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sldIdLst>
    <p:sldId id="257" r:id="rId2"/>
    <p:sldId id="260" r:id="rId3"/>
    <p:sldId id="258" r:id="rId4"/>
    <p:sldId id="365" r:id="rId5"/>
    <p:sldId id="259" r:id="rId6"/>
    <p:sldId id="366" r:id="rId7"/>
    <p:sldId id="367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1" r:id="rId16"/>
    <p:sldId id="272" r:id="rId17"/>
    <p:sldId id="356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300" r:id="rId41"/>
    <p:sldId id="301" r:id="rId42"/>
    <p:sldId id="302" r:id="rId43"/>
    <p:sldId id="303" r:id="rId44"/>
    <p:sldId id="304" r:id="rId45"/>
    <p:sldId id="313" r:id="rId46"/>
    <p:sldId id="357" r:id="rId47"/>
    <p:sldId id="359" r:id="rId48"/>
    <p:sldId id="360" r:id="rId49"/>
    <p:sldId id="361" r:id="rId50"/>
    <p:sldId id="362" r:id="rId51"/>
    <p:sldId id="363" r:id="rId52"/>
    <p:sldId id="316" r:id="rId53"/>
    <p:sldId id="317" r:id="rId54"/>
    <p:sldId id="318" r:id="rId55"/>
    <p:sldId id="324" r:id="rId56"/>
    <p:sldId id="325" r:id="rId57"/>
    <p:sldId id="326" r:id="rId58"/>
    <p:sldId id="329" r:id="rId59"/>
    <p:sldId id="330" r:id="rId60"/>
    <p:sldId id="331" r:id="rId61"/>
    <p:sldId id="332" r:id="rId62"/>
    <p:sldId id="333" r:id="rId63"/>
    <p:sldId id="334" r:id="rId64"/>
    <p:sldId id="346" r:id="rId65"/>
    <p:sldId id="347" r:id="rId66"/>
    <p:sldId id="355" r:id="rId67"/>
    <p:sldId id="354" r:id="rId68"/>
    <p:sldId id="353" r:id="rId69"/>
    <p:sldId id="364" r:id="rId70"/>
    <p:sldId id="351" r:id="rId71"/>
    <p:sldId id="352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E727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2C4C1-13DD-429A-A818-3CB54922CE4D}" type="datetimeFigureOut">
              <a:rPr lang="en-US" smtClean="0"/>
              <a:pPr/>
              <a:t>2/23/2009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75A56-8C46-449F-BBD0-8DAB3EF0B8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E9E7F7-2646-4CC9-B1C0-F48CA3C1B6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3FA38-81CB-4CE1-9FC7-B39B9424C8E4}" type="slidenum">
              <a:rPr lang="en-US" smtClean="0"/>
              <a:pPr/>
              <a:t>58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354AB-D266-4446-847C-C3B28638B97B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D1FB-1397-4754-86FB-F905973186CD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FD56-9E0D-49CA-A95D-7D2902AEA39F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726F3E3-A83B-4C7B-8DEE-48081DD69467}" type="datetime1">
              <a:rPr lang="en-US" altLang="en-US" smtClean="0"/>
              <a:pPr/>
              <a:t>2/23/2009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www.drroosta.com</a:t>
            </a: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FEC8A78-609D-4E14-BE43-37ECF4952117}" type="slidenum">
              <a:rPr lang="fa-IR" altLang="en-US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A9C69-0589-4615-9D85-B7E8C216127C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EE716-7D3F-4EFA-88F3-98013A22EA9F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F136-2161-43A2-894B-4CFE4EBD37D0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239EA-04EA-4DEC-A6EB-63B87F83B976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B0094-5BF0-4A4F-A5D6-7F387421C534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F395-5CDA-45D9-824F-197A82E77959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E74D-8301-4A6D-B9F5-32B724CC1C4C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25DF-D436-45D7-AFFF-1D7AD7204561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13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AD523-A93D-4FC1-87B3-CB1D79963152}" type="datetime1">
              <a:rPr lang="en-US" smtClean="0"/>
              <a:pPr/>
              <a:t>2/23/2009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9C52-B842-4148-B61D-4A267EA27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5.xml"/><Relationship Id="rId4" Type="http://schemas.openxmlformats.org/officeDocument/2006/relationships/slide" Target="slide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1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2133600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fa-IR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fa-IR" sz="9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مدیریت ارتباط فراگیر</a:t>
            </a:r>
            <a:r>
              <a:rPr lang="fa-IR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4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TOTAL RELATIONSHIP</a:t>
            </a:r>
            <a:r>
              <a:rPr lang="fa-IR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a-IR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 MANAGEMENT</a:t>
            </a:r>
            <a:br>
              <a:rPr lang="en-US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9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(TRM)</a:t>
            </a:r>
            <a:r>
              <a:rPr 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/>
            </a:r>
            <a:br>
              <a:rPr lang="en-US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76800"/>
            <a:ext cx="7854696" cy="1447800"/>
          </a:xfrm>
        </p:spPr>
        <p:txBody>
          <a:bodyPr>
            <a:normAutofit fontScale="55000" lnSpcReduction="20000"/>
          </a:bodyPr>
          <a:lstStyle/>
          <a:p>
            <a:pPr algn="ctr" rtl="1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fa-IR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دکتر احمد روستا</a:t>
            </a:r>
            <a:endParaRPr lang="en-US" b="1" dirty="0" smtClean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en-US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A-ROOSTA(Ph.D.)</a:t>
            </a:r>
            <a:endParaRPr lang="fa-IR" b="1" dirty="0" smtClean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rtl="1"/>
            <a:endParaRPr lang="en-US" b="1" dirty="0" smtClean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fa-IR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بهمن </a:t>
            </a:r>
            <a:r>
              <a:rPr lang="fa-IR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B Nazanin" pitchFamily="2" charset="-78"/>
              </a:rPr>
              <a:t>1387</a:t>
            </a:r>
            <a:endParaRPr lang="en-US" b="1" dirty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www.drroosta.com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763000" cy="5867400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ارتباط فراگیر، نوعی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دارائی نامحسوس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و 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مزیت برجسته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و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سرقفلی ارزشمند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ارتباط فراگیر ،ایجاد،تقویت وحفظ ارتباطی «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هدفمند، ارزشمند ونظام مند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 ذینفعان،تأثیرگذاران ومخاطبان مورد نظر برای موفقیت وماندگاری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 فراگیر رویکردی «ا</a:t>
            </a:r>
            <a:r>
              <a:rPr lang="fa-IR" sz="3600" b="1" dirty="0" smtClean="0">
                <a:solidFill>
                  <a:srgbClr val="FFFF00"/>
                </a:solidFill>
              </a:rPr>
              <a:t>نسانی </a:t>
            </a:r>
            <a:r>
              <a:rPr lang="fa-IR" sz="3600" b="1" dirty="0" smtClean="0">
                <a:solidFill>
                  <a:schemeClr val="bg1"/>
                </a:solidFill>
              </a:rPr>
              <a:t>» برای 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   « </a:t>
            </a:r>
            <a:r>
              <a:rPr lang="fa-IR" sz="3600" b="1" dirty="0" smtClean="0">
                <a:solidFill>
                  <a:srgbClr val="FFFF00"/>
                </a:solidFill>
              </a:rPr>
              <a:t>شناسائی ، انتخاب، ایجاد، تقویت وحفظ</a:t>
            </a:r>
            <a:r>
              <a:rPr lang="fa-IR" sz="3600" b="1" dirty="0" smtClean="0">
                <a:solidFill>
                  <a:schemeClr val="bg1"/>
                </a:solidFill>
              </a:rPr>
              <a:t>» روابطی « </a:t>
            </a:r>
            <a:r>
              <a:rPr lang="fa-IR" sz="3600" b="1" dirty="0" smtClean="0">
                <a:solidFill>
                  <a:srgbClr val="FFFF00"/>
                </a:solidFill>
              </a:rPr>
              <a:t>سازگار ، ماندگار ،سازنده و ارزنده </a:t>
            </a:r>
            <a:r>
              <a:rPr lang="fa-IR" sz="3600" b="1" dirty="0" smtClean="0">
                <a:solidFill>
                  <a:schemeClr val="bg1"/>
                </a:solidFill>
              </a:rPr>
              <a:t>» با مخاطبان « </a:t>
            </a:r>
            <a:r>
              <a:rPr lang="fa-IR" sz="3600" b="1" dirty="0" smtClean="0">
                <a:solidFill>
                  <a:srgbClr val="FFFF00"/>
                </a:solidFill>
              </a:rPr>
              <a:t>مهم و کلیدی </a:t>
            </a:r>
            <a:r>
              <a:rPr lang="fa-IR" sz="3600" b="1" dirty="0" smtClean="0">
                <a:solidFill>
                  <a:schemeClr val="bg1"/>
                </a:solidFill>
              </a:rPr>
              <a:t>» برای « </a:t>
            </a:r>
            <a:r>
              <a:rPr lang="fa-IR" sz="3600" b="1" dirty="0" smtClean="0">
                <a:solidFill>
                  <a:srgbClr val="FFFF00"/>
                </a:solidFill>
              </a:rPr>
              <a:t>دستاوردهای بیشتر وبهتر</a:t>
            </a:r>
            <a:r>
              <a:rPr lang="fa-IR" sz="3600" b="1" dirty="0" smtClean="0">
                <a:solidFill>
                  <a:schemeClr val="bg1"/>
                </a:solidFill>
              </a:rPr>
              <a:t>» در کسب وکار وتجارت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 فراگیر نوعی بینش « </a:t>
            </a:r>
            <a:r>
              <a:rPr lang="fa-IR" sz="3600" b="1" dirty="0" smtClean="0">
                <a:solidFill>
                  <a:srgbClr val="FFFF00"/>
                </a:solidFill>
              </a:rPr>
              <a:t>انسان گرا</a:t>
            </a:r>
            <a:r>
              <a:rPr lang="fa-IR" sz="3600" b="1" dirty="0" smtClean="0">
                <a:solidFill>
                  <a:schemeClr val="bg1"/>
                </a:solidFill>
              </a:rPr>
              <a:t>» و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   « </a:t>
            </a:r>
            <a:r>
              <a:rPr lang="fa-IR" sz="3600" b="1" dirty="0" smtClean="0">
                <a:solidFill>
                  <a:srgbClr val="FFFF00"/>
                </a:solidFill>
              </a:rPr>
              <a:t>انسانی</a:t>
            </a:r>
            <a:r>
              <a:rPr lang="fa-IR" sz="3600" b="1" dirty="0" smtClean="0">
                <a:solidFill>
                  <a:schemeClr val="bg1"/>
                </a:solidFill>
              </a:rPr>
              <a:t> » در کسب وکار است که عوامل «</a:t>
            </a:r>
            <a:r>
              <a:rPr lang="fa-IR" sz="3600" b="1" dirty="0" smtClean="0">
                <a:solidFill>
                  <a:srgbClr val="FFFF00"/>
                </a:solidFill>
              </a:rPr>
              <a:t>رفتاری</a:t>
            </a:r>
            <a:r>
              <a:rPr lang="fa-IR" sz="3600" b="1" dirty="0" smtClean="0">
                <a:solidFill>
                  <a:schemeClr val="bg1"/>
                </a:solidFill>
              </a:rPr>
              <a:t> » را مهمتر از عناصر ابزاری برای موفقیت می داند.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algn="r" rtl="1"/>
            <a:endParaRPr lang="en-US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بازاریابی رقابتی، بازاریابی شبکه ها،ارتباط ها، پیوندها وهمبستگی هاست زیرا هر اندازه رقابت بیشتر می شود فرصتها و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تهدیدها افزایش می یابند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  <a:noFill/>
        </p:spPr>
        <p:txBody>
          <a:bodyPr>
            <a:normAutofit fontScale="90000"/>
          </a:bodyPr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بازاریابی رقابتی بازاریابی مبتنی بر چهار نوع مدیریت است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1981200" y="1295400"/>
            <a:ext cx="2560320" cy="256032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مدیریت مالکیتی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OWNERSHIP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4191000" y="1295400"/>
            <a:ext cx="2560320" cy="256032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مدیریت </a:t>
            </a:r>
            <a:endParaRPr 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fa-I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ارتباطی</a:t>
            </a:r>
          </a:p>
          <a:p>
            <a:pPr algn="ctr" rtl="1"/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RELATIONSHIP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4267200" y="3581400"/>
            <a:ext cx="2560320" cy="256032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مدیریت </a:t>
            </a:r>
            <a:endParaRPr 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rtl="1"/>
            <a:r>
              <a:rPr lang="fa-I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شراکتی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rtl="1"/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PARTNERSHIP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1981200" y="3581400"/>
            <a:ext cx="2560320" cy="256032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مدیریت شبکه ای</a:t>
            </a:r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NETWORKSHIP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76600" y="3200400"/>
            <a:ext cx="22860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بازاریابی رقابتی</a:t>
            </a:r>
            <a:endParaRPr lang="en-U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موفقیت شبکه ها وزنجیره های ارزش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pPr algn="ct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موفقیت درهر نوع شبکه وزنجیره ،داشتن منابع ، مهارت ودارائی مشخص وشایستگی ریشه ای ، منحصر به فرد وخاص توسط هر یک از اعضاست.</a:t>
            </a:r>
          </a:p>
          <a:p>
            <a:pPr algn="ctr" rtl="1"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WALTER (2002)</a:t>
            </a:r>
          </a:p>
          <a:p>
            <a:pPr algn="ctr" rtl="1">
              <a:buNone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ct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شایستگی ممتاز (ریشه ای) عبارتست از مجموعه ای از مهارتها وفن آوریهائی که شرکت را قادر می سازد تا منافعی ویژه برای مشتریان خود فراهم کند.</a:t>
            </a:r>
          </a:p>
          <a:p>
            <a:pPr algn="ctr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</a:rPr>
              <a:t>HAMEL   &amp;  PRAHALAD</a:t>
            </a:r>
          </a:p>
          <a:p>
            <a:pPr algn="ctr">
              <a:buFont typeface="Wingdings" pitchFamily="2" charset="2"/>
              <a:buChar char="ü"/>
            </a:pP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/>
          </a:bodyPr>
          <a:lstStyle/>
          <a:p>
            <a:pPr algn="ctr" rtl="1"/>
            <a:r>
              <a:rPr lang="fa-IR" sz="6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دلایل اهمیت یافتن ارتباط فراگیر</a:t>
            </a:r>
            <a:endParaRPr lang="en-US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گسترش وافزایش رقابت وفروپاشی نظم ونظام های گذشته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دشواری وناتوانی در فروش وبازاریابی بر اساس رویکردها ،روشها و تکنیکهای گذشته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گرانی وناکارآمد بودن تبلیغات ، سرمایه گذاری روی شناسه (برند) و سایر فعالیتهای بازاریابی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پیدایش فن آوریهای نوین وضرورت بازنگری وباز مهندسی بازاریابی وفروش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نیاز به یافتن راه کارهائی برای تقویت بازارداری در کنار بازارسازی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گرانی ودشواری زیاد برای جایگزین کردن مشتریان جدید به جای مشتریان فعلی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هزینه یافتن مشتریان جدید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تا 30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برابر هزینه حفظ مشتریان موجود است.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فقط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درصد بهبود در حفظ مشتریان موجود می توانند با توجه به نوع صنعت وبنگاه باعث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25 تا 85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درصد افزایش سود رسانی شود.</a:t>
            </a:r>
          </a:p>
          <a:p>
            <a:pPr algn="r" rtl="1">
              <a:buFont typeface="Wingdings" pitchFamily="2" charset="2"/>
              <a:buChar char="ü"/>
            </a:pPr>
            <a:endParaRPr lang="en-US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فروش کالاهای موجود ومحصولات وخدمات اضافی به مشتریان فعلی به مراتب سریع تر ،راحت تر وارزانتر از فروش آنها به مشتریان جدید است.</a:t>
            </a:r>
            <a:endParaRPr lang="en-US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گرایش زیاد به سهم مشتری</a:t>
            </a:r>
          </a:p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تلاش برای افزایش سهم خرید مشتریان در گروه محصول بنگاه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افزایش فروش جانبی شامل فروش کالاها و خدمات اضافی ومکمل به مشتریان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0668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موارد اساسی برای برقراری رابطه ای بلند مدت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عقیده ، علاقه ونیاز به تکرار دادو ستدها و حفظ و وفادار سازی مشتریان ومخاطبان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حساس بودن به رضایت مشتریان 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درک مشتریان و خواسته ها وانتظارات آنان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نقش ،اهمیت وارزش بازارداری و حفظ مشتریان موجود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روحیه کاسبکاری وماندگاری در بازار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r" rtl="1"/>
            <a:r>
              <a:rPr lang="fa-IR" sz="5400" b="1" dirty="0" smtClean="0">
                <a:solidFill>
                  <a:srgbClr val="FFFF00"/>
                </a:solidFill>
                <a:cs typeface="+mn-cs"/>
              </a:rPr>
              <a:t>عناوین سخنرانی:</a:t>
            </a:r>
            <a:endParaRPr lang="en-US" sz="5400" b="1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Autofit/>
          </a:bodyPr>
          <a:lstStyle/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ارتباط فراگیر چیست؟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مدیریت ارتباط فراگیر چیست؟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پیش نیازها و الزام ها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فرایند مدیریت ارتباط فراگیر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ابزارهای مدیریت ارتباط فراگیر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برنامه ریزی مدیریت ارتباط فراگیر</a:t>
            </a:r>
          </a:p>
          <a:p>
            <a:pPr algn="r" rtl="1"/>
            <a:r>
              <a:rPr lang="fa-IR" sz="4000" b="1" dirty="0" smtClean="0">
                <a:solidFill>
                  <a:schemeClr val="bg1"/>
                </a:solidFill>
              </a:rPr>
              <a:t>نتیجه گیری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/>
          </a:bodyPr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شرایط لازم برای روابط سودمند ومتقابل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r" rtl="1"/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تمایل و توانائی و ضرورت برای برقراری ارتباط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ارزشمند بودن یا مفید بودن رابطه متقابل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آزادی انتخاب وارتباط برای طرفین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رعایت ارزشها ،اخلاقیات ،هنجارها و تعهدات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تعادل بین عوامل مثبت ومنفی در ارتباط ها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آثار ونتایج نهائی بازارداری وحفظ وفاداری مشتریان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هزینه کمتر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درآمد و سود بیشتر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کیفیت بهتر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مزیت برتر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تبلیغات دهان به دهان مثبت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سهم بازار بیشتر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بهره وری بیشتر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6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مدیریت ارتباطی</a:t>
            </a:r>
            <a:endParaRPr lang="en-US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مدیریت ارتباطی عبارتست از فعالیتی مدیریتی برای </a:t>
            </a:r>
            <a:endParaRPr lang="en-US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شناسائی ،برقراری ،نگهداری وتقویت </a:t>
            </a: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روابطی </a:t>
            </a:r>
            <a:r>
              <a:rPr lang="fa-IR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اقتصادی</a:t>
            </a: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با مشتریان ،تأمین کنندگان وسایر گروهها با قابلیت ها وظرفیت های مکمل وپیشرفته برای دستیابی به اهداف سازمان و سایر ذینفعان از طریق پیاده سازی استراتژیهای توافق شده.</a:t>
            </a:r>
          </a:p>
          <a:p>
            <a:pPr algn="ctr" rtl="1">
              <a:buNone/>
            </a:pPr>
            <a:endParaRPr lang="fa-I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WALTER 2002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6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مدیریت ارتباط فراگیردر بازاریابی</a:t>
            </a:r>
            <a:endParaRPr lang="en-US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اداره کردن 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ارتباط با « </a:t>
            </a:r>
            <a:r>
              <a:rPr lang="fa-IR" sz="4000" b="1" dirty="0" smtClean="0">
                <a:solidFill>
                  <a:srgbClr val="FFFF00"/>
                </a:solidFill>
              </a:rPr>
              <a:t>انسانها و مخاطبان </a:t>
            </a:r>
            <a:r>
              <a:rPr lang="fa-IR" sz="4000" b="1" dirty="0" smtClean="0">
                <a:solidFill>
                  <a:schemeClr val="bg1"/>
                </a:solidFill>
              </a:rPr>
              <a:t>»گوناگون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 با استفاده از عوامل ارتباطی جهت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 « </a:t>
            </a:r>
            <a:r>
              <a:rPr lang="fa-IR" sz="4000" b="1" dirty="0" smtClean="0">
                <a:solidFill>
                  <a:srgbClr val="FFFF00"/>
                </a:solidFill>
              </a:rPr>
              <a:t>برقراری ،بهره برداری ونگهداری</a:t>
            </a:r>
            <a:r>
              <a:rPr lang="fa-IR" sz="4000" b="1" dirty="0" smtClean="0">
                <a:solidFill>
                  <a:schemeClr val="bg1"/>
                </a:solidFill>
              </a:rPr>
              <a:t>» 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روابطی ارزنده برای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 « </a:t>
            </a:r>
            <a:r>
              <a:rPr lang="fa-IR" sz="4000" b="1" dirty="0" smtClean="0">
                <a:solidFill>
                  <a:srgbClr val="FFFF00"/>
                </a:solidFill>
              </a:rPr>
              <a:t>دستاوردهای مطلوب </a:t>
            </a:r>
            <a:r>
              <a:rPr lang="fa-IR" sz="4000" b="1" dirty="0" smtClean="0">
                <a:solidFill>
                  <a:schemeClr val="bg1"/>
                </a:solidFill>
              </a:rPr>
              <a:t>»</a:t>
            </a: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 در بازار کسب وکار است.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400" b="1" u="none" dirty="0" smtClean="0">
                <a:solidFill>
                  <a:srgbClr val="FF0000"/>
                </a:solidFill>
              </a:rPr>
              <a:t> </a:t>
            </a:r>
            <a:r>
              <a:rPr lang="en-US" sz="2000" b="1" u="none" dirty="0" smtClean="0">
                <a:solidFill>
                  <a:srgbClr val="FF0000"/>
                </a:solidFill>
              </a:rPr>
              <a:t>HUMAN BEING</a:t>
            </a:r>
            <a:endParaRPr lang="fa-IR" sz="2000" b="1" u="none" dirty="0" smtClean="0">
              <a:solidFill>
                <a:srgbClr val="FF0000"/>
              </a:solidFill>
            </a:endParaRPr>
          </a:p>
          <a:p>
            <a:pPr algn="ctr" rtl="0"/>
            <a:r>
              <a:rPr lang="fa-IR" sz="3600" b="1" dirty="0" smtClean="0">
                <a:solidFill>
                  <a:srgbClr val="FF0000"/>
                </a:solidFill>
              </a:rPr>
              <a:t>انسان</a:t>
            </a:r>
            <a:endParaRPr lang="en-US" sz="3600" b="1" u="none" dirty="0">
              <a:solidFill>
                <a:srgbClr val="FF0000"/>
              </a:solidFill>
            </a:endParaRP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676400" y="4419600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NOBLE</a:t>
            </a:r>
            <a:endParaRPr lang="fa-IR" sz="2400" b="1" u="none" dirty="0" smtClean="0"/>
          </a:p>
          <a:p>
            <a:pPr algn="ctr" rtl="0"/>
            <a:r>
              <a:rPr lang="fa-IR" sz="2400" b="1" dirty="0" smtClean="0"/>
              <a:t>شرافتمند</a:t>
            </a:r>
            <a:endParaRPr lang="en-US" sz="2400" b="1" u="none" dirty="0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827088" y="22764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EDUCABLE</a:t>
            </a:r>
            <a:endParaRPr lang="fa-IR" sz="2400" b="1" u="none" dirty="0" smtClean="0"/>
          </a:p>
          <a:p>
            <a:pPr algn="ctr" rtl="0"/>
            <a:r>
              <a:rPr lang="fa-IR" sz="2400" b="1" dirty="0" smtClean="0"/>
              <a:t>آموزش پذیر</a:t>
            </a:r>
            <a:endParaRPr lang="en-US" sz="2400" b="1" u="none" dirty="0"/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553200" y="2209800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>
                <a:latin typeface="Arial" pitchFamily="34" charset="0"/>
                <a:cs typeface="Arial" pitchFamily="34" charset="0"/>
              </a:rPr>
              <a:t>THOUGHTFUL</a:t>
            </a:r>
            <a:endParaRPr lang="fa-IR" sz="2400" b="1" u="none" dirty="0" smtClean="0">
              <a:latin typeface="Arial" pitchFamily="34" charset="0"/>
              <a:cs typeface="Arial" pitchFamily="34" charset="0"/>
            </a:endParaRPr>
          </a:p>
          <a:p>
            <a:pPr algn="ctr" rtl="0"/>
            <a:r>
              <a:rPr lang="fa-IR" sz="2400" b="1" dirty="0" smtClean="0"/>
              <a:t>خردمند</a:t>
            </a:r>
            <a:endParaRPr lang="en-US" sz="2400" b="1" u="none" dirty="0"/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3581400" y="0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dirty="0" smtClean="0"/>
              <a:t>INTELLIGENT</a:t>
            </a:r>
            <a:endParaRPr lang="fa-IR" sz="2400" b="1" dirty="0" smtClean="0"/>
          </a:p>
          <a:p>
            <a:pPr algn="ctr" rtl="0"/>
            <a:r>
              <a:rPr lang="fa-IR" sz="2400" b="1" u="none" dirty="0" smtClean="0"/>
              <a:t>هوشمند</a:t>
            </a:r>
            <a:endParaRPr lang="en-US" sz="2400" b="1" u="none" dirty="0"/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1524000" y="304800"/>
            <a:ext cx="2016125" cy="18716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TACTFUL</a:t>
            </a:r>
            <a:endParaRPr lang="fa-IR" sz="2400" b="1" u="none" dirty="0" smtClean="0"/>
          </a:p>
          <a:p>
            <a:pPr algn="ctr" rtl="0"/>
            <a:r>
              <a:rPr lang="fa-IR" sz="2400" b="1" u="none" dirty="0" smtClean="0"/>
              <a:t>سیاستمند</a:t>
            </a:r>
            <a:endParaRPr lang="en-US" sz="2400" b="1" u="none" dirty="0"/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779838" y="5013325"/>
            <a:ext cx="2016125" cy="184467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RELATIONAL</a:t>
            </a:r>
            <a:endParaRPr lang="fa-IR" sz="2400" b="1" u="none" dirty="0" smtClean="0"/>
          </a:p>
          <a:p>
            <a:pPr algn="ctr" rtl="0"/>
            <a:r>
              <a:rPr lang="fa-IR" sz="2400" b="1" dirty="0" smtClean="0"/>
              <a:t>رابطه مند</a:t>
            </a:r>
            <a:endParaRPr lang="en-US" sz="2400" b="1" u="none" dirty="0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5795963" y="414972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EMOTIONAL</a:t>
            </a:r>
            <a:endParaRPr lang="fa-IR" sz="2400" b="1" u="none" dirty="0" smtClean="0"/>
          </a:p>
          <a:p>
            <a:pPr algn="ctr" rtl="0"/>
            <a:r>
              <a:rPr lang="fa-IR" sz="2400" b="1" dirty="0" smtClean="0"/>
              <a:t>عاطفه مند</a:t>
            </a:r>
            <a:endParaRPr lang="en-US" sz="2400" b="1" u="none" dirty="0"/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1026" name="Clip" r:id="rId3" imgW="1638360" imgH="3468960" progId="">
              <p:embed/>
            </p:oleObj>
          </a:graphicData>
        </a:graphic>
      </p:graphicFrame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>
                <a:solidFill>
                  <a:srgbClr val="800000"/>
                </a:solidFill>
                <a:latin typeface="Arial Black" pitchFamily="34" charset="0"/>
              </a:rPr>
              <a:t>ROOSTA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200400" y="1905000"/>
            <a:ext cx="762000" cy="838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43213" y="3357563"/>
            <a:ext cx="7921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4617718" y="1828800"/>
            <a:ext cx="45719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51500" y="3284538"/>
            <a:ext cx="8651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419475" y="4149725"/>
            <a:ext cx="504825" cy="5746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3" y="4076700"/>
            <a:ext cx="64770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5687095" y="330558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2400" b="1" u="none" dirty="0" smtClean="0"/>
              <a:t>NEEDY</a:t>
            </a:r>
            <a:endParaRPr lang="fa-IR" sz="2400" b="1" u="none" dirty="0" smtClean="0"/>
          </a:p>
          <a:p>
            <a:pPr algn="ctr" rtl="0"/>
            <a:r>
              <a:rPr lang="fa-IR" sz="2400" b="1" dirty="0" smtClean="0"/>
              <a:t>نیازمند</a:t>
            </a:r>
            <a:endParaRPr lang="en-US" sz="2400" b="1" u="none" dirty="0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V="1">
            <a:off x="5410200" y="2057400"/>
            <a:ext cx="685800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39953" grpId="0" animBg="1"/>
      <p:bldP spid="39954" grpId="0" animBg="1"/>
      <p:bldP spid="19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755650" y="18891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خود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651500" y="18891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بنگاه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724525" y="400526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ذینفعان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84213" y="4005263"/>
            <a:ext cx="2881312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تأثیرگذاران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203575" y="2133600"/>
            <a:ext cx="2881313" cy="2519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solidFill>
                  <a:srgbClr val="FF0000"/>
                </a:solidFill>
                <a:latin typeface="Arial" charset="0"/>
              </a:rPr>
              <a:t>مخاطبان </a:t>
            </a:r>
          </a:p>
          <a:p>
            <a:pPr algn="ctr"/>
            <a:r>
              <a:rPr lang="fa-IR" sz="4800" b="1" u="none" dirty="0" smtClean="0">
                <a:solidFill>
                  <a:srgbClr val="FF0000"/>
                </a:solidFill>
                <a:latin typeface="Arial" charset="0"/>
              </a:rPr>
              <a:t>ارتباط فراگیر</a:t>
            </a:r>
            <a:endParaRPr lang="en-US" sz="4800" b="1" u="none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9218" name="Object 13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2050" name="Clip" r:id="rId3" imgW="1638360" imgH="3468960" progId="">
              <p:embed/>
            </p:oleObj>
          </a:graphicData>
        </a:graphic>
      </p:graphicFrame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152400" y="6248400"/>
            <a:ext cx="9144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cxnSp>
        <p:nvCxnSpPr>
          <p:cNvPr id="15" name="Straight Connector 14"/>
          <p:cNvCxnSpPr>
            <a:stCxn id="16387" idx="3"/>
          </p:cNvCxnSpPr>
          <p:nvPr/>
        </p:nvCxnSpPr>
        <p:spPr>
          <a:xfrm rot="5400000">
            <a:off x="5806592" y="2323932"/>
            <a:ext cx="251477" cy="282259"/>
          </a:xfrm>
          <a:prstGeom prst="line">
            <a:avLst/>
          </a:prstGeom>
          <a:ln cmpd="sng">
            <a:solidFill>
              <a:schemeClr val="bg1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389" idx="7"/>
          </p:cNvCxnSpPr>
          <p:nvPr/>
        </p:nvCxnSpPr>
        <p:spPr>
          <a:xfrm rot="5400000" flipH="1" flipV="1">
            <a:off x="3156576" y="4101791"/>
            <a:ext cx="259415" cy="285434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390" idx="5"/>
          </p:cNvCxnSpPr>
          <p:nvPr/>
        </p:nvCxnSpPr>
        <p:spPr>
          <a:xfrm rot="16200000" flipH="1">
            <a:off x="5735470" y="4211469"/>
            <a:ext cx="211789" cy="356871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386" idx="5"/>
          </p:cNvCxnSpPr>
          <p:nvPr/>
        </p:nvCxnSpPr>
        <p:spPr>
          <a:xfrm rot="16200000" flipH="1">
            <a:off x="3234364" y="2319963"/>
            <a:ext cx="251477" cy="290196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755650" y="18891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خودباوری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651500" y="18891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خودشناسی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724525" y="4005263"/>
            <a:ext cx="2881313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خودسازی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84213" y="4005263"/>
            <a:ext cx="2881312" cy="25193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خودباروری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203575" y="2133600"/>
            <a:ext cx="2881313" cy="2519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solidFill>
                  <a:srgbClr val="FF0000"/>
                </a:solidFill>
                <a:latin typeface="Arial" charset="0"/>
              </a:rPr>
              <a:t>ارتباط با</a:t>
            </a:r>
          </a:p>
          <a:p>
            <a:pPr algn="ctr"/>
            <a:r>
              <a:rPr lang="fa-IR" sz="4800" b="1" u="none" dirty="0" smtClean="0">
                <a:solidFill>
                  <a:srgbClr val="FF0000"/>
                </a:solidFill>
                <a:latin typeface="Arial" charset="0"/>
              </a:rPr>
              <a:t>خود</a:t>
            </a:r>
            <a:endParaRPr lang="en-US" sz="4800" b="1" u="none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9218" name="Object 13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3074" name="Clip" r:id="rId3" imgW="1638360" imgH="3468960" progId="">
              <p:embed/>
            </p:oleObj>
          </a:graphicData>
        </a:graphic>
      </p:graphicFrame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152400" y="6248400"/>
            <a:ext cx="9144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cxnSp>
        <p:nvCxnSpPr>
          <p:cNvPr id="15" name="Straight Connector 14"/>
          <p:cNvCxnSpPr>
            <a:stCxn id="16387" idx="3"/>
          </p:cNvCxnSpPr>
          <p:nvPr/>
        </p:nvCxnSpPr>
        <p:spPr>
          <a:xfrm rot="5400000">
            <a:off x="5806592" y="2323932"/>
            <a:ext cx="251477" cy="282259"/>
          </a:xfrm>
          <a:prstGeom prst="line">
            <a:avLst/>
          </a:prstGeom>
          <a:ln cmpd="sng">
            <a:solidFill>
              <a:schemeClr val="bg1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389" idx="7"/>
          </p:cNvCxnSpPr>
          <p:nvPr/>
        </p:nvCxnSpPr>
        <p:spPr>
          <a:xfrm rot="5400000" flipH="1" flipV="1">
            <a:off x="3156576" y="4101791"/>
            <a:ext cx="259415" cy="285434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390" idx="5"/>
          </p:cNvCxnSpPr>
          <p:nvPr/>
        </p:nvCxnSpPr>
        <p:spPr>
          <a:xfrm rot="16200000" flipH="1">
            <a:off x="5735470" y="4211469"/>
            <a:ext cx="211789" cy="356871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386" idx="5"/>
          </p:cNvCxnSpPr>
          <p:nvPr/>
        </p:nvCxnSpPr>
        <p:spPr>
          <a:xfrm rot="16200000" flipH="1">
            <a:off x="3234364" y="2319963"/>
            <a:ext cx="251477" cy="290196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5638800" y="3429000"/>
            <a:ext cx="3352800" cy="21336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endParaRPr lang="fa-IR" sz="4800" b="1" u="none" dirty="0" smtClean="0">
              <a:latin typeface="Arial" charset="0"/>
              <a:cs typeface="+mn-cs"/>
            </a:endParaRPr>
          </a:p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مدیران</a:t>
            </a:r>
            <a:endParaRPr lang="en-US" sz="4800" b="1" u="none" dirty="0">
              <a:latin typeface="Arial" charset="0"/>
              <a:cs typeface="+mn-cs"/>
            </a:endParaRPr>
          </a:p>
          <a:p>
            <a:pPr algn="ctr" rtl="0">
              <a:defRPr/>
            </a:pP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76200" y="34290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شرکاء</a:t>
            </a:r>
            <a:r>
              <a:rPr lang="en-US" sz="4800" b="1" u="none" dirty="0" smtClean="0">
                <a:latin typeface="Arial" charset="0"/>
                <a:cs typeface="+mn-cs"/>
              </a:rPr>
              <a:t> 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5867400" y="247650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صاحبان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95263" y="290513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dirty="0" smtClean="0">
                <a:latin typeface="Arial" charset="0"/>
              </a:rPr>
              <a:t>مشاوران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895600" y="1905000"/>
            <a:ext cx="307975" cy="3714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6011863" y="1989138"/>
            <a:ext cx="288925" cy="2873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819399" y="3276601"/>
            <a:ext cx="304800" cy="457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638801" y="3276600"/>
            <a:ext cx="446088" cy="5127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819400" y="48006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کارکنان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495800" y="3357563"/>
            <a:ext cx="4763" cy="13668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graphicFrame>
        <p:nvGraphicFramePr>
          <p:cNvPr id="19458" name="Object 1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4098" name="Clip" r:id="rId3" imgW="1638360" imgH="3468960" progId="">
              <p:embed/>
            </p:oleObj>
          </a:graphicData>
        </a:graphic>
      </p:graphicFrame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52400" y="6248400"/>
            <a:ext cx="9906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  <a:defRPr/>
            </a:pPr>
            <a:r>
              <a:rPr lang="en-US" sz="1200" b="1" u="none" dirty="0">
                <a:latin typeface="Arial Black" pitchFamily="34" charset="0"/>
                <a:cs typeface="+mn-cs"/>
              </a:rPr>
              <a:t>ROOSTA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786063" y="2143125"/>
            <a:ext cx="3643312" cy="1152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fa-IR" sz="4800" b="1" u="none" dirty="0" smtClean="0">
                <a:solidFill>
                  <a:srgbClr val="FF0000"/>
                </a:solidFill>
                <a:latin typeface="Arial" charset="0"/>
                <a:cs typeface="+mn-cs"/>
              </a:rPr>
              <a:t>ارتباط با بنگاه</a:t>
            </a:r>
            <a:endParaRPr lang="en-US" sz="4800" b="1" u="none" dirty="0">
              <a:solidFill>
                <a:srgbClr val="FF0000"/>
              </a:solidFill>
              <a:latin typeface="Arial" charset="0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</a:rPr>
              <a:t>ارتباط با</a:t>
            </a:r>
          </a:p>
          <a:p>
            <a:pPr algn="ctr" rtl="0"/>
            <a:r>
              <a:rPr lang="fa-IR" sz="2800" b="1" dirty="0" smtClean="0">
                <a:solidFill>
                  <a:srgbClr val="FF0000"/>
                </a:solidFill>
              </a:rPr>
              <a:t>ذینفعان</a:t>
            </a:r>
            <a:endParaRPr lang="en-US" sz="2800" b="1" u="none" dirty="0">
              <a:solidFill>
                <a:srgbClr val="FF0000"/>
              </a:solidFill>
            </a:endParaRP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692275" y="436562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سازمانهای</a:t>
            </a:r>
          </a:p>
          <a:p>
            <a:pPr algn="ctr" rtl="0"/>
            <a:r>
              <a:rPr lang="fa-IR" sz="2800" b="1" dirty="0" smtClean="0"/>
              <a:t>تسهیلاتی </a:t>
            </a:r>
          </a:p>
          <a:p>
            <a:pPr algn="ctr" rtl="0"/>
            <a:r>
              <a:rPr lang="fa-IR" sz="2800" b="1" u="none" dirty="0" smtClean="0"/>
              <a:t>وخدماتی</a:t>
            </a:r>
            <a:endParaRPr lang="en-US" sz="2800" b="1" u="none" dirty="0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827088" y="22764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dirty="0" smtClean="0"/>
              <a:t>کارشناسان</a:t>
            </a:r>
            <a:endParaRPr lang="en-US" sz="2800" b="1" u="none" dirty="0"/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516688" y="22764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تولید</a:t>
            </a:r>
          </a:p>
          <a:p>
            <a:pPr algn="ctr" rtl="0"/>
            <a:r>
              <a:rPr lang="fa-IR" sz="2800" b="1" dirty="0" smtClean="0"/>
              <a:t>کنندگان</a:t>
            </a:r>
            <a:endParaRPr lang="en-US" sz="2800" b="1" u="none" dirty="0"/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4932363" y="3333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تأمین</a:t>
            </a:r>
          </a:p>
          <a:p>
            <a:pPr algn="ctr" rtl="0"/>
            <a:r>
              <a:rPr lang="fa-IR" sz="2800" b="1" u="none" dirty="0" smtClean="0"/>
              <a:t> کنندگان</a:t>
            </a:r>
            <a:endParaRPr lang="en-US" sz="2800" b="1" u="none" dirty="0"/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2484438" y="188913"/>
            <a:ext cx="2016125" cy="187166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شبکه </a:t>
            </a:r>
          </a:p>
          <a:p>
            <a:pPr algn="ctr" rtl="0"/>
            <a:r>
              <a:rPr lang="fa-IR" sz="2800" b="1" dirty="0" smtClean="0"/>
              <a:t>همکاران</a:t>
            </a:r>
          </a:p>
          <a:p>
            <a:pPr algn="ctr" rtl="0"/>
            <a:r>
              <a:rPr lang="fa-IR" sz="2800" b="1" u="none" dirty="0" smtClean="0"/>
              <a:t>و رقبا</a:t>
            </a:r>
            <a:endParaRPr lang="en-US" sz="2800" b="1" u="none" dirty="0"/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779838" y="5013325"/>
            <a:ext cx="2016125" cy="184467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 </a:t>
            </a:r>
            <a:r>
              <a:rPr lang="fa-IR" sz="2400" b="1" u="none" dirty="0" smtClean="0"/>
              <a:t>مشتریان </a:t>
            </a:r>
          </a:p>
          <a:p>
            <a:pPr algn="ctr" rtl="1"/>
            <a:r>
              <a:rPr lang="fa-IR" sz="2400" b="1" dirty="0" smtClean="0"/>
              <a:t>و</a:t>
            </a:r>
          </a:p>
          <a:p>
            <a:pPr algn="ctr" rtl="1"/>
            <a:r>
              <a:rPr lang="fa-IR" sz="2400" b="1" u="none" dirty="0" smtClean="0"/>
              <a:t>مصرف کنندگان</a:t>
            </a:r>
            <a:endParaRPr lang="en-US" sz="2400" b="1" u="none" dirty="0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5795963" y="414972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/>
              <a:t>توزیع </a:t>
            </a:r>
          </a:p>
          <a:p>
            <a:pPr algn="ctr" rtl="0"/>
            <a:r>
              <a:rPr lang="fa-IR" sz="2800" b="1" u="none" dirty="0" smtClean="0"/>
              <a:t>کنندگان و</a:t>
            </a:r>
          </a:p>
          <a:p>
            <a:pPr algn="ctr" rtl="0"/>
            <a:r>
              <a:rPr lang="fa-IR" sz="2800" b="1" dirty="0" smtClean="0"/>
              <a:t>واسطه ها</a:t>
            </a:r>
            <a:endParaRPr lang="en-US" sz="2800" b="1" u="none" dirty="0"/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5122" name="Clip" r:id="rId3" imgW="1638360" imgH="3468960" progId="">
              <p:embed/>
            </p:oleObj>
          </a:graphicData>
        </a:graphic>
      </p:graphicFrame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52400" y="6248400"/>
            <a:ext cx="9906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851275" y="1989138"/>
            <a:ext cx="360363" cy="5762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43213" y="3357563"/>
            <a:ext cx="7921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5148263" y="2133600"/>
            <a:ext cx="431800" cy="503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51500" y="3284538"/>
            <a:ext cx="8651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419475" y="4149725"/>
            <a:ext cx="504825" cy="5746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3" y="4076700"/>
            <a:ext cx="64770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39953" grpId="0" animBg="1"/>
      <p:bldP spid="3995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600" b="1" u="none" dirty="0" smtClean="0">
                <a:solidFill>
                  <a:srgbClr val="FF0000"/>
                </a:solidFill>
              </a:rPr>
              <a:t>تأثیرگذاران</a:t>
            </a: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295400" y="4191000"/>
            <a:ext cx="1981199" cy="1828801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600" b="1" u="none" dirty="0" smtClean="0"/>
              <a:t>گروههای</a:t>
            </a:r>
          </a:p>
          <a:p>
            <a:pPr algn="ctr" rtl="0"/>
            <a:r>
              <a:rPr lang="fa-IR" sz="3600" b="1" dirty="0" smtClean="0"/>
              <a:t>اجتماعی</a:t>
            </a:r>
            <a:endParaRPr lang="fa-IR" sz="3600" b="1" u="none" dirty="0" smtClean="0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914400" y="1524000"/>
            <a:ext cx="2057400" cy="1904999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4000" b="1" u="none" dirty="0" smtClean="0"/>
              <a:t>جامعه</a:t>
            </a:r>
            <a:endParaRPr lang="en-US" sz="4000" b="1" u="none" dirty="0"/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324600" y="1371600"/>
            <a:ext cx="1981199" cy="1904999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600" b="1" u="none" dirty="0" smtClean="0"/>
              <a:t>نهادهای </a:t>
            </a:r>
          </a:p>
          <a:p>
            <a:pPr algn="ctr" rtl="0"/>
            <a:r>
              <a:rPr lang="fa-IR" sz="3600" b="1" u="none" dirty="0" smtClean="0"/>
              <a:t>قانونی</a:t>
            </a:r>
            <a:endParaRPr lang="en-US" sz="3600" b="1" u="none" dirty="0"/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505200" y="0"/>
            <a:ext cx="2057400" cy="1828801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4000" b="1" u="none" dirty="0" smtClean="0"/>
              <a:t>دولتمردان</a:t>
            </a: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810000" y="5013325"/>
            <a:ext cx="2016125" cy="184467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600" b="1" u="none" dirty="0" smtClean="0"/>
              <a:t>  سازمانهای</a:t>
            </a:r>
          </a:p>
          <a:p>
            <a:pPr algn="ctr" rtl="0"/>
            <a:r>
              <a:rPr lang="fa-IR" sz="3600" b="1" dirty="0" smtClean="0"/>
              <a:t>غیررسمی</a:t>
            </a:r>
            <a:endParaRPr lang="fa-IR" sz="3600" b="1" u="none" dirty="0" smtClean="0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6324600" y="3962400"/>
            <a:ext cx="1981199" cy="18288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600" b="1" u="none" dirty="0" smtClean="0"/>
              <a:t>هسته های</a:t>
            </a:r>
          </a:p>
          <a:p>
            <a:pPr algn="ctr" rtl="0"/>
            <a:r>
              <a:rPr lang="fa-IR" sz="3600" b="1" dirty="0" smtClean="0"/>
              <a:t>قدرت</a:t>
            </a:r>
            <a:endParaRPr lang="en-US" sz="3600" b="1" u="none" dirty="0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571996" y="1828800"/>
            <a:ext cx="45719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95599" y="2819401"/>
            <a:ext cx="762001" cy="304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5562600" y="2590800"/>
            <a:ext cx="838200" cy="533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124200" y="4114801"/>
            <a:ext cx="838200" cy="533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2" y="4076700"/>
            <a:ext cx="1036638" cy="419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360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1" grpId="0" animBg="1"/>
      <p:bldP spid="39952" grpId="0" animBg="1"/>
      <p:bldP spid="39953" grpId="0" animBg="1"/>
      <p:bldP spid="399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r>
              <a:rPr lang="fa-IR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آفت دانش ،به کار نبستن آن</a:t>
            </a:r>
          </a:p>
          <a:p>
            <a:pPr algn="ctr" rtl="1">
              <a:buNone/>
            </a:pPr>
            <a:r>
              <a:rPr lang="fa-IR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</a:t>
            </a:r>
          </a:p>
          <a:p>
            <a:pPr algn="ctr" rtl="1">
              <a:buNone/>
            </a:pPr>
            <a:r>
              <a:rPr lang="fa-IR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آفت کار،دل نبستن به کار است</a:t>
            </a:r>
          </a:p>
          <a:p>
            <a:pPr rtl="1">
              <a:buNone/>
            </a:pPr>
            <a:r>
              <a:rPr lang="fa-IR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حضرت علی(ع)</a:t>
            </a:r>
            <a:endParaRPr lang="en-US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5638800" y="3429000"/>
            <a:ext cx="3352800" cy="21336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endParaRPr lang="fa-IR" sz="4800" b="1" u="none" dirty="0" smtClean="0">
              <a:latin typeface="Arial" charset="0"/>
              <a:cs typeface="+mn-cs"/>
            </a:endParaRPr>
          </a:p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قابلیت ها</a:t>
            </a:r>
            <a:endParaRPr lang="en-US" sz="4800" b="1" u="none" dirty="0">
              <a:latin typeface="Arial" charset="0"/>
              <a:cs typeface="+mn-cs"/>
            </a:endParaRPr>
          </a:p>
          <a:p>
            <a:pPr algn="ctr" rtl="0">
              <a:defRPr/>
            </a:pP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76200" y="34290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مدلها و</a:t>
            </a:r>
          </a:p>
          <a:p>
            <a:pPr algn="ctr" rtl="0">
              <a:defRPr/>
            </a:pPr>
            <a:r>
              <a:rPr lang="fa-IR" sz="4800" b="1" dirty="0" smtClean="0">
                <a:latin typeface="Arial" charset="0"/>
              </a:rPr>
              <a:t>الگوها</a:t>
            </a:r>
            <a:r>
              <a:rPr lang="en-US" sz="4800" b="1" u="none" dirty="0" smtClean="0">
                <a:latin typeface="Arial" charset="0"/>
                <a:cs typeface="+mn-cs"/>
              </a:rPr>
              <a:t> 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5867400" y="247650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استعداد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95263" y="290513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dirty="0" smtClean="0">
                <a:latin typeface="Arial" charset="0"/>
              </a:rPr>
              <a:t>فنون و</a:t>
            </a:r>
          </a:p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مهارتها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971801" y="1981201"/>
            <a:ext cx="1524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6011863" y="1989138"/>
            <a:ext cx="288925" cy="2873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819399" y="3276601"/>
            <a:ext cx="304800" cy="457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638801" y="3276600"/>
            <a:ext cx="446088" cy="51276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819400" y="48006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4800" b="1" u="none" dirty="0" smtClean="0">
                <a:latin typeface="Arial" charset="0"/>
                <a:cs typeface="+mn-cs"/>
              </a:rPr>
              <a:t>ابزارها و</a:t>
            </a:r>
          </a:p>
          <a:p>
            <a:pPr algn="ctr" rtl="0">
              <a:defRPr/>
            </a:pPr>
            <a:r>
              <a:rPr lang="fa-IR" sz="4800" b="1" dirty="0" smtClean="0">
                <a:latin typeface="Arial" charset="0"/>
              </a:rPr>
              <a:t>کانالها</a:t>
            </a:r>
            <a:endParaRPr lang="en-US" sz="4800" b="1" u="none" dirty="0">
              <a:latin typeface="Arial" charset="0"/>
              <a:cs typeface="+mn-cs"/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495800" y="3357563"/>
            <a:ext cx="4763" cy="13668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4800" b="1">
              <a:cs typeface="+mn-cs"/>
            </a:endParaRPr>
          </a:p>
        </p:txBody>
      </p:sp>
      <p:graphicFrame>
        <p:nvGraphicFramePr>
          <p:cNvPr id="19458" name="Object 1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6146" name="Clip" r:id="rId3" imgW="1638360" imgH="3468960" progId="">
              <p:embed/>
            </p:oleObj>
          </a:graphicData>
        </a:graphic>
      </p:graphicFrame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52400" y="6248400"/>
            <a:ext cx="9906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  <a:defRPr/>
            </a:pPr>
            <a:r>
              <a:rPr lang="en-US" sz="1200" b="1" u="none" dirty="0">
                <a:latin typeface="Arial Black" pitchFamily="34" charset="0"/>
                <a:cs typeface="+mn-cs"/>
              </a:rPr>
              <a:t>ROOSTA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786063" y="2143125"/>
            <a:ext cx="3643312" cy="1152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>
              <a:spcBef>
                <a:spcPct val="50000"/>
              </a:spcBef>
              <a:defRPr/>
            </a:pPr>
            <a:r>
              <a:rPr lang="fa-IR" sz="4800" b="1" u="none" dirty="0" smtClean="0">
                <a:solidFill>
                  <a:srgbClr val="FF0000"/>
                </a:solidFill>
                <a:latin typeface="Arial" charset="0"/>
                <a:cs typeface="+mn-cs"/>
              </a:rPr>
              <a:t>عوامل ارتباطی</a:t>
            </a:r>
            <a:endParaRPr lang="en-US" sz="4800" b="1" u="none" dirty="0">
              <a:solidFill>
                <a:srgbClr val="FF0000"/>
              </a:solidFill>
              <a:latin typeface="Arial" charset="0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534400" cy="6553200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Ø"/>
            </a:pPr>
            <a:endParaRPr lang="fa-IR" sz="5200" b="1" dirty="0" smtClean="0">
              <a:solidFill>
                <a:srgbClr val="FFFF00"/>
              </a:solidFill>
            </a:endParaRPr>
          </a:p>
          <a:p>
            <a:pPr algn="r" rtl="1">
              <a:buFont typeface="Wingdings" pitchFamily="2" charset="2"/>
              <a:buChar char="Ø"/>
            </a:pPr>
            <a:r>
              <a:rPr lang="fa-IR" sz="5200" b="1" dirty="0" smtClean="0">
                <a:solidFill>
                  <a:srgbClr val="FFFF00"/>
                </a:solidFill>
              </a:rPr>
              <a:t>مدلها والگوها</a:t>
            </a:r>
          </a:p>
          <a:p>
            <a:pPr algn="r" rtl="1"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bg1"/>
                </a:solidFill>
              </a:rPr>
              <a:t> AIDAS</a:t>
            </a:r>
          </a:p>
          <a:p>
            <a:pPr algn="r" rtl="1"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bg1"/>
                </a:solidFill>
              </a:rPr>
              <a:t>LOCATE</a:t>
            </a:r>
          </a:p>
          <a:p>
            <a:pPr algn="r" rtl="1"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bg1"/>
                </a:solidFill>
              </a:rPr>
              <a:t>8 As</a:t>
            </a:r>
          </a:p>
          <a:p>
            <a:pPr algn="r" rtl="1">
              <a:buFont typeface="Wingdings" pitchFamily="2" charset="2"/>
              <a:buChar char="ü"/>
            </a:pPr>
            <a:r>
              <a:rPr lang="en-US" sz="3600" b="1" dirty="0" smtClean="0">
                <a:solidFill>
                  <a:schemeClr val="bg1"/>
                </a:solidFill>
              </a:rPr>
              <a:t>ICARE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فروشنده خوشبخت</a:t>
            </a:r>
          </a:p>
          <a:p>
            <a:pPr algn="r" rtl="1">
              <a:buFont typeface="Wingdings" pitchFamily="2" charset="2"/>
              <a:buChar char="Ø"/>
            </a:pPr>
            <a:endParaRPr lang="fa-IR" sz="5200" b="1" dirty="0" smtClean="0">
              <a:solidFill>
                <a:srgbClr val="FFFF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250825" y="115888"/>
            <a:ext cx="8520113" cy="11906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rtl="1"/>
            <a:r>
              <a:rPr kumimoji="1" lang="fa-IR" sz="3600" b="1" u="none" dirty="0">
                <a:solidFill>
                  <a:schemeClr val="bg1"/>
                </a:solidFill>
                <a:latin typeface="Arial" charset="0"/>
              </a:rPr>
              <a:t>مدل برخورد با مشتريان و بازار</a:t>
            </a:r>
            <a:r>
              <a:rPr kumimoji="1" lang="en-US" sz="3600" b="1" u="none" dirty="0">
                <a:solidFill>
                  <a:schemeClr val="bg1"/>
                </a:solidFill>
                <a:latin typeface="Arial" charset="0"/>
              </a:rPr>
              <a:t>   </a:t>
            </a:r>
          </a:p>
          <a:p>
            <a:pPr algn="ctr" rtl="1"/>
            <a:r>
              <a:rPr kumimoji="1" lang="en-US" sz="3600" b="1" u="none" dirty="0">
                <a:solidFill>
                  <a:schemeClr val="bg1"/>
                </a:solidFill>
              </a:rPr>
              <a:t>  </a:t>
            </a:r>
            <a:r>
              <a:rPr kumimoji="1" lang="fa-IR" sz="3600" b="1" u="none" dirty="0">
                <a:solidFill>
                  <a:schemeClr val="bg1"/>
                </a:solidFill>
              </a:rPr>
              <a:t>     </a:t>
            </a:r>
            <a:r>
              <a:rPr kumimoji="1" lang="en-US" sz="3600" b="1" u="none" dirty="0">
                <a:solidFill>
                  <a:schemeClr val="bg1"/>
                </a:solidFill>
              </a:rPr>
              <a:t>         (( </a:t>
            </a:r>
            <a:r>
              <a:rPr kumimoji="1" lang="en-US" sz="3600" b="1" u="none" dirty="0">
                <a:solidFill>
                  <a:srgbClr val="FFFF00"/>
                </a:solidFill>
              </a:rPr>
              <a:t>AIDAS</a:t>
            </a:r>
            <a:r>
              <a:rPr kumimoji="1" lang="en-US" sz="3600" b="1" u="none" dirty="0">
                <a:solidFill>
                  <a:schemeClr val="bg1"/>
                </a:solidFill>
              </a:rPr>
              <a:t>))</a:t>
            </a:r>
            <a:endParaRPr kumimoji="1" lang="en-US" sz="3600" u="none" dirty="0">
              <a:solidFill>
                <a:schemeClr val="bg1"/>
              </a:solidFill>
            </a:endParaRP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539750" y="1371600"/>
            <a:ext cx="8058150" cy="61739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 rtl="1">
              <a:lnSpc>
                <a:spcPct val="130000"/>
              </a:lnSpc>
              <a:buFont typeface="Wingdings" pitchFamily="2" charset="2"/>
              <a:buChar char="v"/>
            </a:pPr>
            <a:r>
              <a:rPr kumimoji="1" lang="fa-IR" sz="3200" u="none" dirty="0">
                <a:solidFill>
                  <a:schemeClr val="bg1"/>
                </a:solidFill>
                <a:latin typeface="Arial" charset="0"/>
              </a:rPr>
              <a:t>  </a:t>
            </a: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جلب توجه مخاطب </a:t>
            </a:r>
            <a:r>
              <a:rPr kumimoji="1" lang="en-US" sz="3200" b="1" u="none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A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=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A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TTENTION                                               </a:t>
            </a:r>
          </a:p>
          <a:p>
            <a:pPr algn="r" rtl="1">
              <a:lnSpc>
                <a:spcPct val="130000"/>
              </a:lnSpc>
              <a:buFont typeface="Wingdings" pitchFamily="2" charset="2"/>
              <a:buChar char="v"/>
            </a:pP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  </a:t>
            </a:r>
            <a:r>
              <a:rPr kumimoji="1" lang="fa-IR" sz="2800" b="1" u="none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منافع و ارز ش ها     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I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 =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I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NTERESTS                                                   </a:t>
            </a:r>
          </a:p>
          <a:p>
            <a:pPr algn="r" rtl="1">
              <a:lnSpc>
                <a:spcPct val="130000"/>
              </a:lnSpc>
              <a:buFont typeface="Wingdings" pitchFamily="2" charset="2"/>
              <a:buChar char="v"/>
            </a:pP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   ميل و انگيزه و كشش </a:t>
            </a:r>
            <a:r>
              <a:rPr kumimoji="1" lang="en-US" sz="3200" b="1" u="none" dirty="0">
                <a:solidFill>
                  <a:schemeClr val="bg1"/>
                </a:solidFill>
                <a:latin typeface="Arial" charset="0"/>
              </a:rPr>
              <a:t>     </a:t>
            </a: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  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D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 =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D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ESIRE                                                </a:t>
            </a:r>
          </a:p>
          <a:p>
            <a:pPr algn="r" rtl="1">
              <a:lnSpc>
                <a:spcPct val="130000"/>
              </a:lnSpc>
              <a:buFont typeface="Wingdings" pitchFamily="2" charset="2"/>
              <a:buChar char="v"/>
            </a:pPr>
            <a:r>
              <a:rPr kumimoji="1" lang="fa-IR" sz="3600" b="1" u="none" dirty="0">
                <a:solidFill>
                  <a:schemeClr val="bg1"/>
                </a:solidFill>
                <a:latin typeface="Arial" charset="0"/>
              </a:rPr>
              <a:t>  </a:t>
            </a:r>
            <a:r>
              <a:rPr kumimoji="1" lang="en-US" sz="3200" b="1" u="none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اقدام و عمل خريد             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A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 =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A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CTION                                                </a:t>
            </a:r>
          </a:p>
          <a:p>
            <a:pPr rtl="1">
              <a:lnSpc>
                <a:spcPct val="130000"/>
              </a:lnSpc>
              <a:buFont typeface="Wingdings" pitchFamily="2" charset="2"/>
              <a:buChar char="v"/>
            </a:pPr>
            <a:r>
              <a:rPr kumimoji="1" lang="en-US" sz="3200" b="1" u="none" dirty="0">
                <a:solidFill>
                  <a:schemeClr val="bg1"/>
                </a:solidFill>
                <a:latin typeface="Arial" charset="0"/>
              </a:rPr>
              <a:t>  </a:t>
            </a:r>
            <a:r>
              <a:rPr kumimoji="1" lang="fa-IR" sz="3200" b="1" u="none" dirty="0">
                <a:solidFill>
                  <a:schemeClr val="bg1"/>
                </a:solidFill>
                <a:latin typeface="Arial" charset="0"/>
              </a:rPr>
              <a:t>رضايت          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S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 = </a:t>
            </a:r>
            <a:r>
              <a:rPr kumimoji="1" lang="en-US" sz="2800" b="1" u="none" dirty="0">
                <a:solidFill>
                  <a:srgbClr val="FFFF00"/>
                </a:solidFill>
                <a:latin typeface="Arial" charset="0"/>
              </a:rPr>
              <a:t>S</a:t>
            </a:r>
            <a:r>
              <a:rPr kumimoji="1" lang="en-US" sz="2800" b="1" u="none" dirty="0">
                <a:solidFill>
                  <a:schemeClr val="bg1"/>
                </a:solidFill>
                <a:latin typeface="Arial" charset="0"/>
              </a:rPr>
              <a:t>ATISFACTION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4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46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4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4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4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600200"/>
          </a:xfrm>
        </p:spPr>
        <p:txBody>
          <a:bodyPr>
            <a:noAutofit/>
          </a:bodyPr>
          <a:lstStyle/>
          <a:p>
            <a:pPr algn="ctr" rtl="1" eaLnBrk="1" hangingPunct="1">
              <a:defRPr/>
            </a:pPr>
            <a:r>
              <a:rPr lang="fa-IR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مدل ارتباطی و نیاز شناسی</a:t>
            </a:r>
            <a:br>
              <a:rPr lang="fa-IR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a-IR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LOCATE</a:t>
            </a:r>
            <a:r>
              <a:rPr lang="fa-IR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54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362200"/>
            <a:ext cx="8642350" cy="4306888"/>
          </a:xfrm>
        </p:spPr>
        <p:txBody>
          <a:bodyPr anchor="ctr"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4000" b="1" dirty="0" smtClean="0">
                <a:solidFill>
                  <a:srgbClr val="FFFF00"/>
                </a:solidFill>
              </a:rPr>
              <a:t>1- گوش کنید   </a:t>
            </a:r>
            <a:r>
              <a:rPr lang="fa-IR" sz="4000" b="1" dirty="0" smtClean="0">
                <a:solidFill>
                  <a:schemeClr val="bg1"/>
                </a:solidFill>
              </a:rPr>
              <a:t>                            </a:t>
            </a:r>
            <a:r>
              <a:rPr lang="en-US" sz="4000" b="1" dirty="0" smtClean="0">
                <a:solidFill>
                  <a:srgbClr val="FFFF00"/>
                </a:solidFill>
              </a:rPr>
              <a:t>LISTEN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حیف، اگر، ایکاش </a:t>
            </a:r>
            <a:r>
              <a:rPr lang="fa-IR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ها را که بیانگر کمبودها، آرزوها، ارزشها و انتظارات مشتری و فرصتهای تازه هستند با دقت وحساسیت گوش کنید.</a:t>
            </a:r>
            <a:endParaRPr lang="en-US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642350" cy="6408738"/>
          </a:xfrm>
        </p:spPr>
        <p:txBody>
          <a:bodyPr>
            <a:normAutofit/>
          </a:bodyPr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600" b="1" dirty="0" smtClean="0">
                <a:solidFill>
                  <a:srgbClr val="FFFF00"/>
                </a:solidFill>
              </a:rPr>
              <a:t>2- ببینید                                         </a:t>
            </a:r>
            <a:r>
              <a:rPr lang="en-US" sz="3600" b="1" dirty="0" smtClean="0">
                <a:solidFill>
                  <a:srgbClr val="FFFF00"/>
                </a:solidFill>
              </a:rPr>
              <a:t>OBSERVE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b="1" dirty="0" smtClean="0">
                <a:solidFill>
                  <a:schemeClr val="bg1"/>
                </a:solidFill>
              </a:rPr>
              <a:t>   به مشتری و اطراف او بنگرید. فروشنده حرفه ای      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b="1" dirty="0" smtClean="0">
                <a:solidFill>
                  <a:schemeClr val="bg1"/>
                </a:solidFill>
              </a:rPr>
              <a:t>  می تواند با مشاهده ظاهر، پوشش و محل کسب و کار و زندگی مشتری نکات زیادی را پیدا کند.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b="1" dirty="0" smtClean="0">
                <a:solidFill>
                  <a:srgbClr val="FFFF00"/>
                </a:solidFill>
              </a:rPr>
              <a:t>3- ترکیب کنید و ربط دهید                 </a:t>
            </a:r>
            <a:r>
              <a:rPr lang="en-US" sz="3600" b="1" dirty="0" smtClean="0">
                <a:solidFill>
                  <a:srgbClr val="FFFF00"/>
                </a:solidFill>
              </a:rPr>
              <a:t>COMBINE 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600" b="1" dirty="0" smtClean="0">
                <a:solidFill>
                  <a:schemeClr val="bg1"/>
                </a:solidFill>
              </a:rPr>
              <a:t>فروشنده حرفه ای می کوشد مجموعه شنیده ها،  دیده ها و یافته ها و دریافت های ناشی از برخوردها،  گفت و شنودها، مشاهدات و مطالعات را به خوبی بهم ربط دهد.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74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4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74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785225" cy="6408738"/>
          </a:xfrm>
        </p:spPr>
        <p:txBody>
          <a:bodyPr anchor="ctr"/>
          <a:lstStyle/>
          <a:p>
            <a:pPr algn="r" rtl="1" eaLnBrk="1" hangingPunct="1">
              <a:lnSpc>
                <a:spcPct val="115000"/>
              </a:lnSpc>
              <a:buFont typeface="Wingdings" pitchFamily="2" charset="2"/>
              <a:buNone/>
              <a:defRPr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4- سئوال کنید                                   </a:t>
            </a:r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ASK</a:t>
            </a:r>
          </a:p>
          <a:p>
            <a:pPr algn="just" rtl="1" eaLnBrk="1" hangingPunct="1">
              <a:lnSpc>
                <a:spcPct val="115000"/>
              </a:lnSpc>
              <a:buFont typeface="Wingdings" pitchFamily="2" charset="2"/>
              <a:buNone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سئوالات درست، بجا، بموقع و کلیدی می توانند بسیاری از نیازهای پنهان را آشکار کنند. خوب سئوال کردن یکی از مهارتهای مهم فروشندگان حرفه ای است.</a:t>
            </a:r>
            <a:endParaRPr lang="en-US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5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9325" cy="6408738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800" b="1" dirty="0" smtClean="0">
                <a:solidFill>
                  <a:srgbClr val="FFFF00"/>
                </a:solidFill>
              </a:rPr>
              <a:t>5- گفتگو کنید (حرف بزنید)</a:t>
            </a:r>
            <a:r>
              <a:rPr lang="fa-IR" b="1" dirty="0" smtClean="0">
                <a:solidFill>
                  <a:srgbClr val="FFFF00"/>
                </a:solidFill>
              </a:rPr>
              <a:t>     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TALK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fa-IR" sz="3800" b="1" dirty="0" smtClean="0">
                <a:solidFill>
                  <a:schemeClr val="bg1"/>
                </a:solidFill>
              </a:rPr>
              <a:t>با همکاران، دوستان و آشنایان و بستگان مشتری در مورد او و انتظارات و ویژگیهایش صحبت کنید تا واقعیت ها و نیازها و اولویت هایش را بهتر بشناسید.</a:t>
            </a:r>
          </a:p>
          <a:p>
            <a:pPr algn="just" rtl="1" eaLnBrk="1" hangingPunct="1">
              <a:buFont typeface="Wingdings" pitchFamily="2" charset="2"/>
              <a:buNone/>
              <a:defRPr/>
            </a:pPr>
            <a:endParaRPr lang="fa-IR" sz="3800" b="1" dirty="0" smtClean="0">
              <a:solidFill>
                <a:schemeClr val="bg1"/>
              </a:solidFill>
            </a:endParaRPr>
          </a:p>
          <a:p>
            <a:pPr algn="r" rtl="1">
              <a:buNone/>
              <a:defRPr/>
            </a:pPr>
            <a:r>
              <a:rPr lang="fa-IR" sz="3800" b="1" dirty="0" smtClean="0">
                <a:solidFill>
                  <a:srgbClr val="FFFF00"/>
                </a:solidFill>
              </a:rPr>
              <a:t>6- همدلی کنید</a:t>
            </a:r>
            <a:r>
              <a:rPr lang="en-US" sz="3800" b="1" dirty="0" smtClean="0">
                <a:solidFill>
                  <a:srgbClr val="FFFF00"/>
                </a:solidFill>
              </a:rPr>
              <a:t>EMPATHIZE                      </a:t>
            </a:r>
            <a:r>
              <a:rPr lang="fa-IR" sz="3800" b="1" dirty="0" smtClean="0">
                <a:solidFill>
                  <a:srgbClr val="FFFF00"/>
                </a:solidFill>
              </a:rPr>
              <a:t>     </a:t>
            </a:r>
            <a:endParaRPr lang="en-US" sz="3800" b="1" dirty="0" smtClean="0">
              <a:solidFill>
                <a:srgbClr val="FFFF00"/>
              </a:solidFill>
            </a:endParaRPr>
          </a:p>
          <a:p>
            <a:pPr algn="r" rtl="1" eaLnBrk="1" hangingPunct="1">
              <a:buFont typeface="Wingdings" pitchFamily="2" charset="2"/>
              <a:buNone/>
              <a:defRPr/>
            </a:pPr>
            <a:r>
              <a:rPr lang="fa-IR" sz="3800" b="1" dirty="0" smtClean="0">
                <a:solidFill>
                  <a:schemeClr val="bg1"/>
                </a:solidFill>
              </a:rPr>
              <a:t>خود را به جای مشتری بگذارید و موقعیت و وضعیت او را درک کنید.</a:t>
            </a:r>
            <a:endParaRPr lang="en-US" sz="3800" b="1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  <a:noFill/>
          <a:ln>
            <a:noFill/>
          </a:ln>
        </p:spPr>
        <p:txBody>
          <a:bodyPr rtlCol="0">
            <a:no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4000" b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الزامات برخورد مناسب با نارضایتی وناراضی ها</a:t>
            </a:r>
            <a:br>
              <a:rPr lang="fa-IR" sz="4000" b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</a:br>
            <a:r>
              <a:rPr lang="fa-IR" sz="4000" b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(</a:t>
            </a:r>
            <a:r>
              <a:rPr lang="en-US" sz="4000" b="1" dirty="0" smtClean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8</a:t>
            </a:r>
            <a:r>
              <a:rPr lang="en-US" sz="4000" b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A</a:t>
            </a:r>
            <a:r>
              <a:rPr lang="en-US" sz="4000" b="1" dirty="0" smtClean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s</a:t>
            </a:r>
            <a:r>
              <a:rPr lang="fa-IR" sz="4000" b="1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cs typeface="+mn-cs"/>
              </a:rPr>
              <a:t>)</a:t>
            </a:r>
            <a:endParaRPr lang="en-US" sz="4000" b="1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5480"/>
            <a:ext cx="8610600" cy="4389120"/>
          </a:xfrm>
        </p:spPr>
        <p:txBody>
          <a:bodyPr rtlCol="0">
            <a:normAutofit fontScale="92500" lnSpcReduction="10000"/>
          </a:bodyPr>
          <a:lstStyle/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گوش دادن فعال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CTIVE LISTENING            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</a:p>
          <a:p>
            <a:pPr algn="r" rtl="1"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 پوزش وهمدلی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POLOGIZE &amp; EMPATHIZE</a:t>
            </a:r>
            <a:endParaRPr lang="fa-IR" sz="2800" dirty="0" smtClean="0">
              <a:solidFill>
                <a:schemeClr val="bg1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پرسش                                         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fa-IR" sz="2800" dirty="0" smtClean="0">
                <a:solidFill>
                  <a:schemeClr val="bg1"/>
                </a:solidFill>
              </a:rPr>
              <a:t>   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fa-IR" sz="2800" dirty="0" smtClean="0">
                <a:solidFill>
                  <a:schemeClr val="bg1"/>
                </a:solidFill>
              </a:rPr>
              <a:t>              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SK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راهنمایی    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DVISE                                    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پذیرش       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CCEPTANCE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اقدام                  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CTION                         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قدردانی وسپاسگذاری 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PPRECIATION                                      </a:t>
            </a:r>
            <a:r>
              <a:rPr lang="fa-IR" sz="2800" dirty="0" smtClean="0">
                <a:solidFill>
                  <a:schemeClr val="bg1"/>
                </a:solidFill>
              </a:rPr>
              <a:t> </a:t>
            </a:r>
          </a:p>
          <a:p>
            <a:pPr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2800" dirty="0" smtClean="0">
                <a:solidFill>
                  <a:schemeClr val="bg1"/>
                </a:solidFill>
              </a:rPr>
              <a:t>پیگیری ومراقبت              </a:t>
            </a:r>
            <a:r>
              <a:rPr lang="en-US" sz="2800" dirty="0" smtClean="0">
                <a:solidFill>
                  <a:srgbClr val="FFFF00"/>
                </a:solidFill>
              </a:rPr>
              <a:t>A</a:t>
            </a:r>
            <a:r>
              <a:rPr lang="en-US" sz="2800" dirty="0" smtClean="0">
                <a:solidFill>
                  <a:schemeClr val="bg1"/>
                </a:solidFill>
              </a:rPr>
              <a:t>FTERCARE                                 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457200"/>
          </a:xfrm>
        </p:spPr>
        <p:txBody>
          <a:bodyPr>
            <a:noAutofit/>
          </a:bodyPr>
          <a:lstStyle/>
          <a:p>
            <a:pPr algn="ctr"/>
            <a:r>
              <a:rPr lang="fa-IR" sz="40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گامهای رسیدگی به مشتریان ناراضی خاموش</a:t>
            </a:r>
            <a:endParaRPr lang="en-US" sz="4000" b="1" dirty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sz="4400" b="1" dirty="0" smtClean="0">
                <a:solidFill>
                  <a:srgbClr val="FFFF00"/>
                </a:solidFill>
              </a:rPr>
              <a:t>I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C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A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E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7400" y="762000"/>
            <a:ext cx="3810000" cy="1143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a-IR" sz="2800" b="1" dirty="0" smtClean="0">
              <a:solidFill>
                <a:schemeClr val="tx1"/>
              </a:solidFill>
            </a:endParaRPr>
          </a:p>
          <a:p>
            <a:pPr algn="ctr" rtl="1"/>
            <a:r>
              <a:rPr lang="fa-IR" sz="2800" b="1" dirty="0" smtClean="0">
                <a:solidFill>
                  <a:schemeClr val="tx1"/>
                </a:solidFill>
              </a:rPr>
              <a:t>شناسائی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chemeClr val="tx1"/>
                </a:solidFill>
              </a:rPr>
              <a:t>DENTIFICATION</a:t>
            </a:r>
            <a:endParaRPr lang="fa-IR" sz="2800" b="1" dirty="0" smtClean="0">
              <a:solidFill>
                <a:schemeClr val="tx1"/>
              </a:solidFill>
            </a:endParaRP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1981200"/>
            <a:ext cx="3810000" cy="1066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 smtClean="0">
                <a:solidFill>
                  <a:schemeClr val="tx1"/>
                </a:solidFill>
              </a:rPr>
              <a:t>تماس وملاقات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en-US" sz="2400" b="1" dirty="0" smtClean="0">
                <a:solidFill>
                  <a:srgbClr val="FF0000"/>
                </a:solidFill>
              </a:rPr>
              <a:t>C</a:t>
            </a:r>
            <a:r>
              <a:rPr lang="en-US" sz="2400" b="1" dirty="0" smtClean="0">
                <a:solidFill>
                  <a:schemeClr val="tx1"/>
                </a:solidFill>
              </a:rPr>
              <a:t>ONTACT &amp; CALL</a:t>
            </a:r>
            <a:r>
              <a:rPr lang="fa-IR" sz="2400" b="1" dirty="0" smtClean="0">
                <a:solidFill>
                  <a:schemeClr val="tx1"/>
                </a:solidFill>
              </a:rPr>
              <a:t>مدیریت مشتریان خاموش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57400" y="3124200"/>
            <a:ext cx="3810000" cy="1143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400" b="1" dirty="0" smtClean="0">
                <a:solidFill>
                  <a:schemeClr val="tx1"/>
                </a:solidFill>
              </a:rPr>
              <a:t>ارزیابی وتحلیل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en-US" sz="2400" b="1" dirty="0" smtClean="0">
                <a:solidFill>
                  <a:srgbClr val="FF0000"/>
                </a:solidFill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</a:rPr>
              <a:t>SSESMENT &amp; ANALYSIS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57400" y="4419600"/>
            <a:ext cx="3810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 smtClean="0">
                <a:solidFill>
                  <a:schemeClr val="tx1"/>
                </a:solidFill>
              </a:rPr>
              <a:t>واکنش درست وبلادرنگ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R</a:t>
            </a:r>
            <a:r>
              <a:rPr lang="en-US" sz="2000" b="1" dirty="0" smtClean="0">
                <a:solidFill>
                  <a:schemeClr val="tx1"/>
                </a:solidFill>
              </a:rPr>
              <a:t>IGHT &amp; REAL TIME  RESPONSE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7400" y="5562600"/>
            <a:ext cx="38100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00" b="1" dirty="0" smtClean="0">
                <a:solidFill>
                  <a:schemeClr val="tx1"/>
                </a:solidFill>
              </a:rPr>
              <a:t>مدیریت موثر حفظ مشتریان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en-US" sz="2000" b="1" dirty="0" smtClean="0">
                <a:solidFill>
                  <a:srgbClr val="FF0000"/>
                </a:solidFill>
              </a:rPr>
              <a:t>E</a:t>
            </a:r>
            <a:r>
              <a:rPr lang="en-US" sz="2000" b="1" dirty="0" smtClean="0">
                <a:solidFill>
                  <a:schemeClr val="tx1"/>
                </a:solidFill>
              </a:rPr>
              <a:t>FFECTIVE CUSTOMER RETENTION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5" name="8-Point Star 14"/>
          <p:cNvSpPr/>
          <p:nvPr/>
        </p:nvSpPr>
        <p:spPr>
          <a:xfrm>
            <a:off x="5257800" y="762000"/>
            <a:ext cx="609600" cy="457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hlinkClick r:id="" action="ppaction://noaction"/>
              </a:rPr>
              <a:t>24</a:t>
            </a:r>
            <a:endParaRPr lang="en-US" sz="1200" dirty="0"/>
          </a:p>
        </p:txBody>
      </p:sp>
      <p:sp>
        <p:nvSpPr>
          <p:cNvPr id="16" name="8-Point Star 15"/>
          <p:cNvSpPr/>
          <p:nvPr/>
        </p:nvSpPr>
        <p:spPr>
          <a:xfrm>
            <a:off x="5257800" y="1981200"/>
            <a:ext cx="609600" cy="457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hlinkClick r:id="rId2" action="ppaction://hlinksldjump"/>
              </a:rPr>
              <a:t>25</a:t>
            </a:r>
            <a:endParaRPr lang="en-US" sz="1200" dirty="0"/>
          </a:p>
        </p:txBody>
      </p:sp>
      <p:sp>
        <p:nvSpPr>
          <p:cNvPr id="17" name="8-Point Star 16"/>
          <p:cNvSpPr/>
          <p:nvPr/>
        </p:nvSpPr>
        <p:spPr>
          <a:xfrm>
            <a:off x="5257800" y="3200400"/>
            <a:ext cx="609600" cy="457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hlinkClick r:id="rId3" action="ppaction://hlinksldjump"/>
              </a:rPr>
              <a:t>26</a:t>
            </a:r>
            <a:endParaRPr lang="en-US" sz="1200" dirty="0"/>
          </a:p>
        </p:txBody>
      </p:sp>
      <p:sp>
        <p:nvSpPr>
          <p:cNvPr id="18" name="8-Point Star 17"/>
          <p:cNvSpPr/>
          <p:nvPr/>
        </p:nvSpPr>
        <p:spPr>
          <a:xfrm>
            <a:off x="5257800" y="4495800"/>
            <a:ext cx="609600" cy="457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hlinkClick r:id="rId4" action="ppaction://hlinksldjump"/>
              </a:rPr>
              <a:t>27</a:t>
            </a:r>
            <a:endParaRPr lang="en-US" sz="1200" dirty="0"/>
          </a:p>
        </p:txBody>
      </p:sp>
      <p:sp>
        <p:nvSpPr>
          <p:cNvPr id="19" name="8-Point Star 18"/>
          <p:cNvSpPr/>
          <p:nvPr/>
        </p:nvSpPr>
        <p:spPr>
          <a:xfrm>
            <a:off x="5257800" y="5638800"/>
            <a:ext cx="609600" cy="457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hlinkClick r:id="rId5" action="ppaction://hlinksldjump"/>
              </a:rPr>
              <a:t>28</a:t>
            </a:r>
            <a:endParaRPr lang="en-US" sz="1200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7" y="2492378"/>
            <a:ext cx="1696713" cy="1522118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3200" b="1" u="none" dirty="0" smtClean="0">
                <a:latin typeface="Arial" pitchFamily="34" charset="0"/>
                <a:cs typeface="Arial" pitchFamily="34" charset="0"/>
              </a:rPr>
              <a:t>فروشنده</a:t>
            </a:r>
          </a:p>
          <a:p>
            <a:pPr algn="ctr" rtl="1"/>
            <a:r>
              <a:rPr lang="fa-IR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خوش </a:t>
            </a:r>
            <a:r>
              <a:rPr lang="fa-IR" sz="3200" b="1" dirty="0" smtClean="0">
                <a:latin typeface="Arial" pitchFamily="34" charset="0"/>
                <a:cs typeface="Arial" pitchFamily="34" charset="0"/>
              </a:rPr>
              <a:t>بخت</a:t>
            </a:r>
            <a:endParaRPr lang="en-US" sz="32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2895600" y="49530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 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حال</a:t>
            </a:r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و 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بانشاط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6096000" y="40386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ظاهرو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تیپ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5867400" y="10668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خو 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اخلاق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2667000" y="228600"/>
            <a:ext cx="1676399" cy="1524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برخورد</a:t>
            </a:r>
          </a:p>
          <a:p>
            <a:pPr algn="ctr" rtl="1"/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و</a:t>
            </a:r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خوشرفتار</a:t>
            </a:r>
            <a:endParaRPr lang="fa-IR" sz="2800" b="1" u="non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1219200" y="1143000"/>
            <a:ext cx="1696713" cy="149227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نام و</a:t>
            </a:r>
          </a:p>
          <a:p>
            <a:pPr algn="ctr" rtl="1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سابقه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1371600" y="4191000"/>
            <a:ext cx="1696713" cy="1470752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فکرو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فهم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6400800" y="25146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گو 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بیان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2819400" y="2133600"/>
            <a:ext cx="990600" cy="762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590800" y="3276598"/>
            <a:ext cx="1066800" cy="45719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3810000" y="1676400"/>
            <a:ext cx="381000" cy="914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5181600" y="2209798"/>
            <a:ext cx="838200" cy="609601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2895600" y="3733800"/>
            <a:ext cx="914400" cy="762001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5105401" y="3657600"/>
            <a:ext cx="1142999" cy="609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34000" y="3124200"/>
            <a:ext cx="1066800" cy="45719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4419600" y="2286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رو 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خنده رو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4800600" y="1676400"/>
            <a:ext cx="228600" cy="838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914400" y="2590800"/>
            <a:ext cx="1696713" cy="150016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دل 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خوش قلب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4800600" y="3962400"/>
            <a:ext cx="45720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3"/>
          <p:cNvSpPr>
            <a:spLocks noChangeArrowheads="1"/>
          </p:cNvSpPr>
          <p:nvPr/>
        </p:nvSpPr>
        <p:spPr bwMode="auto">
          <a:xfrm>
            <a:off x="4648200" y="4876800"/>
            <a:ext cx="1696713" cy="1492273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2800" b="1" u="none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خوش</a:t>
            </a:r>
            <a:r>
              <a:rPr lang="fa-IR" sz="2800" b="1" u="none" dirty="0" smtClean="0">
                <a:latin typeface="Arial" pitchFamily="34" charset="0"/>
                <a:cs typeface="Arial" pitchFamily="34" charset="0"/>
              </a:rPr>
              <a:t> بین و</a:t>
            </a:r>
          </a:p>
          <a:p>
            <a:pPr algn="ctr" rtl="0"/>
            <a:r>
              <a:rPr lang="fa-IR" sz="2800" b="1" dirty="0" smtClean="0">
                <a:latin typeface="Arial" pitchFamily="34" charset="0"/>
                <a:cs typeface="Arial" pitchFamily="34" charset="0"/>
              </a:rPr>
              <a:t>امیدوار</a:t>
            </a:r>
            <a:endParaRPr lang="en-US" sz="2800" b="1" u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16"/>
          <p:cNvSpPr>
            <a:spLocks noChangeShapeType="1"/>
          </p:cNvSpPr>
          <p:nvPr/>
        </p:nvSpPr>
        <p:spPr bwMode="auto">
          <a:xfrm flipH="1">
            <a:off x="3886200" y="3962400"/>
            <a:ext cx="30480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39953" grpId="0" animBg="1"/>
      <p:bldP spid="39954" grpId="0" animBg="1"/>
      <p:bldP spid="19" grpId="0" animBg="1"/>
      <p:bldP spid="22" grpId="0" animBg="1"/>
      <p:bldP spid="21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WordArt 2"/>
          <p:cNvSpPr>
            <a:spLocks noChangeArrowheads="1" noChangeShapeType="1" noTextEdit="1"/>
          </p:cNvSpPr>
          <p:nvPr/>
        </p:nvSpPr>
        <p:spPr bwMode="auto">
          <a:xfrm>
            <a:off x="304800" y="1981200"/>
            <a:ext cx="853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defRPr/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ATTITUDE IS EVERYTHING</a:t>
            </a:r>
          </a:p>
        </p:txBody>
      </p:sp>
      <p:sp>
        <p:nvSpPr>
          <p:cNvPr id="212995" name="Text Box 3"/>
          <p:cNvSpPr txBox="1">
            <a:spLocks noChangeArrowheads="1"/>
          </p:cNvSpPr>
          <p:nvPr/>
        </p:nvSpPr>
        <p:spPr bwMode="auto">
          <a:xfrm>
            <a:off x="152400" y="3946525"/>
            <a:ext cx="883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  <a:defRPr/>
            </a:pPr>
            <a:r>
              <a:rPr lang="en-US" sz="400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Courier New" pitchFamily="49" charset="0"/>
              </a:rPr>
              <a:t>Change Your Attitude …</a:t>
            </a:r>
          </a:p>
        </p:txBody>
      </p:sp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152400" y="4784725"/>
            <a:ext cx="883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  <a:defRPr/>
            </a:pPr>
            <a:r>
              <a:rPr lang="en-US" sz="400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Courier New" pitchFamily="49" charset="0"/>
              </a:rPr>
              <a:t>And You Change Your Life ! ! !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0" y="6102350"/>
          <a:ext cx="755650" cy="755650"/>
        </p:xfrm>
        <a:graphic>
          <a:graphicData uri="http://schemas.openxmlformats.org/presentationml/2006/ole">
            <p:oleObj spid="_x0000_s68610" name="Clip" r:id="rId3" imgW="1638360" imgH="3468960" progId="">
              <p:embed/>
            </p:oleObj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52400" y="6272213"/>
            <a:ext cx="963613" cy="274637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>
                <a:solidFill>
                  <a:srgbClr val="800000"/>
                </a:solidFill>
                <a:latin typeface="Arial Black" pitchFamily="34" charset="0"/>
              </a:rPr>
              <a:t>ROOSTA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25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autoUpdateAnimBg="0"/>
      <p:bldP spid="212996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371600" y="152400"/>
            <a:ext cx="3657600" cy="3276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>
                <a:latin typeface="Berlin Sans FB Demi" pitchFamily="34" charset="0"/>
                <a:cs typeface="+mn-cs"/>
              </a:rPr>
              <a:t>   </a:t>
            </a:r>
            <a:r>
              <a:rPr lang="fa-IR" sz="5400" b="1" u="none" dirty="0" smtClean="0">
                <a:latin typeface="Berlin Sans FB Demi" pitchFamily="34" charset="0"/>
                <a:cs typeface="+mn-cs"/>
              </a:rPr>
              <a:t>برقراری</a:t>
            </a:r>
          </a:p>
          <a:p>
            <a:pPr algn="ctr" rtl="0">
              <a:defRPr/>
            </a:pPr>
            <a:r>
              <a:rPr lang="fa-IR" sz="5400" b="1" dirty="0" smtClean="0">
                <a:latin typeface="Berlin Sans FB Demi" pitchFamily="34" charset="0"/>
              </a:rPr>
              <a:t>«ایجاد»</a:t>
            </a:r>
            <a:r>
              <a:rPr lang="fa-IR" sz="5400" b="1" u="none" dirty="0" smtClean="0">
                <a:latin typeface="Berlin Sans FB Demi" pitchFamily="34" charset="0"/>
                <a:cs typeface="+mn-cs"/>
              </a:rPr>
              <a:t> </a:t>
            </a:r>
            <a:endParaRPr lang="en-US" sz="5400" b="1" u="none" dirty="0">
              <a:latin typeface="Berlin Sans FB Demi" pitchFamily="34" charset="0"/>
              <a:cs typeface="+mn-cs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971800" y="3352800"/>
            <a:ext cx="3657600" cy="3276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 smtClean="0">
                <a:latin typeface="Times New Roman" pitchFamily="18" charset="0"/>
                <a:cs typeface="+mn-cs"/>
              </a:rPr>
              <a:t>نگهداری</a:t>
            </a:r>
          </a:p>
          <a:p>
            <a:pPr algn="ctr" rtl="0">
              <a:defRPr/>
            </a:pPr>
            <a:r>
              <a:rPr lang="fa-IR" sz="5400" b="1" dirty="0" smtClean="0">
                <a:latin typeface="Times New Roman" pitchFamily="18" charset="0"/>
              </a:rPr>
              <a:t>«تقویت»</a:t>
            </a:r>
            <a:endParaRPr lang="en-US" sz="5400" b="1" u="none" dirty="0">
              <a:latin typeface="Times New Roman" pitchFamily="18" charset="0"/>
              <a:cs typeface="+mn-cs"/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4648200" y="152400"/>
            <a:ext cx="3657600" cy="3276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 smtClean="0">
                <a:latin typeface="Times New Roman" pitchFamily="18" charset="0"/>
                <a:cs typeface="+mn-cs"/>
              </a:rPr>
              <a:t>بهره برداری</a:t>
            </a:r>
          </a:p>
          <a:p>
            <a:pPr algn="ctr" rtl="0">
              <a:defRPr/>
            </a:pPr>
            <a:r>
              <a:rPr lang="fa-IR" sz="5400" b="1" dirty="0" smtClean="0">
                <a:latin typeface="Times New Roman" pitchFamily="18" charset="0"/>
              </a:rPr>
              <a:t>«استفاده»</a:t>
            </a:r>
            <a:r>
              <a:rPr lang="fa-IR" sz="4800" b="1" u="none" dirty="0" smtClean="0">
                <a:latin typeface="Times New Roman" pitchFamily="18" charset="0"/>
                <a:cs typeface="+mn-cs"/>
              </a:rPr>
              <a:t> </a:t>
            </a:r>
            <a:endParaRPr lang="en-US" sz="4800" b="1" u="none" dirty="0">
              <a:latin typeface="Times New Roman" pitchFamily="18" charset="0"/>
              <a:cs typeface="+mn-cs"/>
            </a:endParaRP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7170" name="Clip" r:id="rId3" imgW="1638360" imgH="3468960" progId="">
              <p:embed/>
            </p:oleObj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048000" y="2438400"/>
            <a:ext cx="3744913" cy="18002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4000" b="1" u="none" dirty="0" smtClean="0">
                <a:solidFill>
                  <a:srgbClr val="FF0000"/>
                </a:solidFill>
              </a:rPr>
              <a:t>ارکان </a:t>
            </a:r>
          </a:p>
          <a:p>
            <a:pPr algn="ctr"/>
            <a:r>
              <a:rPr lang="fa-IR" sz="3600" b="1" dirty="0" smtClean="0">
                <a:solidFill>
                  <a:srgbClr val="FF0000"/>
                </a:solidFill>
              </a:rPr>
              <a:t>مدیریت ارتباط فراگیر</a:t>
            </a:r>
            <a:endParaRPr lang="en-US" sz="3600" b="1" u="none" dirty="0">
              <a:solidFill>
                <a:srgbClr val="FF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  <p:bldP spid="20484" grpId="0" animBg="1"/>
      <p:bldP spid="2048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algn="r" rtl="1">
              <a:buFont typeface="Wingdings" pitchFamily="2" charset="2"/>
              <a:buChar char="Ø"/>
            </a:pPr>
            <a:r>
              <a:rPr lang="fa-IR" sz="4300" b="1" dirty="0" smtClean="0">
                <a:solidFill>
                  <a:srgbClr val="FFFF00"/>
                </a:solidFill>
              </a:rPr>
              <a:t>برقراری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هر نوع ارتباطی را از آغاز با بررسی ومطالعه وشناخت آگاهانه ،درست برقرار کنید.</a:t>
            </a:r>
          </a:p>
          <a:p>
            <a:pPr algn="r" rtl="1">
              <a:buFont typeface="Wingdings" pitchFamily="2" charset="2"/>
              <a:buChar char="Ø"/>
            </a:pPr>
            <a:r>
              <a:rPr lang="fa-IR" sz="4300" b="1" dirty="0" smtClean="0">
                <a:solidFill>
                  <a:srgbClr val="FFFF00"/>
                </a:solidFill>
              </a:rPr>
              <a:t>بهره برداری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از ارتباط های خود با دیگران به جا،به موقع وبه اندازه وارزنده استفاده وبهره برداری کنید.</a:t>
            </a:r>
          </a:p>
          <a:p>
            <a:pPr algn="r" rtl="1">
              <a:buFont typeface="Wingdings" pitchFamily="2" charset="2"/>
              <a:buChar char="Ø"/>
            </a:pPr>
            <a:r>
              <a:rPr lang="fa-IR" sz="4300" b="1" dirty="0" smtClean="0">
                <a:solidFill>
                  <a:srgbClr val="FFFF00"/>
                </a:solidFill>
              </a:rPr>
              <a:t>نگهداری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با تقویت ،گسترش ،بازپروری وارزش آفرینی وارزش افزونی مشترک ، ارتباط ها را ماندگار وپایدار سازید.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755650" y="188913"/>
            <a:ext cx="2881313" cy="2519362"/>
          </a:xfrm>
          <a:prstGeom prst="ellipse">
            <a:avLst/>
          </a:prstGeom>
          <a:solidFill>
            <a:srgbClr val="FF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dirty="0" smtClean="0">
                <a:latin typeface="Arial" charset="0"/>
              </a:rPr>
              <a:t>نظام مند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651500" y="188913"/>
            <a:ext cx="2881313" cy="2519362"/>
          </a:xfrm>
          <a:prstGeom prst="ellipse">
            <a:avLst/>
          </a:prstGeom>
          <a:solidFill>
            <a:srgbClr val="FF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سازگار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724525" y="4005263"/>
            <a:ext cx="2881313" cy="2519362"/>
          </a:xfrm>
          <a:prstGeom prst="ellipse">
            <a:avLst/>
          </a:prstGeom>
          <a:solidFill>
            <a:srgbClr val="FF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ارزشمند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84213" y="4005263"/>
            <a:ext cx="2881312" cy="2519362"/>
          </a:xfrm>
          <a:prstGeom prst="ellipse">
            <a:avLst/>
          </a:prstGeom>
          <a:solidFill>
            <a:srgbClr val="FF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800" b="1" u="none" dirty="0" smtClean="0">
                <a:latin typeface="Arial" charset="0"/>
              </a:rPr>
              <a:t>پایدار</a:t>
            </a:r>
            <a:endParaRPr lang="en-US" sz="4800" b="1" u="none" dirty="0"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3203575" y="2133600"/>
            <a:ext cx="2881313" cy="2519363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4800" b="1" u="none" dirty="0" smtClean="0">
                <a:solidFill>
                  <a:srgbClr val="FF0000"/>
                </a:solidFill>
                <a:latin typeface="Arial" charset="0"/>
              </a:rPr>
              <a:t>ارتباط فراگیر</a:t>
            </a:r>
          </a:p>
          <a:p>
            <a:pPr algn="ctr" rtl="1"/>
            <a:r>
              <a:rPr lang="fa-IR" sz="4800" b="1" dirty="0" smtClean="0">
                <a:solidFill>
                  <a:srgbClr val="FF0000"/>
                </a:solidFill>
                <a:latin typeface="Arial" charset="0"/>
              </a:rPr>
              <a:t>ارزنده</a:t>
            </a:r>
            <a:endParaRPr lang="en-US" sz="4800" b="1" u="none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9218" name="Object 13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8194" name="Clip" r:id="rId3" imgW="1638360" imgH="3468960" progId="">
              <p:embed/>
            </p:oleObj>
          </a:graphicData>
        </a:graphic>
      </p:graphicFrame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152400" y="6248400"/>
            <a:ext cx="914400" cy="276999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cxnSp>
        <p:nvCxnSpPr>
          <p:cNvPr id="15" name="Straight Connector 14"/>
          <p:cNvCxnSpPr>
            <a:stCxn id="16387" idx="3"/>
          </p:cNvCxnSpPr>
          <p:nvPr/>
        </p:nvCxnSpPr>
        <p:spPr>
          <a:xfrm rot="5400000">
            <a:off x="5806592" y="2323932"/>
            <a:ext cx="251477" cy="282259"/>
          </a:xfrm>
          <a:prstGeom prst="line">
            <a:avLst/>
          </a:prstGeom>
          <a:ln cmpd="sng">
            <a:solidFill>
              <a:schemeClr val="bg1"/>
            </a:solidFill>
            <a:headEnd type="stealt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389" idx="7"/>
          </p:cNvCxnSpPr>
          <p:nvPr/>
        </p:nvCxnSpPr>
        <p:spPr>
          <a:xfrm rot="5400000" flipH="1" flipV="1">
            <a:off x="3156576" y="4101791"/>
            <a:ext cx="259415" cy="285434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6390" idx="5"/>
          </p:cNvCxnSpPr>
          <p:nvPr/>
        </p:nvCxnSpPr>
        <p:spPr>
          <a:xfrm rot="16200000" flipH="1">
            <a:off x="5735470" y="4211469"/>
            <a:ext cx="211789" cy="356871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386" idx="5"/>
          </p:cNvCxnSpPr>
          <p:nvPr/>
        </p:nvCxnSpPr>
        <p:spPr>
          <a:xfrm rot="16200000" flipH="1">
            <a:off x="3234364" y="2319963"/>
            <a:ext cx="251477" cy="290196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 animBg="1"/>
      <p:bldP spid="16389" grpId="0" animBg="1"/>
      <p:bldP spid="1639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5638800" y="3429000"/>
            <a:ext cx="3352800" cy="21336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2800" b="1" u="none" dirty="0" smtClean="0">
                <a:latin typeface="Arial" charset="0"/>
              </a:rPr>
              <a:t>موفقیت</a:t>
            </a:r>
            <a:endParaRPr lang="fa-IR" sz="2800" b="1" dirty="0" smtClean="0">
              <a:latin typeface="Arial" charset="0"/>
            </a:endParaRPr>
          </a:p>
          <a:p>
            <a:pPr algn="ctr">
              <a:defRPr/>
            </a:pPr>
            <a:r>
              <a:rPr lang="fa-IR" sz="2800" b="1" u="none" dirty="0" smtClean="0">
                <a:latin typeface="Arial" charset="0"/>
              </a:rPr>
              <a:t>بنگاه</a:t>
            </a:r>
          </a:p>
          <a:p>
            <a:pPr algn="r">
              <a:defRPr/>
            </a:pPr>
            <a:r>
              <a:rPr lang="en-US" sz="2800" b="1" dirty="0" smtClean="0">
                <a:solidFill>
                  <a:srgbClr val="FF0066"/>
                </a:solidFill>
                <a:latin typeface="Arial" charset="0"/>
              </a:rPr>
              <a:t>SUCCESS</a:t>
            </a:r>
            <a:endParaRPr lang="en-US" sz="1400" b="1" u="none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76200" y="34290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>
              <a:defRPr/>
            </a:pPr>
            <a:r>
              <a:rPr lang="fa-IR" sz="2800" b="1" dirty="0" smtClean="0">
                <a:latin typeface="Arial" charset="0"/>
              </a:rPr>
              <a:t>ماندگاری</a:t>
            </a:r>
          </a:p>
          <a:p>
            <a:pPr algn="ctr" rtl="1">
              <a:defRPr/>
            </a:pPr>
            <a:r>
              <a:rPr lang="fa-IR" sz="2800" b="1" dirty="0" smtClean="0">
                <a:latin typeface="Arial" charset="0"/>
              </a:rPr>
              <a:t>در بازار</a:t>
            </a:r>
          </a:p>
          <a:p>
            <a:pPr algn="ctr" rtl="0">
              <a:defRPr/>
            </a:pPr>
            <a:r>
              <a:rPr lang="en-US" sz="2800" b="1" u="none" dirty="0" smtClean="0">
                <a:solidFill>
                  <a:srgbClr val="FF0066"/>
                </a:solidFill>
                <a:latin typeface="Arial" charset="0"/>
              </a:rPr>
              <a:t>SUSTAINABILITY</a:t>
            </a:r>
            <a:endParaRPr lang="en-US" sz="1600" b="1" u="none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5867400" y="247650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>
              <a:defRPr/>
            </a:pPr>
            <a:r>
              <a:rPr lang="fa-IR" sz="2800" b="1" u="none" dirty="0" smtClean="0">
                <a:latin typeface="Arial" charset="0"/>
              </a:rPr>
              <a:t> رضایت مشتری و</a:t>
            </a:r>
          </a:p>
          <a:p>
            <a:pPr algn="ctr" rtl="1">
              <a:defRPr/>
            </a:pPr>
            <a:r>
              <a:rPr lang="fa-IR" sz="2800" b="1" u="none" dirty="0" smtClean="0">
                <a:latin typeface="Arial" charset="0"/>
              </a:rPr>
              <a:t>ذینفعان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rgbClr val="FF0066"/>
                </a:solidFill>
                <a:latin typeface="Arial" charset="0"/>
              </a:rPr>
              <a:t>SATISFACTION</a:t>
            </a:r>
            <a:endParaRPr lang="en-US" sz="1400" b="1" u="none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95263" y="290513"/>
            <a:ext cx="31242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>
              <a:defRPr/>
            </a:pPr>
            <a:r>
              <a:rPr lang="fa-IR" sz="2800" b="1" dirty="0" smtClean="0">
                <a:latin typeface="Arial" charset="0"/>
              </a:rPr>
              <a:t>پشتیبانی </a:t>
            </a:r>
          </a:p>
          <a:p>
            <a:pPr algn="ctr" rtl="1">
              <a:defRPr/>
            </a:pPr>
            <a:r>
              <a:rPr lang="fa-IR" sz="2800" b="1" dirty="0" smtClean="0">
                <a:latin typeface="Arial" charset="0"/>
              </a:rPr>
              <a:t>اجتماعی</a:t>
            </a:r>
            <a:endParaRPr lang="fa-IR" sz="2800" b="1" u="none" dirty="0" smtClean="0">
              <a:latin typeface="Arial" charset="0"/>
            </a:endParaRPr>
          </a:p>
          <a:p>
            <a:pPr algn="ctr">
              <a:defRPr/>
            </a:pPr>
            <a:r>
              <a:rPr lang="en-US" sz="2800" b="1" dirty="0" smtClean="0">
                <a:solidFill>
                  <a:srgbClr val="FF0066"/>
                </a:solidFill>
                <a:latin typeface="Arial" charset="0"/>
              </a:rPr>
              <a:t>SOCIAL 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rgbClr val="FF0066"/>
                </a:solidFill>
                <a:latin typeface="Arial" charset="0"/>
              </a:rPr>
              <a:t> SUPPORT</a:t>
            </a:r>
            <a:endParaRPr lang="en-US" sz="1600" b="1" u="none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987675" y="1989138"/>
            <a:ext cx="215900" cy="2873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sz="2800" b="1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6011863" y="1989138"/>
            <a:ext cx="288925" cy="2873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sz="2800" b="1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2819400" y="3357563"/>
            <a:ext cx="239713" cy="3762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sz="2800" b="1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5724525" y="3357563"/>
            <a:ext cx="360363" cy="431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sz="2800" b="1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819400" y="4724400"/>
            <a:ext cx="3200400" cy="2057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a-IR" sz="2800" b="1" dirty="0" smtClean="0">
                <a:latin typeface="Arial" charset="0"/>
              </a:rPr>
              <a:t>برتری</a:t>
            </a:r>
          </a:p>
          <a:p>
            <a:pPr algn="ctr">
              <a:defRPr/>
            </a:pPr>
            <a:r>
              <a:rPr lang="fa-IR" sz="2800" b="1" dirty="0" smtClean="0">
                <a:latin typeface="Arial" charset="0"/>
              </a:rPr>
              <a:t> رقابتی</a:t>
            </a:r>
          </a:p>
          <a:p>
            <a:pPr algn="ctr">
              <a:defRPr/>
            </a:pPr>
            <a:r>
              <a:rPr lang="en-US" sz="2800" b="1" u="none" dirty="0" smtClean="0">
                <a:solidFill>
                  <a:srgbClr val="FF0066"/>
                </a:solidFill>
                <a:latin typeface="Arial" charset="0"/>
              </a:rPr>
              <a:t>SUPERIORITY</a:t>
            </a:r>
            <a:endParaRPr lang="en-US" sz="1600" b="1" u="none" dirty="0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495800" y="3357563"/>
            <a:ext cx="4763" cy="13668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sz="2800" b="1"/>
          </a:p>
        </p:txBody>
      </p:sp>
      <p:graphicFrame>
        <p:nvGraphicFramePr>
          <p:cNvPr id="18434" name="Object 12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9218" name="Clip" r:id="rId3" imgW="1638360" imgH="3468960" progId="">
              <p:embed/>
            </p:oleObj>
          </a:graphicData>
        </a:graphic>
      </p:graphicFrame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52400" y="6172199"/>
            <a:ext cx="1066800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0">
              <a:spcBef>
                <a:spcPct val="50000"/>
              </a:spcBef>
              <a:defRPr/>
            </a:pPr>
            <a:r>
              <a:rPr lang="en-US" sz="1200" b="1" u="none" dirty="0">
                <a:latin typeface="Arial Black" pitchFamily="34" charset="0"/>
              </a:rPr>
              <a:t>ROOSTA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819400" y="2209800"/>
            <a:ext cx="3657600" cy="1214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>
              <a:spcBef>
                <a:spcPct val="50000"/>
              </a:spcBef>
              <a:defRPr/>
            </a:pPr>
            <a:r>
              <a:rPr lang="fa-IR" sz="2800" b="1" u="none" dirty="0" smtClean="0">
                <a:latin typeface="Arial" charset="0"/>
              </a:rPr>
              <a:t>آثار مدیریت ارتباط فراگیر</a:t>
            </a:r>
            <a:endParaRPr lang="en-US" b="1" u="none" dirty="0">
              <a:latin typeface="Arial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295400"/>
          </a:xfrm>
        </p:spPr>
        <p:txBody>
          <a:bodyPr>
            <a:noAutofit/>
          </a:bodyPr>
          <a:lstStyle/>
          <a:p>
            <a:pPr algn="ctr" rtl="1"/>
            <a:r>
              <a:rPr lang="fa-IR" sz="6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ابزارها والزامات مدیریت بازاریابی روابط فراگیر</a:t>
            </a:r>
            <a:endParaRPr lang="en-US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rmAutofit/>
          </a:bodyPr>
          <a:lstStyle/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رفتارشناسی بازار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بازاریابی جامع نگر ( ارزش گرا)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نظام پایش ،ممیزی وسنجش هوشمند بازار وبازاریابی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الگوشناسی والگو سازی سریع وپویا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بازاریابی پویا (بازمهندسی وبازآفرینی)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فن آوریهای نوین ( سخت افزاری ،نرم افزاری ومغز افزاری)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استراتژیهای بازاریابی چندگانه وموازی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/>
          <a:p>
            <a:r>
              <a:rPr lang="en-US" dirty="0" smtClean="0"/>
              <a:t>www.drroosta.com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Autofit/>
          </a:bodyPr>
          <a:lstStyle/>
          <a:p>
            <a:pPr algn="ctr" rtl="1"/>
            <a:r>
              <a:rPr lang="fa-IR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ابزارها والزامات مدیریت بازاریابی روابط فراگیر</a:t>
            </a:r>
            <a:endParaRPr lang="en-US" sz="5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1- رفتارشناسی بازار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انسان شناسی ( مخاطبان وذینفعان بنگاه در بازار)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جامعه شناسی بازار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رفتار مصرف کننده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روانشناسی فروش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مهارتهای ارتباطی</a:t>
            </a:r>
          </a:p>
          <a:p>
            <a:pPr algn="r" rtl="1">
              <a:buFontTx/>
              <a:buChar char="-"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 رفتاری خریدار وفروشنده</a:t>
            </a:r>
          </a:p>
          <a:p>
            <a:pPr algn="r" rtl="1">
              <a:buNone/>
            </a:pPr>
            <a:endParaRPr lang="fa-I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Oval 2"/>
          <p:cNvSpPr>
            <a:spLocks noChangeArrowheads="1"/>
          </p:cNvSpPr>
          <p:nvPr/>
        </p:nvSpPr>
        <p:spPr bwMode="auto">
          <a:xfrm>
            <a:off x="6227763" y="4221163"/>
            <a:ext cx="2736850" cy="24479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rtl="0">
              <a:defRPr/>
            </a:pPr>
            <a:r>
              <a:rPr lang="fa-IR" sz="4000" b="1" u="none" dirty="0" smtClean="0">
                <a:latin typeface="Times New Roman" pitchFamily="18" charset="0"/>
              </a:rPr>
              <a:t>بازاریابی</a:t>
            </a:r>
          </a:p>
          <a:p>
            <a:pPr algn="ctr" rtl="0">
              <a:defRPr/>
            </a:pPr>
            <a:r>
              <a:rPr lang="fa-IR" sz="4000" b="1" dirty="0" smtClean="0">
                <a:latin typeface="Times New Roman" pitchFamily="18" charset="0"/>
              </a:rPr>
              <a:t>ارتباطی</a:t>
            </a:r>
            <a:endParaRPr lang="en-US" sz="4000" b="1" u="none" dirty="0">
              <a:latin typeface="Times New Roman" pitchFamily="18" charset="0"/>
            </a:endParaRPr>
          </a:p>
        </p:txBody>
      </p:sp>
      <p:sp>
        <p:nvSpPr>
          <p:cNvPr id="159747" name="Oval 3"/>
          <p:cNvSpPr>
            <a:spLocks noChangeArrowheads="1"/>
          </p:cNvSpPr>
          <p:nvPr/>
        </p:nvSpPr>
        <p:spPr bwMode="auto">
          <a:xfrm>
            <a:off x="395288" y="333375"/>
            <a:ext cx="2759075" cy="24479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a-IR" sz="4000" b="1" u="none" dirty="0" smtClean="0">
                <a:latin typeface="Times New Roman" pitchFamily="18" charset="0"/>
              </a:rPr>
              <a:t>بازاریابی </a:t>
            </a:r>
          </a:p>
          <a:p>
            <a:pPr algn="ctr">
              <a:defRPr/>
            </a:pPr>
            <a:r>
              <a:rPr lang="fa-IR" sz="4000" b="1" u="none" dirty="0" smtClean="0">
                <a:latin typeface="Times New Roman" pitchFamily="18" charset="0"/>
              </a:rPr>
              <a:t>داخلی</a:t>
            </a:r>
            <a:endParaRPr lang="en-US" sz="4000" b="1" u="none" dirty="0">
              <a:latin typeface="Times New Roman" pitchFamily="18" charset="0"/>
            </a:endParaRPr>
          </a:p>
        </p:txBody>
      </p:sp>
      <p:sp>
        <p:nvSpPr>
          <p:cNvPr id="159748" name="Oval 4"/>
          <p:cNvSpPr>
            <a:spLocks noChangeArrowheads="1"/>
          </p:cNvSpPr>
          <p:nvPr/>
        </p:nvSpPr>
        <p:spPr bwMode="auto">
          <a:xfrm>
            <a:off x="250825" y="4221163"/>
            <a:ext cx="2757488" cy="24479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 u="none" dirty="0" smtClean="0">
                <a:latin typeface="Times New Roman" pitchFamily="18" charset="0"/>
              </a:rPr>
              <a:t>بازاریابی </a:t>
            </a:r>
          </a:p>
          <a:p>
            <a:pPr algn="ctr"/>
            <a:r>
              <a:rPr lang="fa-IR" sz="4000" b="1" dirty="0" smtClean="0">
                <a:latin typeface="Times New Roman" pitchFamily="18" charset="0"/>
              </a:rPr>
              <a:t>مسئولیت </a:t>
            </a:r>
          </a:p>
          <a:p>
            <a:pPr algn="ctr"/>
            <a:r>
              <a:rPr lang="fa-IR" sz="4000" b="1" dirty="0" smtClean="0">
                <a:latin typeface="Times New Roman" pitchFamily="18" charset="0"/>
              </a:rPr>
              <a:t>اجتماعی</a:t>
            </a:r>
            <a:endParaRPr lang="en-US" sz="4000" b="1" u="none" dirty="0">
              <a:latin typeface="Times New Roman" pitchFamily="18" charset="0"/>
            </a:endParaRPr>
          </a:p>
        </p:txBody>
      </p:sp>
      <p:sp>
        <p:nvSpPr>
          <p:cNvPr id="159750" name="Line 6"/>
          <p:cNvSpPr>
            <a:spLocks noChangeShapeType="1"/>
          </p:cNvSpPr>
          <p:nvPr/>
        </p:nvSpPr>
        <p:spPr bwMode="auto">
          <a:xfrm>
            <a:off x="2771774" y="2420938"/>
            <a:ext cx="657226" cy="4746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4000"/>
          </a:p>
        </p:txBody>
      </p:sp>
      <p:sp>
        <p:nvSpPr>
          <p:cNvPr id="159751" name="Line 7"/>
          <p:cNvSpPr>
            <a:spLocks noChangeShapeType="1"/>
          </p:cNvSpPr>
          <p:nvPr/>
        </p:nvSpPr>
        <p:spPr bwMode="auto">
          <a:xfrm flipV="1">
            <a:off x="2771774" y="4038600"/>
            <a:ext cx="809626" cy="6873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4000"/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>
            <a:off x="5791200" y="4114800"/>
            <a:ext cx="749300" cy="5873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4000"/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 flipV="1">
            <a:off x="5867400" y="2420938"/>
            <a:ext cx="720725" cy="4746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sz="4000"/>
          </a:p>
        </p:txBody>
      </p:sp>
      <p:sp>
        <p:nvSpPr>
          <p:cNvPr id="159754" name="Oval 10"/>
          <p:cNvSpPr>
            <a:spLocks noChangeArrowheads="1"/>
          </p:cNvSpPr>
          <p:nvPr/>
        </p:nvSpPr>
        <p:spPr bwMode="auto">
          <a:xfrm>
            <a:off x="6156325" y="260350"/>
            <a:ext cx="2736850" cy="24479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a-IR" sz="4000" b="1" u="none" dirty="0" smtClean="0">
                <a:latin typeface="Times New Roman" pitchFamily="18" charset="0"/>
              </a:rPr>
              <a:t>بازاریابی </a:t>
            </a:r>
          </a:p>
          <a:p>
            <a:pPr algn="ctr">
              <a:defRPr/>
            </a:pPr>
            <a:r>
              <a:rPr lang="fa-IR" sz="4000" b="1" u="none" dirty="0" smtClean="0">
                <a:latin typeface="Times New Roman" pitchFamily="18" charset="0"/>
              </a:rPr>
              <a:t>یکپارچه</a:t>
            </a:r>
            <a:endParaRPr lang="en-US" sz="4000" b="1" u="none" dirty="0">
              <a:latin typeface="Times New Roman" pitchFamily="18" charset="0"/>
            </a:endParaRP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3276600" y="2133600"/>
            <a:ext cx="2736850" cy="2447925"/>
          </a:xfrm>
          <a:prstGeom prst="ellipse">
            <a:avLst/>
          </a:prstGeom>
          <a:solidFill>
            <a:srgbClr val="C0E26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a-IR" sz="3600" b="1" u="none" dirty="0" smtClean="0">
                <a:solidFill>
                  <a:srgbClr val="FF0000"/>
                </a:solidFill>
                <a:latin typeface="Times New Roman" pitchFamily="18" charset="0"/>
              </a:rPr>
              <a:t>بازاریابی</a:t>
            </a:r>
            <a:endParaRPr lang="fa-IR" sz="36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fa-IR" sz="3600" b="1" u="none" dirty="0" smtClean="0">
                <a:solidFill>
                  <a:srgbClr val="FF0000"/>
                </a:solidFill>
                <a:latin typeface="Times New Roman" pitchFamily="18" charset="0"/>
              </a:rPr>
              <a:t>جامع نگر</a:t>
            </a:r>
            <a:endParaRPr lang="en-US" sz="3600" b="1" u="none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00400" y="685800"/>
            <a:ext cx="28956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solidFill>
                  <a:srgbClr val="FFFF00"/>
                </a:solidFill>
              </a:rPr>
              <a:t>2- بازاریابی جامع نگر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nimBg="1"/>
      <p:bldP spid="159747" grpId="0" animBg="1"/>
      <p:bldP spid="159748" grpId="0" animBg="1"/>
      <p:bldP spid="159750" grpId="0" animBg="1"/>
      <p:bldP spid="159751" grpId="0" animBg="1"/>
      <p:bldP spid="159752" grpId="0" animBg="1"/>
      <p:bldP spid="159753" grpId="0" animBg="1"/>
      <p:bldP spid="159754" grpId="0" animBg="1"/>
      <p:bldP spid="13" grpId="0" animBg="1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بازاریابی داخلی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sz="4400" b="1" dirty="0" smtClean="0">
              <a:solidFill>
                <a:schemeClr val="bg1"/>
              </a:solidFill>
            </a:endParaRPr>
          </a:p>
          <a:p>
            <a:pPr algn="ctr" rtl="1">
              <a:buNone/>
            </a:pPr>
            <a:r>
              <a:rPr lang="fa-IR" sz="4400" b="1" dirty="0" smtClean="0">
                <a:solidFill>
                  <a:schemeClr val="bg1"/>
                </a:solidFill>
              </a:rPr>
              <a:t>گزینش، آموزش وانگیزش کارکنان برای ارائه خدمات مناسب به مشتریان وایجاد ارتباطی بلند مدت با آنان</a:t>
            </a:r>
          </a:p>
          <a:p>
            <a:pPr algn="r" rtl="1">
              <a:buNone/>
            </a:pPr>
            <a:endParaRPr lang="fa-IR" sz="4400" b="1" dirty="0" smtClean="0">
              <a:solidFill>
                <a:schemeClr val="bg1"/>
              </a:solidFill>
            </a:endParaRPr>
          </a:p>
          <a:p>
            <a:pPr algn="ctr" rtl="1">
              <a:buNone/>
            </a:pP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بازاریابی یکپارچه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33400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انسجام و یک کاسه کردن فعالیتها،ابزارها وبرنامه های بازاریابی برای کشف، خلق، معرفی و عرضه وتقویت ارزش ها برای مشتریان وذینفعان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آمیزه بازاریابی 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(محصول،قیمت،توزیع،ترویج)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آمیزه ترویج  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(تبلیغ،فروش حضوری،ترویج و...)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آمیزه ارتباطی 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(کارکنان،مشتریان،کانالها)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بازاریابی ارتباطی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ایجاد ارتباطی سازنده وارزنده با مخاطبان گوناگون بویژه مخاطبان کلیدی ومهم شامل تأمین کنندگان ،توزیع کنندگان ،مشتریان ،همکاران وتأثیرگذاران وذینفعان</a:t>
            </a:r>
          </a:p>
          <a:p>
            <a:pPr algn="r" rtl="1">
              <a:buFont typeface="Wingdings" pitchFamily="2" charset="2"/>
              <a:buChar char="ü"/>
            </a:pP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FFFF00"/>
                </a:solidFill>
              </a:rPr>
              <a:t> IT  IS  YOUR  ATTITUDE; NOT YOUR APTITUDE  THAT  DETERMINES YOUR ALTITUDE</a:t>
            </a:r>
          </a:p>
          <a:p>
            <a:pPr algn="ctr">
              <a:buNone/>
            </a:pPr>
            <a:endParaRPr lang="en-US" sz="4000" b="1" dirty="0" smtClean="0">
              <a:solidFill>
                <a:srgbClr val="FFFF00"/>
              </a:solidFill>
            </a:endParaRPr>
          </a:p>
          <a:p>
            <a:pPr algn="r" rtl="1">
              <a:buNone/>
            </a:pPr>
            <a:r>
              <a:rPr lang="en-US" sz="3600" b="1" dirty="0" smtClean="0">
                <a:solidFill>
                  <a:srgbClr val="FFFF00"/>
                </a:solidFill>
              </a:rPr>
              <a:t>ZIG  ZIGLER</a:t>
            </a:r>
          </a:p>
          <a:p>
            <a:pPr algn="ct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آنچه تعیین کننده «</a:t>
            </a:r>
            <a:r>
              <a:rPr lang="fa-IR" sz="3600" b="1" dirty="0" smtClean="0">
                <a:solidFill>
                  <a:srgbClr val="FFFF00"/>
                </a:solidFill>
              </a:rPr>
              <a:t>سربلندی</a:t>
            </a:r>
            <a:r>
              <a:rPr lang="fa-IR" sz="3600" b="1" dirty="0" smtClean="0">
                <a:solidFill>
                  <a:schemeClr val="bg1"/>
                </a:solidFill>
              </a:rPr>
              <a:t>» شما می شود</a:t>
            </a:r>
          </a:p>
          <a:p>
            <a:pPr algn="ct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«</a:t>
            </a:r>
            <a:r>
              <a:rPr lang="fa-IR" sz="3600" b="1" dirty="0" smtClean="0">
                <a:solidFill>
                  <a:srgbClr val="00B050"/>
                </a:solidFill>
              </a:rPr>
              <a:t>نگرش</a:t>
            </a:r>
            <a:r>
              <a:rPr lang="fa-IR" sz="3600" b="1" dirty="0" smtClean="0">
                <a:solidFill>
                  <a:schemeClr val="bg1"/>
                </a:solidFill>
              </a:rPr>
              <a:t>» شماست نه « </a:t>
            </a:r>
            <a:r>
              <a:rPr lang="fa-IR" sz="3600" b="1" dirty="0" smtClean="0">
                <a:solidFill>
                  <a:srgbClr val="FFFF00"/>
                </a:solidFill>
              </a:rPr>
              <a:t>استعداد </a:t>
            </a:r>
            <a:r>
              <a:rPr lang="fa-IR" sz="3600" b="1" dirty="0" smtClean="0">
                <a:solidFill>
                  <a:schemeClr val="bg1"/>
                </a:solidFill>
              </a:rPr>
              <a:t>»شما</a:t>
            </a:r>
          </a:p>
          <a:p>
            <a:pPr algn="ctr" rtl="1">
              <a:buNone/>
            </a:pP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بازاریابی مسئولیت اجتماعی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endParaRPr lang="en-US" sz="4000" b="1" dirty="0" smtClean="0">
              <a:solidFill>
                <a:schemeClr val="bg1"/>
              </a:solidFill>
            </a:endParaRPr>
          </a:p>
          <a:p>
            <a:pPr algn="ctr" rtl="1">
              <a:buNone/>
            </a:pPr>
            <a:r>
              <a:rPr lang="fa-IR" sz="4000" b="1" dirty="0" smtClean="0">
                <a:solidFill>
                  <a:schemeClr val="bg1"/>
                </a:solidFill>
              </a:rPr>
              <a:t>تلاش برای پذیرش وپشتیبانی اجتماعی از طریق توجه، احترام ورعایت ارزشهای </a:t>
            </a:r>
            <a:r>
              <a:rPr lang="fa-IR" sz="4000" b="1" dirty="0" smtClean="0">
                <a:solidFill>
                  <a:srgbClr val="FFFF00"/>
                </a:solidFill>
              </a:rPr>
              <a:t>اخلاقی ، انسانی، اجتماعی و محیطی</a:t>
            </a:r>
            <a:r>
              <a:rPr lang="fa-IR" sz="4000" b="1" dirty="0" smtClean="0">
                <a:solidFill>
                  <a:schemeClr val="bg1"/>
                </a:solidFill>
              </a:rPr>
              <a:t> و مشارکت در امور خیریه ونیک خواهی ومردمی است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3- نظام پایش ، ممیزی وسنجش بازار هوشمند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r" rtl="1">
              <a:buNone/>
            </a:pPr>
            <a:r>
              <a:rPr lang="fa-IR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استفاده از کلیه ابزارها وتکنیکهای نوین وهوشمند برای دیده بانی ، ممیزی و سنجش شرایط وعوامل بازار وبازاریابی وتجزیه تحلیل آنها وآماده سازی اطلاعات و نتایج برای تصمیم گیری های بازاریابی  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4-الگوشناسی والگو سازی والگوسازی سریع وپویا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 rtl="1">
              <a:buNone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شناسائی الگوهای موفق داخل وخارج از کشور وعوامل موفقیت آنها در ارتباط با دیگران و استفاده از نتایج بدست آمده از طریق </a:t>
            </a: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تقلید، اصلاح و یا نوآفرینی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4495800" y="3352800"/>
            <a:ext cx="2743200" cy="2514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200" b="1" dirty="0">
                <a:latin typeface="Times New Roman" pitchFamily="18" charset="0"/>
                <a:cs typeface="Times New Roman" pitchFamily="18" charset="0"/>
              </a:rPr>
              <a:t>سازماندهی </a:t>
            </a:r>
          </a:p>
          <a:p>
            <a:pPr algn="ctr"/>
            <a:r>
              <a:rPr lang="fa-IR" sz="3200" b="1" dirty="0">
                <a:latin typeface="Times New Roman" pitchFamily="18" charset="0"/>
                <a:cs typeface="Times New Roman" pitchFamily="18" charset="0"/>
              </a:rPr>
              <a:t>مجدد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REORGANIZING</a:t>
            </a:r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2895600" y="1143000"/>
            <a:ext cx="2857500" cy="252095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200" b="1" dirty="0">
                <a:latin typeface="Times New Roman" pitchFamily="18" charset="0"/>
                <a:cs typeface="Times New Roman" pitchFamily="18" charset="0"/>
              </a:rPr>
              <a:t>مهندسی</a:t>
            </a:r>
          </a:p>
          <a:p>
            <a:pPr algn="ctr" rtl="0"/>
            <a:r>
              <a:rPr lang="fa-IR" sz="3200" b="1" dirty="0">
                <a:latin typeface="Times New Roman" pitchFamily="18" charset="0"/>
                <a:cs typeface="Times New Roman" pitchFamily="18" charset="0"/>
              </a:rPr>
              <a:t>مجدد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 rt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REENGINEERING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1752600" y="3429000"/>
            <a:ext cx="2743200" cy="2514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fa-IR" sz="3200" b="1" dirty="0">
                <a:latin typeface="Times New Roman" pitchFamily="18" charset="0"/>
                <a:cs typeface="Times New Roman" pitchFamily="18" charset="0"/>
              </a:rPr>
              <a:t>نوآفرينی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 rtl="0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 rtl="0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REINVENTING</a:t>
            </a:r>
          </a:p>
        </p:txBody>
      </p:sp>
      <p:graphicFrame>
        <p:nvGraphicFramePr>
          <p:cNvPr id="17410" name="Object 9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10242" name="Clip" r:id="rId4" imgW="1638360" imgH="3468960" progId="">
              <p:embed/>
            </p:oleObj>
          </a:graphicData>
        </a:graphic>
      </p:graphicFrame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  <a:latin typeface="Arial Black" pitchFamily="34" charset="0"/>
              </a:rPr>
              <a:t>ROOSTA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533400"/>
            <a:ext cx="3200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5- بازاریابی پویا</a:t>
            </a:r>
            <a:endParaRPr lang="en-US" sz="4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200400" y="3200400"/>
            <a:ext cx="22860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</a:rPr>
              <a:t>بازاریابی پویا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11" grpId="0"/>
      <p:bldP spid="12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527175" y="434975"/>
            <a:ext cx="3657600" cy="3276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>
                <a:latin typeface="Berlin Sans FB Demi" pitchFamily="34" charset="0"/>
                <a:cs typeface="+mn-cs"/>
              </a:rPr>
              <a:t>   </a:t>
            </a:r>
            <a:r>
              <a:rPr lang="fa-IR" sz="5400" b="1" u="none" dirty="0" smtClean="0">
                <a:latin typeface="Berlin Sans FB Demi" pitchFamily="34" charset="0"/>
                <a:cs typeface="+mn-cs"/>
              </a:rPr>
              <a:t>مغزافزاری </a:t>
            </a:r>
            <a:endParaRPr lang="en-US" sz="5400" b="1" u="none" dirty="0">
              <a:latin typeface="Berlin Sans FB Demi" pitchFamily="34" charset="0"/>
              <a:cs typeface="+mn-cs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928938" y="3357563"/>
            <a:ext cx="3657600" cy="3276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 smtClean="0">
                <a:latin typeface="Times New Roman" pitchFamily="18" charset="0"/>
                <a:cs typeface="+mn-cs"/>
              </a:rPr>
              <a:t>نرم افزاری</a:t>
            </a:r>
            <a:endParaRPr lang="en-US" sz="5400" b="1" u="none" dirty="0">
              <a:latin typeface="Times New Roman" pitchFamily="18" charset="0"/>
              <a:cs typeface="+mn-cs"/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4740275" y="409575"/>
            <a:ext cx="3657600" cy="3276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fa-IR" sz="5400" b="1" u="none" dirty="0" smtClean="0">
                <a:latin typeface="Times New Roman" pitchFamily="18" charset="0"/>
                <a:cs typeface="+mn-cs"/>
              </a:rPr>
              <a:t>سخت افزاری</a:t>
            </a:r>
            <a:endParaRPr lang="en-US" sz="4800" b="1" u="none" dirty="0">
              <a:latin typeface="Times New Roman" pitchFamily="18" charset="0"/>
              <a:cs typeface="+mn-cs"/>
            </a:endParaRP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11266" name="Clip" r:id="rId4" imgW="1638360" imgH="3468960" progId="">
              <p:embed/>
            </p:oleObj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b="1" u="none" dirty="0">
                <a:solidFill>
                  <a:srgbClr val="800000"/>
                </a:solidFill>
                <a:latin typeface="Arial Black" pitchFamily="34" charset="0"/>
              </a:rPr>
              <a:t>ROOSTA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063875" y="2484438"/>
            <a:ext cx="3744913" cy="1800225"/>
          </a:xfrm>
          <a:prstGeom prst="ellipse">
            <a:avLst/>
          </a:prstGeom>
          <a:solidFill>
            <a:srgbClr val="00206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fa-IR" sz="4400" b="1" u="none" dirty="0" smtClean="0">
                <a:solidFill>
                  <a:srgbClr val="FFFF00"/>
                </a:solidFill>
              </a:rPr>
              <a:t>رویکردهای نوین</a:t>
            </a:r>
            <a:endParaRPr lang="en-US" sz="4400" b="1" u="none" dirty="0">
              <a:solidFill>
                <a:srgbClr val="FFFF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95600" y="0"/>
            <a:ext cx="4038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فن آوریهای نوین</a:t>
            </a:r>
            <a:endParaRPr lang="en-US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  <p:bldP spid="20484" grpId="0" animBg="1"/>
      <p:bldP spid="2048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228600" y="1828800"/>
            <a:ext cx="2133600" cy="1981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ALIVE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MARKETING STRATEGIES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solidFill>
                  <a:schemeClr val="tx1"/>
                </a:solidFill>
              </a:rPr>
              <a:t>استراتژی بازاریابی 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solidFill>
                  <a:schemeClr val="tx1"/>
                </a:solidFill>
              </a:rPr>
              <a:t>هوشیار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endCxn id="10" idx="2"/>
          </p:cNvCxnSpPr>
          <p:nvPr/>
        </p:nvCxnSpPr>
        <p:spPr>
          <a:xfrm flipV="1">
            <a:off x="1981200" y="685800"/>
            <a:ext cx="2514600" cy="1295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648200" y="403860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dirty="0">
                <a:solidFill>
                  <a:schemeClr val="tx1"/>
                </a:solidFill>
              </a:rPr>
              <a:t>ALUED</a:t>
            </a:r>
            <a:r>
              <a:rPr lang="fa-IR" sz="2800" b="1" dirty="0" smtClean="0">
                <a:solidFill>
                  <a:schemeClr val="tx1"/>
                </a:solidFill>
              </a:rPr>
              <a:t>ارزشی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chemeClr val="tx1"/>
              </a:solidFill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286000" y="1981200"/>
            <a:ext cx="2209800" cy="6477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95800" y="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b="1" dirty="0">
                <a:solidFill>
                  <a:schemeClr val="tx1"/>
                </a:solidFill>
              </a:rPr>
              <a:t>GILE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چابک</a:t>
            </a: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0" y="2971800"/>
            <a:ext cx="2286000" cy="1905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495800" y="1371600"/>
            <a:ext cx="25908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</a:rPr>
              <a:t>L</a:t>
            </a:r>
            <a:r>
              <a:rPr lang="en-US" sz="2800" b="1" dirty="0">
                <a:solidFill>
                  <a:schemeClr val="tx1"/>
                </a:solidFill>
              </a:rPr>
              <a:t>EAN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نا ب</a:t>
            </a:r>
            <a:endParaRPr lang="en-US" sz="28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4" idx="5"/>
          </p:cNvCxnSpPr>
          <p:nvPr/>
        </p:nvCxnSpPr>
        <p:spPr>
          <a:xfrm rot="16200000" flipH="1">
            <a:off x="2860676" y="2708275"/>
            <a:ext cx="1052512" cy="267493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572000" y="266700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b="1" dirty="0">
                <a:solidFill>
                  <a:schemeClr val="tx1"/>
                </a:solidFill>
              </a:rPr>
              <a:t>NTANGIBLE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solidFill>
                  <a:schemeClr val="tx1"/>
                </a:solidFill>
              </a:rPr>
              <a:t>نامحسوس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676400" y="3733800"/>
            <a:ext cx="3124200" cy="2209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724400" y="5486400"/>
            <a:ext cx="25146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r>
              <a:rPr lang="en-US" sz="2400" b="1" dirty="0" smtClean="0">
                <a:solidFill>
                  <a:schemeClr val="tx1"/>
                </a:solidFill>
              </a:rPr>
              <a:t>VOLVING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 smtClean="0">
                <a:solidFill>
                  <a:schemeClr val="tx1"/>
                </a:solidFill>
              </a:rPr>
              <a:t>نوظهور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000" y="5334000"/>
            <a:ext cx="3048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800" b="1" dirty="0" smtClean="0">
                <a:solidFill>
                  <a:srgbClr val="FFFF00"/>
                </a:solidFill>
              </a:rPr>
              <a:t>7-استراتژیهای هشیار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4" grpId="0" animBg="1"/>
      <p:bldP spid="20" grpId="0" animBg="1"/>
      <p:bldP spid="34" grpId="0" animBg="1"/>
      <p:bldP spid="1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ct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برنامه ریزی ارتباط فراگیر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724400"/>
          </a:xfrm>
        </p:spPr>
        <p:txBody>
          <a:bodyPr/>
          <a:lstStyle/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WHY?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چرا می خواهیم ارتباط برقرار کنیم؟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دلایل،اهداف وانگیزه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WHO?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 چه گروههایی ارتباط برقرار کنیم؟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تعیین،تعریف وانتخاب مخاطبان هدف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WHAT?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چه نوع ارتباطی می خواهیم داشته باشیم؟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کیفیت ونوع ارتباط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HOW?</a:t>
            </a:r>
            <a:endParaRPr lang="en-US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چگونه ارتباط برقرار کنیم؟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تکنیکها،</a:t>
            </a: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مهارتها ،</a:t>
            </a: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ابزارها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WHENE?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چه موقع ارتباط برقرار کنیم؟ 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زمان وموقعیت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WHERE?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کجا ارتباط برقرار کنیم؟</a:t>
            </a:r>
            <a:r>
              <a:rPr lang="fa-IR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محل ومکان ووضعیت</a:t>
            </a:r>
            <a:endParaRPr lang="en-US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4013"/>
            <a:ext cx="8229600" cy="776287"/>
          </a:xfrm>
        </p:spPr>
        <p:txBody>
          <a:bodyPr>
            <a:normAutofit fontScale="90000"/>
          </a:bodyPr>
          <a:lstStyle/>
          <a:p>
            <a:r>
              <a:rPr lang="en-US" sz="3800" dirty="0">
                <a:solidFill>
                  <a:srgbClr val="FFFF00"/>
                </a:solidFill>
              </a:rPr>
              <a:t>The Relationship Management Framework(3D model)</a:t>
            </a:r>
          </a:p>
        </p:txBody>
      </p:sp>
      <p:grpSp>
        <p:nvGrpSpPr>
          <p:cNvPr id="2" name="Diagram 2"/>
          <p:cNvGrpSpPr>
            <a:grpSpLocks noChangeAspect="1"/>
          </p:cNvGrpSpPr>
          <p:nvPr/>
        </p:nvGrpSpPr>
        <p:grpSpPr bwMode="auto">
          <a:xfrm>
            <a:off x="501650" y="2210343"/>
            <a:ext cx="3956050" cy="3683781"/>
            <a:chOff x="1350" y="1152"/>
            <a:chExt cx="2492" cy="2601"/>
          </a:xfrm>
        </p:grpSpPr>
        <p:sp>
          <p:nvSpPr>
            <p:cNvPr id="7" name="_s95236"/>
            <p:cNvSpPr>
              <a:spLocks noChangeArrowheads="1" noTextEdit="1"/>
            </p:cNvSpPr>
            <p:nvPr/>
          </p:nvSpPr>
          <p:spPr bwMode="auto">
            <a:xfrm>
              <a:off x="1418" y="1152"/>
              <a:ext cx="2424" cy="2423"/>
            </a:xfrm>
            <a:custGeom>
              <a:avLst/>
              <a:gdLst>
                <a:gd name="G0" fmla="+- 7200 0 0"/>
                <a:gd name="G1" fmla="+- 15728640 0 0"/>
                <a:gd name="G2" fmla="+- 0 0 15728640"/>
                <a:gd name="T0" fmla="*/ 0 256 1"/>
                <a:gd name="T1" fmla="*/ 180 256 1"/>
                <a:gd name="G3" fmla="+- 15728640 T0 T1"/>
                <a:gd name="T2" fmla="*/ 0 256 1"/>
                <a:gd name="T3" fmla="*/ 90 256 1"/>
                <a:gd name="G4" fmla="+- 15728640 T2 T3"/>
                <a:gd name="G5" fmla="*/ G4 2 1"/>
                <a:gd name="T4" fmla="*/ 90 256 1"/>
                <a:gd name="T5" fmla="*/ 0 256 1"/>
                <a:gd name="G6" fmla="+- 15728640 T4 T5"/>
                <a:gd name="G7" fmla="*/ G6 2 1"/>
                <a:gd name="G8" fmla="abs 1572864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200"/>
                <a:gd name="G18" fmla="*/ 7200 1 2"/>
                <a:gd name="G19" fmla="+- G18 5400 0"/>
                <a:gd name="G20" fmla="cos G19 15728640"/>
                <a:gd name="G21" fmla="sin G19 15728640"/>
                <a:gd name="G22" fmla="+- G20 10800 0"/>
                <a:gd name="G23" fmla="+- G21 10800 0"/>
                <a:gd name="G24" fmla="+- 10800 0 G20"/>
                <a:gd name="G25" fmla="+- 7200 10800 0"/>
                <a:gd name="G26" fmla="?: G9 G17 G25"/>
                <a:gd name="G27" fmla="?: G9 0 21600"/>
                <a:gd name="G28" fmla="cos 10800 15728640"/>
                <a:gd name="G29" fmla="sin 10800 15728640"/>
                <a:gd name="G30" fmla="sin 7200 15728640"/>
                <a:gd name="G31" fmla="+- G28 10800 0"/>
                <a:gd name="G32" fmla="+- G29 10800 0"/>
                <a:gd name="G33" fmla="+- G30 10800 0"/>
                <a:gd name="G34" fmla="?: G4 0 G31"/>
                <a:gd name="G35" fmla="?: 15728640 G34 0"/>
                <a:gd name="G36" fmla="?: G6 G35 G31"/>
                <a:gd name="G37" fmla="+- 21600 0 G36"/>
                <a:gd name="G38" fmla="?: G4 0 G33"/>
                <a:gd name="G39" fmla="?: 1572864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6299 w 21600"/>
                <a:gd name="T15" fmla="*/ 3005 h 21600"/>
                <a:gd name="T16" fmla="*/ 10800 w 21600"/>
                <a:gd name="T17" fmla="*/ 3600 h 21600"/>
                <a:gd name="T18" fmla="*/ 15301 w 21600"/>
                <a:gd name="T19" fmla="*/ 300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7199" y="4564"/>
                  </a:moveTo>
                  <a:cubicBezTo>
                    <a:pt x="8294" y="3932"/>
                    <a:pt x="9536" y="3600"/>
                    <a:pt x="10799" y="3600"/>
                  </a:cubicBezTo>
                  <a:cubicBezTo>
                    <a:pt x="12063" y="3599"/>
                    <a:pt x="13305" y="3932"/>
                    <a:pt x="14399" y="4564"/>
                  </a:cubicBezTo>
                  <a:lnTo>
                    <a:pt x="16199" y="1446"/>
                  </a:lnTo>
                  <a:cubicBezTo>
                    <a:pt x="14558" y="499"/>
                    <a:pt x="12695" y="0"/>
                    <a:pt x="10800" y="0"/>
                  </a:cubicBezTo>
                  <a:cubicBezTo>
                    <a:pt x="8904" y="-1"/>
                    <a:pt x="7041" y="499"/>
                    <a:pt x="5399" y="1446"/>
                  </a:cubicBezTo>
                  <a:close/>
                </a:path>
              </a:pathLst>
            </a:custGeom>
            <a:solidFill>
              <a:schemeClr val="hlink">
                <a:alpha val="50000"/>
              </a:schemeClr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_s95237"/>
            <p:cNvSpPr>
              <a:spLocks noChangeArrowheads="1" noTextEdit="1"/>
            </p:cNvSpPr>
            <p:nvPr/>
          </p:nvSpPr>
          <p:spPr bwMode="auto">
            <a:xfrm rot="7200000">
              <a:off x="1382" y="1163"/>
              <a:ext cx="2423" cy="2424"/>
            </a:xfrm>
            <a:custGeom>
              <a:avLst/>
              <a:gdLst>
                <a:gd name="G0" fmla="+- 7200 0 0"/>
                <a:gd name="G1" fmla="+- 15728640 0 0"/>
                <a:gd name="G2" fmla="+- 0 0 15728640"/>
                <a:gd name="T0" fmla="*/ 0 256 1"/>
                <a:gd name="T1" fmla="*/ 180 256 1"/>
                <a:gd name="G3" fmla="+- 15728640 T0 T1"/>
                <a:gd name="T2" fmla="*/ 0 256 1"/>
                <a:gd name="T3" fmla="*/ 90 256 1"/>
                <a:gd name="G4" fmla="+- 15728640 T2 T3"/>
                <a:gd name="G5" fmla="*/ G4 2 1"/>
                <a:gd name="T4" fmla="*/ 90 256 1"/>
                <a:gd name="T5" fmla="*/ 0 256 1"/>
                <a:gd name="G6" fmla="+- 15728640 T4 T5"/>
                <a:gd name="G7" fmla="*/ G6 2 1"/>
                <a:gd name="G8" fmla="abs 1572864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200"/>
                <a:gd name="G18" fmla="*/ 7200 1 2"/>
                <a:gd name="G19" fmla="+- G18 5400 0"/>
                <a:gd name="G20" fmla="cos G19 15728640"/>
                <a:gd name="G21" fmla="sin G19 15728640"/>
                <a:gd name="G22" fmla="+- G20 10800 0"/>
                <a:gd name="G23" fmla="+- G21 10800 0"/>
                <a:gd name="G24" fmla="+- 10800 0 G20"/>
                <a:gd name="G25" fmla="+- 7200 10800 0"/>
                <a:gd name="G26" fmla="?: G9 G17 G25"/>
                <a:gd name="G27" fmla="?: G9 0 21600"/>
                <a:gd name="G28" fmla="cos 10800 15728640"/>
                <a:gd name="G29" fmla="sin 10800 15728640"/>
                <a:gd name="G30" fmla="sin 7200 15728640"/>
                <a:gd name="G31" fmla="+- G28 10800 0"/>
                <a:gd name="G32" fmla="+- G29 10800 0"/>
                <a:gd name="G33" fmla="+- G30 10800 0"/>
                <a:gd name="G34" fmla="?: G4 0 G31"/>
                <a:gd name="G35" fmla="?: 15728640 G34 0"/>
                <a:gd name="G36" fmla="?: G6 G35 G31"/>
                <a:gd name="G37" fmla="+- 21600 0 G36"/>
                <a:gd name="G38" fmla="?: G4 0 G33"/>
                <a:gd name="G39" fmla="?: 1572864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6299 w 21600"/>
                <a:gd name="T15" fmla="*/ 3005 h 21600"/>
                <a:gd name="T16" fmla="*/ 10800 w 21600"/>
                <a:gd name="T17" fmla="*/ 3600 h 21600"/>
                <a:gd name="T18" fmla="*/ 15301 w 21600"/>
                <a:gd name="T19" fmla="*/ 300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7199" y="4564"/>
                  </a:moveTo>
                  <a:cubicBezTo>
                    <a:pt x="8294" y="3932"/>
                    <a:pt x="9536" y="3600"/>
                    <a:pt x="10799" y="3600"/>
                  </a:cubicBezTo>
                  <a:cubicBezTo>
                    <a:pt x="12063" y="3599"/>
                    <a:pt x="13305" y="3932"/>
                    <a:pt x="14399" y="4564"/>
                  </a:cubicBezTo>
                  <a:lnTo>
                    <a:pt x="16199" y="1446"/>
                  </a:lnTo>
                  <a:cubicBezTo>
                    <a:pt x="14558" y="499"/>
                    <a:pt x="12695" y="0"/>
                    <a:pt x="10800" y="0"/>
                  </a:cubicBezTo>
                  <a:cubicBezTo>
                    <a:pt x="8904" y="-1"/>
                    <a:pt x="7041" y="499"/>
                    <a:pt x="5399" y="1446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5715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_s95238"/>
            <p:cNvSpPr>
              <a:spLocks noChangeArrowheads="1" noTextEdit="1"/>
            </p:cNvSpPr>
            <p:nvPr/>
          </p:nvSpPr>
          <p:spPr bwMode="auto">
            <a:xfrm rot="14400000">
              <a:off x="1382" y="1163"/>
              <a:ext cx="2423" cy="2424"/>
            </a:xfrm>
            <a:custGeom>
              <a:avLst/>
              <a:gdLst>
                <a:gd name="G0" fmla="+- 7200 0 0"/>
                <a:gd name="G1" fmla="+- 15728640 0 0"/>
                <a:gd name="G2" fmla="+- 0 0 15728640"/>
                <a:gd name="T0" fmla="*/ 0 256 1"/>
                <a:gd name="T1" fmla="*/ 180 256 1"/>
                <a:gd name="G3" fmla="+- 15728640 T0 T1"/>
                <a:gd name="T2" fmla="*/ 0 256 1"/>
                <a:gd name="T3" fmla="*/ 90 256 1"/>
                <a:gd name="G4" fmla="+- 15728640 T2 T3"/>
                <a:gd name="G5" fmla="*/ G4 2 1"/>
                <a:gd name="T4" fmla="*/ 90 256 1"/>
                <a:gd name="T5" fmla="*/ 0 256 1"/>
                <a:gd name="G6" fmla="+- 15728640 T4 T5"/>
                <a:gd name="G7" fmla="*/ G6 2 1"/>
                <a:gd name="G8" fmla="abs 1572864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200"/>
                <a:gd name="G18" fmla="*/ 7200 1 2"/>
                <a:gd name="G19" fmla="+- G18 5400 0"/>
                <a:gd name="G20" fmla="cos G19 15728640"/>
                <a:gd name="G21" fmla="sin G19 15728640"/>
                <a:gd name="G22" fmla="+- G20 10800 0"/>
                <a:gd name="G23" fmla="+- G21 10800 0"/>
                <a:gd name="G24" fmla="+- 10800 0 G20"/>
                <a:gd name="G25" fmla="+- 7200 10800 0"/>
                <a:gd name="G26" fmla="?: G9 G17 G25"/>
                <a:gd name="G27" fmla="?: G9 0 21600"/>
                <a:gd name="G28" fmla="cos 10800 15728640"/>
                <a:gd name="G29" fmla="sin 10800 15728640"/>
                <a:gd name="G30" fmla="sin 7200 15728640"/>
                <a:gd name="G31" fmla="+- G28 10800 0"/>
                <a:gd name="G32" fmla="+- G29 10800 0"/>
                <a:gd name="G33" fmla="+- G30 10800 0"/>
                <a:gd name="G34" fmla="?: G4 0 G31"/>
                <a:gd name="G35" fmla="?: 15728640 G34 0"/>
                <a:gd name="G36" fmla="?: G6 G35 G31"/>
                <a:gd name="G37" fmla="+- 21600 0 G36"/>
                <a:gd name="G38" fmla="?: G4 0 G33"/>
                <a:gd name="G39" fmla="?: 1572864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6299 w 21600"/>
                <a:gd name="T15" fmla="*/ 3005 h 21600"/>
                <a:gd name="T16" fmla="*/ 10800 w 21600"/>
                <a:gd name="T17" fmla="*/ 3600 h 21600"/>
                <a:gd name="T18" fmla="*/ 15301 w 21600"/>
                <a:gd name="T19" fmla="*/ 3005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7199" y="4564"/>
                  </a:moveTo>
                  <a:cubicBezTo>
                    <a:pt x="8294" y="3932"/>
                    <a:pt x="9536" y="3600"/>
                    <a:pt x="10799" y="3600"/>
                  </a:cubicBezTo>
                  <a:cubicBezTo>
                    <a:pt x="12063" y="3599"/>
                    <a:pt x="13305" y="3932"/>
                    <a:pt x="14399" y="4564"/>
                  </a:cubicBezTo>
                  <a:lnTo>
                    <a:pt x="16199" y="1446"/>
                  </a:lnTo>
                  <a:cubicBezTo>
                    <a:pt x="14558" y="499"/>
                    <a:pt x="12695" y="0"/>
                    <a:pt x="10800" y="0"/>
                  </a:cubicBezTo>
                  <a:cubicBezTo>
                    <a:pt x="8904" y="-1"/>
                    <a:pt x="7041" y="499"/>
                    <a:pt x="5399" y="1446"/>
                  </a:cubicBezTo>
                  <a:close/>
                </a:path>
              </a:pathLst>
            </a:custGeom>
            <a:solidFill>
              <a:schemeClr val="bg2">
                <a:alpha val="50000"/>
              </a:schemeClr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_s95239"/>
            <p:cNvSpPr>
              <a:spLocks noChangeArrowheads="1"/>
            </p:cNvSpPr>
            <p:nvPr/>
          </p:nvSpPr>
          <p:spPr bwMode="auto">
            <a:xfrm>
              <a:off x="3099" y="1499"/>
              <a:ext cx="739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Dialogue</a:t>
              </a:r>
            </a:p>
          </p:txBody>
        </p:sp>
        <p:sp>
          <p:nvSpPr>
            <p:cNvPr id="11" name="_s95240"/>
            <p:cNvSpPr>
              <a:spLocks noChangeArrowheads="1"/>
            </p:cNvSpPr>
            <p:nvPr/>
          </p:nvSpPr>
          <p:spPr bwMode="auto">
            <a:xfrm>
              <a:off x="2226" y="3014"/>
              <a:ext cx="739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Discipline</a:t>
              </a:r>
            </a:p>
          </p:txBody>
        </p:sp>
        <p:sp>
          <p:nvSpPr>
            <p:cNvPr id="12" name="_s95241"/>
            <p:cNvSpPr>
              <a:spLocks noChangeArrowheads="1"/>
            </p:cNvSpPr>
            <p:nvPr/>
          </p:nvSpPr>
          <p:spPr bwMode="auto">
            <a:xfrm>
              <a:off x="1350" y="1501"/>
              <a:ext cx="739" cy="7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Discovery</a:t>
              </a:r>
            </a:p>
          </p:txBody>
        </p:sp>
      </p:grpSp>
      <p:sp>
        <p:nvSpPr>
          <p:cNvPr id="130059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44613"/>
            <a:ext cx="4038600" cy="485775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Customer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FF00"/>
                </a:solidFill>
              </a:rPr>
              <a:t>	who are our customers?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FF00"/>
                </a:solidFill>
              </a:rPr>
              <a:t>	what do they want and expect?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dirty="0">
                <a:solidFill>
                  <a:srgbClr val="FFFF00"/>
                </a:solidFill>
              </a:rPr>
              <a:t>	what is their value potential?</a:t>
            </a:r>
          </a:p>
          <a:p>
            <a:pPr>
              <a:lnSpc>
                <a:spcPct val="80000"/>
              </a:lnSpc>
            </a:pPr>
            <a:r>
              <a:rPr lang="fa-IR" sz="1800" b="1" dirty="0">
                <a:solidFill>
                  <a:schemeClr val="bg1"/>
                </a:solidFill>
              </a:rPr>
              <a:t> </a:t>
            </a:r>
            <a:r>
              <a:rPr lang="en-US" sz="1800" b="1" dirty="0">
                <a:solidFill>
                  <a:schemeClr val="bg1"/>
                </a:solidFill>
              </a:rPr>
              <a:t>Relationship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What kind of R do we want?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How do we foster exchange?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How do we share control?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bg1"/>
                </a:solidFill>
              </a:rPr>
              <a:t>Management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Who are we?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How do we organize so that we can move value closer to our customer?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How do we measure and manage our performance?</a:t>
            </a:r>
          </a:p>
          <a:p>
            <a:pPr lvl="1">
              <a:lnSpc>
                <a:spcPct val="80000"/>
              </a:lnSpc>
            </a:pPr>
            <a:r>
              <a:rPr lang="en-US" sz="1800" b="1" dirty="0">
                <a:solidFill>
                  <a:srgbClr val="FFFF00"/>
                </a:solidFill>
              </a:rPr>
              <a:t>How do we increase our capacity to change?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800" b="1" dirty="0">
              <a:solidFill>
                <a:srgbClr val="FFFF00"/>
              </a:solidFill>
            </a:endParaRPr>
          </a:p>
        </p:txBody>
      </p:sp>
      <p:sp>
        <p:nvSpPr>
          <p:cNvPr id="130060" name="Text Box 12"/>
          <p:cNvSpPr txBox="1">
            <a:spLocks noChangeArrowheads="1"/>
          </p:cNvSpPr>
          <p:nvPr/>
        </p:nvSpPr>
        <p:spPr bwMode="auto">
          <a:xfrm>
            <a:off x="1547813" y="3576638"/>
            <a:ext cx="18002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The relationship </a:t>
            </a:r>
          </a:p>
          <a:p>
            <a:r>
              <a:rPr lang="en-US" sz="1600" b="1" dirty="0">
                <a:solidFill>
                  <a:srgbClr val="FFFF00"/>
                </a:solidFill>
              </a:rPr>
              <a:t>       Based      </a:t>
            </a:r>
          </a:p>
          <a:p>
            <a:r>
              <a:rPr lang="en-US" sz="1600" b="1" dirty="0">
                <a:solidFill>
                  <a:srgbClr val="FFFF00"/>
                </a:solidFill>
              </a:rPr>
              <a:t>      Enterprise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A78-609D-4E14-BE43-37ECF4952117}" type="slidenum">
              <a:rPr lang="fa-IR" altLang="en-US" smtClean="0"/>
              <a:pPr/>
              <a:t>58</a:t>
            </a:fld>
            <a:endParaRPr lang="en-US" alt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www.drroosta.com</a:t>
            </a:r>
            <a:endParaRPr lang="en-US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0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0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0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0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0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0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0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0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0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30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0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0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30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0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30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30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5800" y="2540000"/>
            <a:ext cx="1676400" cy="431800"/>
            <a:chOff x="576" y="1540"/>
            <a:chExt cx="720" cy="272"/>
          </a:xfrm>
        </p:grpSpPr>
        <p:sp>
          <p:nvSpPr>
            <p:cNvPr id="54275" name="Rectangle 3"/>
            <p:cNvSpPr>
              <a:spLocks noChangeArrowheads="1"/>
            </p:cNvSpPr>
            <p:nvPr/>
          </p:nvSpPr>
          <p:spPr bwMode="auto">
            <a:xfrm>
              <a:off x="576" y="1540"/>
              <a:ext cx="720" cy="27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614" y="1571"/>
              <a:ext cx="634" cy="21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/>
              <a:r>
                <a:rPr lang="en-US" sz="1600" b="1" dirty="0">
                  <a:solidFill>
                    <a:schemeClr val="bg1"/>
                  </a:solidFill>
                </a:rPr>
                <a:t>Targeting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743200" y="2540000"/>
            <a:ext cx="1752600" cy="431800"/>
            <a:chOff x="1872" y="1540"/>
            <a:chExt cx="864" cy="272"/>
          </a:xfrm>
        </p:grpSpPr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1872" y="1540"/>
              <a:ext cx="864" cy="27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1918" y="1571"/>
              <a:ext cx="760" cy="21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/>
              <a:r>
                <a:rPr lang="en-US" sz="1600" b="1" dirty="0">
                  <a:solidFill>
                    <a:schemeClr val="bg1"/>
                  </a:solidFill>
                </a:rPr>
                <a:t>Acquisition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4876800" y="2540000"/>
            <a:ext cx="1524000" cy="431800"/>
            <a:chOff x="3216" y="1540"/>
            <a:chExt cx="720" cy="272"/>
          </a:xfrm>
        </p:grpSpPr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216" y="1540"/>
              <a:ext cx="720" cy="27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254" y="1571"/>
              <a:ext cx="634" cy="21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/>
              <a:r>
                <a:rPr lang="en-US" sz="1400" b="1" dirty="0">
                  <a:solidFill>
                    <a:schemeClr val="bg1"/>
                  </a:solidFill>
                </a:rPr>
                <a:t>Retention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7026275" y="2540000"/>
            <a:ext cx="1660525" cy="431800"/>
            <a:chOff x="4570" y="1540"/>
            <a:chExt cx="806" cy="272"/>
          </a:xfrm>
        </p:grpSpPr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4570" y="1540"/>
              <a:ext cx="806" cy="27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4613" y="1571"/>
              <a:ext cx="709" cy="212"/>
            </a:xfrm>
            <a:prstGeom prst="rect">
              <a:avLst/>
            </a:prstGeom>
            <a:solidFill>
              <a:schemeClr val="tx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/>
              <a:r>
                <a:rPr lang="en-US" sz="1600" b="1" dirty="0">
                  <a:solidFill>
                    <a:schemeClr val="bg1"/>
                  </a:solidFill>
                </a:rPr>
                <a:t>Expansion</a:t>
              </a:r>
            </a:p>
          </p:txBody>
        </p:sp>
      </p:grp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685801" y="6324600"/>
            <a:ext cx="7772399" cy="584775"/>
          </a:xfrm>
          <a:prstGeom prst="rect">
            <a:avLst/>
          </a:prstGeom>
          <a:solidFill>
            <a:srgbClr val="FCFEB9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b="1" i="1" dirty="0"/>
              <a:t>Customer Relationship Management can be simply defined as everything involved with managing the customer relationship.</a:t>
            </a:r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>
            <a:off x="685800" y="1968500"/>
            <a:ext cx="800100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4288" name="Freeform 16"/>
          <p:cNvSpPr>
            <a:spLocks/>
          </p:cNvSpPr>
          <p:nvPr/>
        </p:nvSpPr>
        <p:spPr bwMode="auto">
          <a:xfrm>
            <a:off x="838200" y="990600"/>
            <a:ext cx="7850187" cy="1419225"/>
          </a:xfrm>
          <a:custGeom>
            <a:avLst/>
            <a:gdLst/>
            <a:ahLst/>
            <a:cxnLst>
              <a:cxn ang="0">
                <a:pos x="0" y="655"/>
              </a:cxn>
              <a:cxn ang="0">
                <a:pos x="897" y="737"/>
              </a:cxn>
              <a:cxn ang="0">
                <a:pos x="1376" y="937"/>
              </a:cxn>
              <a:cxn ang="0">
                <a:pos x="2051" y="928"/>
              </a:cxn>
              <a:cxn ang="0">
                <a:pos x="2664" y="755"/>
              </a:cxn>
              <a:cxn ang="0">
                <a:pos x="3445" y="455"/>
              </a:cxn>
              <a:cxn ang="0">
                <a:pos x="4093" y="227"/>
              </a:cxn>
              <a:cxn ang="0">
                <a:pos x="4945" y="0"/>
              </a:cxn>
            </a:cxnLst>
            <a:rect l="0" t="0" r="r" b="b"/>
            <a:pathLst>
              <a:path w="4945" h="969">
                <a:moveTo>
                  <a:pt x="0" y="655"/>
                </a:moveTo>
                <a:cubicBezTo>
                  <a:pt x="149" y="670"/>
                  <a:pt x="667" y="690"/>
                  <a:pt x="897" y="737"/>
                </a:cubicBezTo>
                <a:cubicBezTo>
                  <a:pt x="1126" y="784"/>
                  <a:pt x="1184" y="905"/>
                  <a:pt x="1376" y="937"/>
                </a:cubicBezTo>
                <a:cubicBezTo>
                  <a:pt x="1569" y="969"/>
                  <a:pt x="1836" y="958"/>
                  <a:pt x="2051" y="928"/>
                </a:cubicBezTo>
                <a:cubicBezTo>
                  <a:pt x="2266" y="898"/>
                  <a:pt x="2432" y="834"/>
                  <a:pt x="2664" y="755"/>
                </a:cubicBezTo>
                <a:cubicBezTo>
                  <a:pt x="2896" y="676"/>
                  <a:pt x="3207" y="543"/>
                  <a:pt x="3445" y="455"/>
                </a:cubicBezTo>
                <a:cubicBezTo>
                  <a:pt x="3683" y="367"/>
                  <a:pt x="3843" y="303"/>
                  <a:pt x="4093" y="227"/>
                </a:cubicBezTo>
                <a:cubicBezTo>
                  <a:pt x="4343" y="151"/>
                  <a:pt x="4767" y="47"/>
                  <a:pt x="4945" y="0"/>
                </a:cubicBezTo>
              </a:path>
            </a:pathLst>
          </a:cu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4289" name="Text Box 17"/>
          <p:cNvSpPr txBox="1">
            <a:spLocks noChangeArrowheads="1"/>
          </p:cNvSpPr>
          <p:nvPr/>
        </p:nvSpPr>
        <p:spPr bwMode="auto">
          <a:xfrm rot="20403948">
            <a:off x="4308991" y="1586498"/>
            <a:ext cx="26770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b="1" dirty="0">
                <a:solidFill>
                  <a:schemeClr val="bg1"/>
                </a:solidFill>
              </a:rPr>
              <a:t>The Value of the Relationship</a:t>
            </a:r>
          </a:p>
        </p:txBody>
      </p:sp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457200" y="3357563"/>
            <a:ext cx="2136775" cy="23009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5593" tIns="42045" rIns="85593" bIns="42045">
            <a:spAutoFit/>
          </a:bodyPr>
          <a:lstStyle/>
          <a:p>
            <a:pPr marL="117475" indent="-117475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Who Do we target</a:t>
            </a:r>
          </a:p>
          <a:p>
            <a:pPr marL="117475" indent="-117475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segments are most profitable</a:t>
            </a:r>
          </a:p>
          <a:p>
            <a:pPr marL="117475" indent="-117475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segments match our Value Proposition</a:t>
            </a:r>
          </a:p>
          <a:p>
            <a:pPr marL="117475" indent="-117475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the best segmentation strategy for us / our industry</a:t>
            </a:r>
          </a:p>
        </p:txBody>
      </p:sp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2593975" y="3429000"/>
            <a:ext cx="2054225" cy="2793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5593" tIns="42045" rIns="85593" bIns="42045">
            <a:spAutoFit/>
          </a:bodyPr>
          <a:lstStyle/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the best channel for each segment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the acquisition cost for a channel / segment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Do certain channels deliver certain types of customers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Cost effective   acquisition</a:t>
            </a: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4687888" y="3357563"/>
            <a:ext cx="1941512" cy="30395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5593" tIns="42045" rIns="85593" bIns="42045">
            <a:spAutoFit/>
          </a:bodyPr>
          <a:lstStyle/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How can we improve retention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our average customer relationship length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How can we hold customer for as long as possible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the most cost effective method of retention</a:t>
            </a: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6578600" y="3429000"/>
            <a:ext cx="1941513" cy="27933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5593" tIns="42045" rIns="85593" bIns="42045">
            <a:spAutoFit/>
          </a:bodyPr>
          <a:lstStyle/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How many products does our average customer buy 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How can we induce our current base to buy more products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Who are the prime targets for expansion</a:t>
            </a:r>
          </a:p>
          <a:p>
            <a:pPr marL="107950" indent="-107950" defTabSz="865188" eaLnBrk="0" hangingPunct="0">
              <a:buFontTx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What is the cost of expansion</a:t>
            </a:r>
          </a:p>
        </p:txBody>
      </p:sp>
      <p:sp>
        <p:nvSpPr>
          <p:cNvPr id="54294" name="Rectangle 2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534400" cy="6858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Customer Relationship Management Definition</a:t>
            </a: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5791200" y="1963738"/>
            <a:ext cx="3714568" cy="338554"/>
          </a:xfrm>
          <a:prstGeom prst="rect">
            <a:avLst/>
          </a:prstGeom>
          <a:noFill/>
          <a:ln w="12700">
            <a:noFill/>
            <a:miter lim="800000"/>
            <a:headEnd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1600" dirty="0">
                <a:solidFill>
                  <a:schemeClr val="bg1"/>
                </a:solidFill>
              </a:rPr>
              <a:t>Duration of Customer Relationship</a:t>
            </a:r>
          </a:p>
        </p:txBody>
      </p:sp>
      <p:sp>
        <p:nvSpPr>
          <p:cNvPr id="54296" name="Line 24"/>
          <p:cNvSpPr>
            <a:spLocks noChangeShapeType="1"/>
          </p:cNvSpPr>
          <p:nvPr/>
        </p:nvSpPr>
        <p:spPr bwMode="auto">
          <a:xfrm rot="-5400000">
            <a:off x="326232" y="1572419"/>
            <a:ext cx="722312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 rot="-5400000">
            <a:off x="5355" y="1351550"/>
            <a:ext cx="1013226" cy="338554"/>
          </a:xfrm>
          <a:prstGeom prst="rect">
            <a:avLst/>
          </a:prstGeom>
          <a:noFill/>
          <a:ln w="12700">
            <a:noFill/>
            <a:miter lim="800000"/>
            <a:headEnd/>
            <a:tailEnd type="none" w="sm" len="med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>
                <a:solidFill>
                  <a:schemeClr val="bg1"/>
                </a:solidFill>
              </a:rPr>
              <a:t>Value ( $ )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6" grpId="0" animBg="1"/>
      <p:bldP spid="54288" grpId="0" animBg="1"/>
      <p:bldP spid="54290" grpId="0"/>
      <p:bldP spid="54291" grpId="0"/>
      <p:bldP spid="54292" grpId="0"/>
      <p:bldP spid="54293" grpId="0"/>
      <p:bldP spid="542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rtl="1">
              <a:buNone/>
            </a:pPr>
            <a:r>
              <a:rPr lang="fa-IR" sz="66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انسان موجودی است </a:t>
            </a:r>
          </a:p>
          <a:p>
            <a:pPr algn="ctr" rtl="1">
              <a:buNone/>
            </a:pPr>
            <a:r>
              <a:rPr lang="fa-IR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اجتماعی ،ارتباطی ،اقتصادی</a:t>
            </a:r>
            <a:endParaRPr lang="en-US" sz="6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  <a:noFill/>
        </p:spPr>
        <p:txBody>
          <a:bodyPr/>
          <a:lstStyle/>
          <a:p>
            <a:pPr algn="r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گامهای مدیریت ارتباط با مشتری: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1</a:t>
            </a:r>
            <a:r>
              <a:rPr lang="fa-IR" sz="3600" b="1" dirty="0" smtClean="0">
                <a:solidFill>
                  <a:srgbClr val="FFFF00"/>
                </a:solidFill>
              </a:rPr>
              <a:t>- تعیین مخاطبان</a:t>
            </a:r>
            <a:endParaRPr lang="en-US" sz="3600" b="1" dirty="0" smtClean="0">
              <a:solidFill>
                <a:srgbClr val="FFFF00"/>
              </a:solidFill>
            </a:endParaRPr>
          </a:p>
          <a:p>
            <a:pPr algn="r" rtl="1">
              <a:buNone/>
            </a:pPr>
            <a:endParaRPr lang="en-US" sz="3200" b="1" dirty="0" smtClean="0"/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مخاطبان هدف ما چه کسانی هستند؟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چه بخش هایی سودمندتر هستند؟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چه بخشهایی با منابع ارزش سازمان نزدیک ترند؟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بهترین استراتژیهای بخش بندی برای ما کدام است؟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  <a:noFill/>
        </p:spPr>
        <p:txBody>
          <a:bodyPr/>
          <a:lstStyle/>
          <a:p>
            <a:pPr algn="r" rtl="1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گامهای مدیریت ارتباط با مشتری: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r" rtl="1">
              <a:buNone/>
            </a:pPr>
            <a:r>
              <a:rPr lang="fa-IR" b="1" dirty="0" smtClean="0">
                <a:solidFill>
                  <a:srgbClr val="FFFF00"/>
                </a:solidFill>
              </a:rPr>
              <a:t>2</a:t>
            </a:r>
            <a:r>
              <a:rPr lang="fa-IR" sz="4000" b="1" dirty="0" smtClean="0">
                <a:solidFill>
                  <a:srgbClr val="FFFF00"/>
                </a:solidFill>
              </a:rPr>
              <a:t>- کسب و جذب مشتریان</a:t>
            </a:r>
          </a:p>
          <a:p>
            <a:pPr algn="r" rtl="1">
              <a:buNone/>
            </a:pPr>
            <a:endParaRPr lang="fa-IR" b="1" dirty="0" smtClean="0"/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</a:rPr>
              <a:t>بهترین کانال برای جذب هر بخش کدام است؟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</a:rPr>
              <a:t>هزینه کسب و جذب هر بخش چیست؟</a:t>
            </a:r>
          </a:p>
          <a:p>
            <a:pPr algn="r" rtl="1"/>
            <a:r>
              <a:rPr lang="fa-IR" sz="3600" b="1" dirty="0" smtClean="0">
                <a:solidFill>
                  <a:schemeClr val="bg1"/>
                </a:solidFill>
              </a:rPr>
              <a:t>موثرترین هزینه و روش جذب مشتری چیست؟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  <a:noFill/>
        </p:spPr>
        <p:txBody>
          <a:bodyPr/>
          <a:lstStyle/>
          <a:p>
            <a:pPr algn="r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گامهای مدیریت ارتباط با مشتری: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  <a:noFill/>
        </p:spPr>
        <p:txBody>
          <a:bodyPr/>
          <a:lstStyle/>
          <a:p>
            <a:pPr algn="r" rtl="1">
              <a:buNone/>
            </a:pPr>
            <a:r>
              <a:rPr lang="fa-IR" sz="3600" b="1" dirty="0" smtClean="0">
                <a:solidFill>
                  <a:srgbClr val="FFFF00"/>
                </a:solidFill>
              </a:rPr>
              <a:t>3- حفظ و نگهداری مشتریان</a:t>
            </a:r>
          </a:p>
          <a:p>
            <a:pPr algn="r" rtl="1"/>
            <a:endParaRPr lang="fa-IR" b="1" dirty="0" smtClean="0"/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چگونه حفظ مشتری را بهبود بخشیم؟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متوسط طول زمان ارتباط مشتری ما چیست؟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چگونه می توانیم مشتریان را برای زمان طولانی حفظ کنیم؟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موثرترین هزینه و روش حفظ مشتری چیست؟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noFill/>
        </p:spPr>
        <p:txBody>
          <a:bodyPr/>
          <a:lstStyle/>
          <a:p>
            <a:pPr algn="r"/>
            <a:r>
              <a:rPr lang="fa-IR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گامهای مدیریت ارتباط با مشتری: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35480"/>
            <a:ext cx="8763000" cy="4389120"/>
          </a:xfrm>
          <a:noFill/>
        </p:spPr>
        <p:txBody>
          <a:bodyPr/>
          <a:lstStyle/>
          <a:p>
            <a:pPr algn="r" rtl="1">
              <a:buNone/>
            </a:pPr>
            <a:r>
              <a:rPr lang="fa-IR" sz="3600" b="1" dirty="0" smtClean="0">
                <a:solidFill>
                  <a:srgbClr val="FFFF00"/>
                </a:solidFill>
              </a:rPr>
              <a:t>4- گسترش مشتریان</a:t>
            </a:r>
          </a:p>
          <a:p>
            <a:pPr algn="r" rtl="1"/>
            <a:endParaRPr lang="fa-IR" b="1" dirty="0" smtClean="0"/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مشتریان معمولی بطور متوسط چه تعداد محصول ما را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می خرند؟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چگونه می توان به آنها بیشتر فروخت؟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مخاطبان هدف برای گسترش کدامند؟</a:t>
            </a:r>
          </a:p>
          <a:p>
            <a:pPr algn="r" rtl="1"/>
            <a:r>
              <a:rPr lang="fa-I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هزینه های گسترش چیست؟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99060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6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نتیجه گیری:</a:t>
            </a:r>
            <a:endParaRPr lang="en-US" sz="60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562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</a:rPr>
              <a:t>1- واقعیت های رقابت را بپذیرید وخود را آماده « </a:t>
            </a:r>
            <a:r>
              <a:rPr lang="fa-IR" sz="3200" b="1" dirty="0" smtClean="0">
                <a:solidFill>
                  <a:srgbClr val="FFFF00"/>
                </a:solidFill>
              </a:rPr>
              <a:t>چالش ،مبارزه وتحول </a:t>
            </a:r>
            <a:r>
              <a:rPr lang="fa-IR" sz="3200" b="1" dirty="0" smtClean="0">
                <a:solidFill>
                  <a:schemeClr val="bg1"/>
                </a:solidFill>
              </a:rPr>
              <a:t>» کنید.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</a:rPr>
              <a:t>2- الزامات و مهارتهای </a:t>
            </a:r>
            <a:r>
              <a:rPr lang="fa-IR" sz="3200" b="1" dirty="0" smtClean="0">
                <a:solidFill>
                  <a:srgbClr val="FFFF00"/>
                </a:solidFill>
              </a:rPr>
              <a:t>نبرد</a:t>
            </a:r>
            <a:r>
              <a:rPr lang="fa-IR" sz="3200" b="1" dirty="0" smtClean="0">
                <a:solidFill>
                  <a:schemeClr val="bg1"/>
                </a:solidFill>
              </a:rPr>
              <a:t>های تازه برای رقابت را بیاموزید.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chemeClr val="bg1"/>
                </a:solidFill>
              </a:rPr>
              <a:t>3- « </a:t>
            </a:r>
            <a:r>
              <a:rPr lang="fa-IR" sz="3200" b="1" dirty="0" smtClean="0">
                <a:solidFill>
                  <a:srgbClr val="FFFF00"/>
                </a:solidFill>
              </a:rPr>
              <a:t>نبرد </a:t>
            </a:r>
            <a:r>
              <a:rPr lang="fa-IR" sz="3200" b="1" dirty="0" smtClean="0">
                <a:solidFill>
                  <a:schemeClr val="bg1"/>
                </a:solidFill>
              </a:rPr>
              <a:t>» تازه در رقابت یعنی: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ن: </a:t>
            </a:r>
            <a:r>
              <a:rPr lang="fa-IR" sz="3200" b="1" dirty="0" smtClean="0">
                <a:solidFill>
                  <a:schemeClr val="bg1"/>
                </a:solidFill>
              </a:rPr>
              <a:t>نگرش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ب: </a:t>
            </a:r>
            <a:r>
              <a:rPr lang="fa-IR" sz="3200" b="1" dirty="0" smtClean="0">
                <a:solidFill>
                  <a:schemeClr val="bg1"/>
                </a:solidFill>
              </a:rPr>
              <a:t>بینش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ر:</a:t>
            </a:r>
            <a:r>
              <a:rPr lang="fa-IR" sz="3200" b="1" dirty="0" smtClean="0">
                <a:solidFill>
                  <a:schemeClr val="bg1"/>
                </a:solidFill>
              </a:rPr>
              <a:t>روش</a:t>
            </a:r>
          </a:p>
          <a:p>
            <a:pPr algn="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د: </a:t>
            </a:r>
            <a:r>
              <a:rPr lang="fa-IR" sz="3200" b="1" dirty="0" smtClean="0">
                <a:solidFill>
                  <a:schemeClr val="bg1"/>
                </a:solidFill>
              </a:rPr>
              <a:t>دانش</a:t>
            </a:r>
          </a:p>
          <a:p>
            <a:pPr algn="ctr" rtl="1">
              <a:buNone/>
            </a:pPr>
            <a:r>
              <a:rPr lang="fa-IR" sz="3200" b="1" dirty="0" smtClean="0">
                <a:solidFill>
                  <a:srgbClr val="FFFF00"/>
                </a:solidFill>
              </a:rPr>
              <a:t>متفاوت ، موثر ، نوین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971800" cy="244475"/>
          </a:xfrm>
        </p:spPr>
        <p:txBody>
          <a:bodyPr/>
          <a:lstStyle/>
          <a:p>
            <a:r>
              <a:rPr lang="en-US" dirty="0" smtClean="0"/>
              <a:t>www.drroosta.com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4- برای نبرد تازه ،بپذیریم که :</a:t>
            </a:r>
          </a:p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چشمها را باید شست ، جور دیگر باید دید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3600" b="1" dirty="0" smtClean="0">
                <a:solidFill>
                  <a:srgbClr val="4CE727"/>
                </a:solidFill>
                <a:latin typeface="Arial" pitchFamily="34" charset="0"/>
                <a:cs typeface="Arial" pitchFamily="34" charset="0"/>
              </a:rPr>
              <a:t>چترها را باید بست ، زیر باران باید رفت</a:t>
            </a:r>
          </a:p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5- برای نبردهای تازه گاهی لازم است تا به 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ارزشهای کهنه و گمشده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و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اصالت ورسالت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انسانها بازگردیم.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6- مدیریت ارتباط فراگیر را نوعی فلسفه و رویکرد  «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انسان محور ،رفتاری ،اخلاقی و ارزشی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برای رقابت بدانیم.</a:t>
            </a:r>
          </a:p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7- ارتباط فراگیر را در :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همبستگی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» برای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شایستگی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بدانیم.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واژه ساده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هم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واژه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پرمغزی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که پر از ارزش وانگیزش وآموزش هاست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واژه ساده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هم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واژه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پررمزی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که پر از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رابطه و پیوند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و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توان ونیرو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حرکت ، پویائی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گرمی  و گیرائی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29400"/>
          </a:xfrm>
        </p:spPr>
        <p:txBody>
          <a:bodyPr>
            <a:noAutofit/>
          </a:bodyPr>
          <a:lstStyle/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واژه ساده « </a:t>
            </a:r>
            <a:r>
              <a:rPr lang="fa-IR" sz="3600" b="1" dirty="0" smtClean="0">
                <a:solidFill>
                  <a:srgbClr val="FFFF00"/>
                </a:solidFill>
              </a:rPr>
              <a:t>هم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fa-IR" sz="3600" b="1" dirty="0" smtClean="0">
                <a:solidFill>
                  <a:schemeClr val="bg1"/>
                </a:solidFill>
              </a:rPr>
              <a:t>» واژه ای « </a:t>
            </a:r>
            <a:r>
              <a:rPr lang="fa-IR" sz="3600" b="1" dirty="0" smtClean="0">
                <a:solidFill>
                  <a:srgbClr val="FFFF00"/>
                </a:solidFill>
              </a:rPr>
              <a:t>انسانی</a:t>
            </a:r>
            <a:r>
              <a:rPr lang="fa-IR" sz="3600" b="1" dirty="0" smtClean="0">
                <a:solidFill>
                  <a:schemeClr val="bg1"/>
                </a:solidFill>
              </a:rPr>
              <a:t> »است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همدلی ، همرازی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همدمی ، همسازی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همزبان وهمدرد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همنشین وهمپا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مسیر وهمراه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نظر، هم آهنگ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نیاز و هم نفع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پذیر و همیار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چراغ و همکار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عقیده ، هم دین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همگروه و همدست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</a:rPr>
              <a:t>هم لباس و هم رزم</a:t>
            </a:r>
            <a:endParaRPr lang="en-US" sz="3600" b="1" dirty="0" smtClean="0">
              <a:solidFill>
                <a:schemeClr val="bg1"/>
              </a:solidFill>
            </a:endParaRPr>
          </a:p>
          <a:p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fa-I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زندگی فرایند </a:t>
            </a:r>
          </a:p>
          <a:p>
            <a:pPr algn="ctr" rtl="1">
              <a:buNone/>
            </a:pPr>
            <a:r>
              <a:rPr lang="fa-IR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ارتباطات ،اطلاعات و مبادلات </a:t>
            </a:r>
            <a:r>
              <a:rPr lang="fa-I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برای رفع نیازهای خود ودیگران است</a:t>
            </a:r>
            <a:endParaRPr lang="en-US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C52-B842-4148-B61D-4A267EA27B9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همسفر، هم سفره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همنوا وهم عزم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 ردیف وهم سطح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همکلاس و هم درس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 محل ،همسایه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هموطن ، همشهری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 نژاد و همنوع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 گرا وهم نسل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همسری ، هم سری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همه از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 هم »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هستند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همه با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 هم »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هستند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اصل « هم زیستی » انسانهاست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کاش میشد همه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 با هم »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باشیم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 همدل و هم افزا»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تا « فراگیر و جهانگیر» شویم</a:t>
            </a:r>
          </a:p>
          <a:p>
            <a:pPr algn="r"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 سراپا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 انسان»</a:t>
            </a:r>
          </a:p>
          <a:p>
            <a:pPr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 تشکر وسپاس</a:t>
            </a:r>
          </a:p>
          <a:p>
            <a:pPr rtl="1">
              <a:buNone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احمد روستا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56350"/>
            <a:ext cx="4419600" cy="36512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www.drroosta.com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90600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sz="6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ارتباط فراگیر چیست؟</a:t>
            </a:r>
            <a:endParaRPr lang="en-US" sz="6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فراگیر، نگرش ورویکردی « </a:t>
            </a:r>
            <a:r>
              <a:rPr lang="fa-IR" sz="3600" b="1" dirty="0" smtClean="0">
                <a:solidFill>
                  <a:srgbClr val="FFFF00"/>
                </a:solidFill>
              </a:rPr>
              <a:t>انسان محور و رفتار مدار</a:t>
            </a:r>
            <a:r>
              <a:rPr lang="fa-IR" sz="3600" b="1" dirty="0" smtClean="0">
                <a:solidFill>
                  <a:schemeClr val="bg1"/>
                </a:solidFill>
              </a:rPr>
              <a:t>»است.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فراگیر،مزیت رقابتی ویژه در دوران « </a:t>
            </a:r>
            <a:r>
              <a:rPr lang="fa-IR" sz="3600" b="1" dirty="0" smtClean="0">
                <a:solidFill>
                  <a:srgbClr val="FFFF00"/>
                </a:solidFill>
              </a:rPr>
              <a:t>رکود</a:t>
            </a:r>
            <a:r>
              <a:rPr lang="fa-IR" sz="3600" b="1" dirty="0" smtClean="0">
                <a:solidFill>
                  <a:schemeClr val="bg1"/>
                </a:solidFill>
              </a:rPr>
              <a:t> </a:t>
            </a:r>
            <a:r>
              <a:rPr lang="fa-IR" sz="3600" b="1" dirty="0" smtClean="0">
                <a:solidFill>
                  <a:srgbClr val="FFFF00"/>
                </a:solidFill>
              </a:rPr>
              <a:t>ورونق</a:t>
            </a:r>
            <a:r>
              <a:rPr lang="fa-IR" sz="3600" b="1" dirty="0" smtClean="0">
                <a:solidFill>
                  <a:schemeClr val="bg1"/>
                </a:solidFill>
              </a:rPr>
              <a:t> »بازار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فراگیر،نوعی « </a:t>
            </a:r>
            <a:r>
              <a:rPr lang="fa-IR" sz="3600" b="1" dirty="0" smtClean="0">
                <a:solidFill>
                  <a:srgbClr val="FFFF00"/>
                </a:solidFill>
              </a:rPr>
              <a:t>تقاضای پنهان </a:t>
            </a:r>
            <a:r>
              <a:rPr lang="fa-IR" sz="3600" b="1" dirty="0" smtClean="0">
                <a:solidFill>
                  <a:schemeClr val="bg1"/>
                </a:solidFill>
              </a:rPr>
              <a:t>» در مدیریت کسب وکار وبازاریابی است.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172200"/>
          </a:xfrm>
        </p:spPr>
        <p:txBody>
          <a:bodyPr>
            <a:no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فراگیر،یک ارزش و</a:t>
            </a:r>
            <a:r>
              <a:rPr lang="fa-IR" sz="3600" b="1" dirty="0" smtClean="0">
                <a:solidFill>
                  <a:srgbClr val="FFFF00"/>
                </a:solidFill>
              </a:rPr>
              <a:t>فرهنگ</a:t>
            </a:r>
            <a:r>
              <a:rPr lang="fa-IR" sz="3600" b="1" dirty="0" smtClean="0">
                <a:solidFill>
                  <a:schemeClr val="bg1"/>
                </a:solidFill>
              </a:rPr>
              <a:t> سازمانی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</a:rPr>
              <a:t>ارتباط فراگیر برای رقابت آینده یک « </a:t>
            </a:r>
            <a:r>
              <a:rPr lang="fa-IR" sz="3600" b="1" dirty="0" smtClean="0">
                <a:solidFill>
                  <a:srgbClr val="FFFF00"/>
                </a:solidFill>
              </a:rPr>
              <a:t>باید</a:t>
            </a:r>
            <a:r>
              <a:rPr lang="fa-IR" sz="3600" b="1" dirty="0" smtClean="0">
                <a:solidFill>
                  <a:schemeClr val="bg1"/>
                </a:solidFill>
              </a:rPr>
              <a:t>» است نه یک « ا</a:t>
            </a:r>
            <a:r>
              <a:rPr lang="fa-IR" sz="3600" b="1" dirty="0" smtClean="0">
                <a:solidFill>
                  <a:srgbClr val="FFFF00"/>
                </a:solidFill>
              </a:rPr>
              <a:t>نتخاب</a:t>
            </a:r>
            <a:r>
              <a:rPr lang="fa-IR" sz="3600" b="1" dirty="0" smtClean="0">
                <a:solidFill>
                  <a:schemeClr val="bg1"/>
                </a:solidFill>
              </a:rPr>
              <a:t>» ونیازمند « </a:t>
            </a:r>
            <a:r>
              <a:rPr lang="fa-IR" sz="3600" b="1" dirty="0" smtClean="0">
                <a:solidFill>
                  <a:srgbClr val="FFFF00"/>
                </a:solidFill>
              </a:rPr>
              <a:t>مدیریت </a:t>
            </a:r>
            <a:r>
              <a:rPr lang="fa-IR" sz="3600" b="1" dirty="0" smtClean="0">
                <a:solidFill>
                  <a:schemeClr val="bg1"/>
                </a:solidFill>
              </a:rPr>
              <a:t>» مناسب است.</a:t>
            </a:r>
          </a:p>
          <a:p>
            <a:pPr algn="r" rtl="1">
              <a:buNone/>
            </a:pPr>
            <a:endParaRPr lang="fa-IR" sz="3600" b="1" dirty="0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ارتباط فراگیر،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بیمه ماندگاری 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در رقابت است.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ارتباط فراگیر، فلسفه ونگرشی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اخلاقی ، ارزشی وانسانی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است.</a:t>
            </a:r>
          </a:p>
          <a:p>
            <a:pPr>
              <a:buNone/>
            </a:pP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6FE70-DABC-4729-9CD6-5CA940575FB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www.drroosta.com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2667</Words>
  <Application>Microsoft Office PowerPoint</Application>
  <PresentationFormat>On-screen Show (4:3)</PresentationFormat>
  <Paragraphs>723</Paragraphs>
  <Slides>71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3" baseType="lpstr">
      <vt:lpstr>Office Theme</vt:lpstr>
      <vt:lpstr>Clip</vt:lpstr>
      <vt:lpstr>    مدیریت ارتباط فراگیر TOTAL RELATIONSHIP  MANAGEMENT (TRM) </vt:lpstr>
      <vt:lpstr>عناوین سخنرانی:</vt:lpstr>
      <vt:lpstr>Slide 3</vt:lpstr>
      <vt:lpstr>Slide 4</vt:lpstr>
      <vt:lpstr>Slide 5</vt:lpstr>
      <vt:lpstr>Slide 6</vt:lpstr>
      <vt:lpstr>Slide 7</vt:lpstr>
      <vt:lpstr>ارتباط فراگیر چیست؟</vt:lpstr>
      <vt:lpstr>Slide 9</vt:lpstr>
      <vt:lpstr>Slide 10</vt:lpstr>
      <vt:lpstr>Slide 11</vt:lpstr>
      <vt:lpstr>Slide 12</vt:lpstr>
      <vt:lpstr>بازاریابی رقابتی بازاریابی مبتنی بر چهار نوع مدیریت است</vt:lpstr>
      <vt:lpstr>موفقیت شبکه ها وزنجیره های ارزش</vt:lpstr>
      <vt:lpstr>دلایل اهمیت یافتن ارتباط فراگیر</vt:lpstr>
      <vt:lpstr>Slide 16</vt:lpstr>
      <vt:lpstr>Slide 17</vt:lpstr>
      <vt:lpstr>Slide 18</vt:lpstr>
      <vt:lpstr>موارد اساسی برای برقراری رابطه ای بلند مدت</vt:lpstr>
      <vt:lpstr>شرایط لازم برای روابط سودمند ومتقابل</vt:lpstr>
      <vt:lpstr>آثار ونتایج نهائی بازارداری وحفظ وفاداری مشتریان</vt:lpstr>
      <vt:lpstr>مدیریت ارتباطی</vt:lpstr>
      <vt:lpstr>مدیریت ارتباط فراگیردر بازاریابی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 مدل ارتباطی و نیاز شناسی  «LOCATE»</vt:lpstr>
      <vt:lpstr>Slide 34</vt:lpstr>
      <vt:lpstr>Slide 35</vt:lpstr>
      <vt:lpstr>Slide 36</vt:lpstr>
      <vt:lpstr>الزامات برخورد مناسب با نارضایتی وناراضی ها (8As)</vt:lpstr>
      <vt:lpstr>گامهای رسیدگی به مشتریان ناراضی خاموش</vt:lpstr>
      <vt:lpstr>Slide 39</vt:lpstr>
      <vt:lpstr>Slide 40</vt:lpstr>
      <vt:lpstr>Slide 41</vt:lpstr>
      <vt:lpstr>Slide 42</vt:lpstr>
      <vt:lpstr>Slide 43</vt:lpstr>
      <vt:lpstr>ابزارها والزامات مدیریت بازاریابی روابط فراگیر</vt:lpstr>
      <vt:lpstr>ابزارها والزامات مدیریت بازاریابی روابط فراگیر</vt:lpstr>
      <vt:lpstr>Slide 46</vt:lpstr>
      <vt:lpstr>بازاریابی داخلی</vt:lpstr>
      <vt:lpstr>بازاریابی یکپارچه</vt:lpstr>
      <vt:lpstr>بازاریابی ارتباطی</vt:lpstr>
      <vt:lpstr>بازاریابی مسئولیت اجتماعی</vt:lpstr>
      <vt:lpstr>Slide 51</vt:lpstr>
      <vt:lpstr>Slide 52</vt:lpstr>
      <vt:lpstr>Slide 53</vt:lpstr>
      <vt:lpstr>Slide 54</vt:lpstr>
      <vt:lpstr>Slide 55</vt:lpstr>
      <vt:lpstr>برنامه ریزی ارتباط فراگیر</vt:lpstr>
      <vt:lpstr>Slide 57</vt:lpstr>
      <vt:lpstr>The Relationship Management Framework(3D model)</vt:lpstr>
      <vt:lpstr>Customer Relationship Management Definition</vt:lpstr>
      <vt:lpstr>گامهای مدیریت ارتباط با مشتری:</vt:lpstr>
      <vt:lpstr>گامهای مدیریت ارتباط با مشتری:</vt:lpstr>
      <vt:lpstr>گامهای مدیریت ارتباط با مشتری:</vt:lpstr>
      <vt:lpstr>گامهای مدیریت ارتباط با مشتری:</vt:lpstr>
      <vt:lpstr>نتیجه گیری:</vt:lpstr>
      <vt:lpstr>Slide 65</vt:lpstr>
      <vt:lpstr>Slide 66</vt:lpstr>
      <vt:lpstr>Slide 67</vt:lpstr>
      <vt:lpstr>Slide 68</vt:lpstr>
      <vt:lpstr>Slide 69</vt:lpstr>
      <vt:lpstr>Slide 70</vt:lpstr>
      <vt:lpstr>Slide 71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Abbasi</dc:creator>
  <cp:lastModifiedBy>Administratr</cp:lastModifiedBy>
  <cp:revision>57</cp:revision>
  <dcterms:created xsi:type="dcterms:W3CDTF">2009-02-20T04:09:47Z</dcterms:created>
  <dcterms:modified xsi:type="dcterms:W3CDTF">2009-02-23T12:33:30Z</dcterms:modified>
</cp:coreProperties>
</file>