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5" r:id="rId9"/>
    <p:sldId id="262" r:id="rId10"/>
    <p:sldId id="263" r:id="rId11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26" autoAdjust="0"/>
    <p:restoredTop sz="94607" autoAdjust="0"/>
  </p:normalViewPr>
  <p:slideViewPr>
    <p:cSldViewPr>
      <p:cViewPr>
        <p:scale>
          <a:sx n="50" d="100"/>
          <a:sy n="50" d="100"/>
        </p:scale>
        <p:origin x="-2442" y="-40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25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0F8E6D-965F-4C1D-8BED-932FF3CEDA9A}" type="datetimeFigureOut">
              <a:rPr lang="en-US" smtClean="0"/>
              <a:pPr/>
              <a:t>2/22/2014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5501EA-48BB-489A-BFC0-D72E263F99B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C17ACB-B45F-4453-A545-0CC753ECAFA7}" type="datetimeFigureOut">
              <a:rPr lang="en-US" smtClean="0"/>
              <a:pPr/>
              <a:t>2/22/2014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F7502B-8A47-4BC3-8F62-4EAD7058AF3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77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881D6-F6AB-49D4-B10E-70C888244911}" type="datetimeFigureOut">
              <a:rPr lang="en-US" smtClean="0"/>
              <a:pPr/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B19BA-1802-4AB7-B4E7-1355F7E051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881D6-F6AB-49D4-B10E-70C888244911}" type="datetimeFigureOut">
              <a:rPr lang="en-US" smtClean="0"/>
              <a:pPr/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B19BA-1802-4AB7-B4E7-1355F7E051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82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881D6-F6AB-49D4-B10E-70C888244911}" type="datetimeFigureOut">
              <a:rPr lang="en-US" smtClean="0"/>
              <a:pPr/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B19BA-1802-4AB7-B4E7-1355F7E051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881D6-F6AB-49D4-B10E-70C888244911}" type="datetimeFigureOut">
              <a:rPr lang="en-US" smtClean="0"/>
              <a:pPr/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B19BA-1802-4AB7-B4E7-1355F7E051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2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881D6-F6AB-49D4-B10E-70C888244911}" type="datetimeFigureOut">
              <a:rPr lang="en-US" smtClean="0"/>
              <a:pPr/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B19BA-1802-4AB7-B4E7-1355F7E051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7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2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881D6-F6AB-49D4-B10E-70C888244911}" type="datetimeFigureOut">
              <a:rPr lang="en-US" smtClean="0"/>
              <a:pPr/>
              <a:t>2/22/2014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B19BA-1802-4AB7-B4E7-1355F7E051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2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2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6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6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881D6-F6AB-49D4-B10E-70C888244911}" type="datetimeFigureOut">
              <a:rPr lang="en-US" smtClean="0"/>
              <a:pPr/>
              <a:t>2/22/2014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B19BA-1802-4AB7-B4E7-1355F7E051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881D6-F6AB-49D4-B10E-70C888244911}" type="datetimeFigureOut">
              <a:rPr lang="en-US" smtClean="0"/>
              <a:pPr/>
              <a:t>2/22/2014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B19BA-1802-4AB7-B4E7-1355F7E051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881D6-F6AB-49D4-B10E-70C888244911}" type="datetimeFigureOut">
              <a:rPr lang="en-US" smtClean="0"/>
              <a:pPr/>
              <a:t>2/22/2014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B19BA-1802-4AB7-B4E7-1355F7E051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7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94" y="36407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7" y="191347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881D6-F6AB-49D4-B10E-70C888244911}" type="datetimeFigureOut">
              <a:rPr lang="en-US" smtClean="0"/>
              <a:pPr/>
              <a:t>2/22/2014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B19BA-1802-4AB7-B4E7-1355F7E051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881D6-F6AB-49D4-B10E-70C888244911}" type="datetimeFigureOut">
              <a:rPr lang="en-US" smtClean="0"/>
              <a:pPr/>
              <a:t>2/22/2014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B19BA-1802-4AB7-B4E7-1355F7E051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10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4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881D6-F6AB-49D4-B10E-70C888244911}" type="datetimeFigureOut">
              <a:rPr lang="en-US" smtClean="0"/>
              <a:pPr/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4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4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7B19BA-1802-4AB7-B4E7-1355F7E0513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80" y="467544"/>
            <a:ext cx="5832649" cy="8388424"/>
          </a:xfr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 rtl="1"/>
            <a:r>
              <a:rPr lang="fa-IR" sz="5000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* </a:t>
            </a:r>
            <a:r>
              <a:rPr lang="fa-IR" sz="5000" dirty="0" smtClean="0">
                <a:solidFill>
                  <a:srgbClr val="002060"/>
                </a:solidFill>
                <a:effectLst/>
              </a:rPr>
              <a:t>مقـدمــــه </a:t>
            </a:r>
            <a:br>
              <a:rPr lang="fa-IR" sz="5000" dirty="0" smtClean="0">
                <a:solidFill>
                  <a:srgbClr val="002060"/>
                </a:solidFill>
                <a:effectLst/>
              </a:rPr>
            </a:br>
            <a:r>
              <a:rPr lang="fa-IR" sz="5000" cap="all" dirty="0" smtClean="0">
                <a:ln w="6350">
                  <a:noFill/>
                </a:ln>
                <a:solidFill>
                  <a:srgbClr val="002060"/>
                </a:solidFill>
              </a:rPr>
              <a:t> * </a:t>
            </a:r>
            <a:r>
              <a:rPr lang="fa-IR" sz="5000" dirty="0" smtClean="0">
                <a:solidFill>
                  <a:srgbClr val="002060"/>
                </a:solidFill>
                <a:effectLst/>
              </a:rPr>
              <a:t>چرا صادرات </a:t>
            </a:r>
            <a:br>
              <a:rPr lang="fa-IR" sz="5000" dirty="0" smtClean="0">
                <a:solidFill>
                  <a:srgbClr val="002060"/>
                </a:solidFill>
                <a:effectLst/>
              </a:rPr>
            </a:br>
            <a:r>
              <a:rPr lang="fa-IR" sz="5000" cap="all" dirty="0" smtClean="0">
                <a:ln w="6350">
                  <a:noFill/>
                </a:ln>
                <a:solidFill>
                  <a:srgbClr val="002060"/>
                </a:solidFill>
              </a:rPr>
              <a:t> * ب</a:t>
            </a:r>
            <a:r>
              <a:rPr lang="fa-IR" sz="5000" dirty="0" smtClean="0">
                <a:solidFill>
                  <a:srgbClr val="002060"/>
                </a:solidFill>
                <a:effectLst/>
              </a:rPr>
              <a:t>اید های صادرات</a:t>
            </a:r>
            <a:br>
              <a:rPr lang="fa-IR" sz="5000" dirty="0" smtClean="0">
                <a:solidFill>
                  <a:srgbClr val="002060"/>
                </a:solidFill>
                <a:effectLst/>
              </a:rPr>
            </a:br>
            <a:r>
              <a:rPr lang="fa-IR" sz="5000" dirty="0" smtClean="0">
                <a:solidFill>
                  <a:srgbClr val="002060"/>
                </a:solidFill>
                <a:effectLst/>
              </a:rPr>
              <a:t> </a:t>
            </a:r>
            <a:r>
              <a:rPr lang="fa-IR" sz="5000" cap="all" dirty="0" smtClean="0">
                <a:ln w="6350">
                  <a:noFill/>
                </a:ln>
                <a:solidFill>
                  <a:srgbClr val="002060"/>
                </a:solidFill>
              </a:rPr>
              <a:t>* </a:t>
            </a:r>
            <a:r>
              <a:rPr lang="fa-IR" sz="5000" dirty="0" smtClean="0">
                <a:solidFill>
                  <a:srgbClr val="002060"/>
                </a:solidFill>
                <a:effectLst/>
              </a:rPr>
              <a:t>مزایای صادرات </a:t>
            </a:r>
            <a:br>
              <a:rPr lang="fa-IR" sz="5000" dirty="0" smtClean="0">
                <a:solidFill>
                  <a:srgbClr val="002060"/>
                </a:solidFill>
                <a:effectLst/>
              </a:rPr>
            </a:br>
            <a:r>
              <a:rPr lang="fa-IR" sz="5000" cap="all" dirty="0" smtClean="0">
                <a:ln w="6350">
                  <a:noFill/>
                </a:ln>
                <a:solidFill>
                  <a:srgbClr val="002060"/>
                </a:solidFill>
              </a:rPr>
              <a:t> * </a:t>
            </a:r>
            <a:r>
              <a:rPr lang="fa-IR" sz="5000" dirty="0" smtClean="0">
                <a:solidFill>
                  <a:srgbClr val="002060"/>
                </a:solidFill>
                <a:effectLst/>
              </a:rPr>
              <a:t>صادر کنندگان چه چیزی باید داشته باشند</a:t>
            </a:r>
            <a:br>
              <a:rPr lang="fa-IR" sz="5000" dirty="0" smtClean="0">
                <a:solidFill>
                  <a:srgbClr val="002060"/>
                </a:solidFill>
                <a:effectLst/>
              </a:rPr>
            </a:br>
            <a:r>
              <a:rPr lang="fa-IR" sz="5000" dirty="0" smtClean="0">
                <a:solidFill>
                  <a:srgbClr val="002060"/>
                </a:solidFill>
                <a:effectLst/>
              </a:rPr>
              <a:t> </a:t>
            </a:r>
            <a:r>
              <a:rPr lang="fa-IR" sz="5000" cap="all" dirty="0" smtClean="0">
                <a:ln w="6350">
                  <a:noFill/>
                </a:ln>
                <a:solidFill>
                  <a:srgbClr val="002060"/>
                </a:solidFill>
              </a:rPr>
              <a:t>* </a:t>
            </a:r>
            <a:r>
              <a:rPr lang="fa-IR" sz="5000" dirty="0" smtClean="0">
                <a:solidFill>
                  <a:srgbClr val="002060"/>
                </a:solidFill>
                <a:effectLst/>
              </a:rPr>
              <a:t>نحوه برخورد با خریدار</a:t>
            </a:r>
            <a:br>
              <a:rPr lang="fa-IR" sz="5000" dirty="0" smtClean="0">
                <a:solidFill>
                  <a:srgbClr val="002060"/>
                </a:solidFill>
                <a:effectLst/>
              </a:rPr>
            </a:br>
            <a:r>
              <a:rPr lang="fa-IR" sz="5000" cap="all" dirty="0" smtClean="0">
                <a:ln w="6350">
                  <a:noFill/>
                </a:ln>
                <a:solidFill>
                  <a:srgbClr val="002060"/>
                </a:solidFill>
              </a:rPr>
              <a:t> * </a:t>
            </a:r>
            <a:r>
              <a:rPr lang="fa-IR" sz="5000" dirty="0" smtClean="0">
                <a:solidFill>
                  <a:srgbClr val="002060"/>
                </a:solidFill>
                <a:effectLst/>
              </a:rPr>
              <a:t>چه کسی باید صادرات را اداره کند</a:t>
            </a:r>
            <a:br>
              <a:rPr lang="fa-IR" sz="5000" dirty="0" smtClean="0">
                <a:solidFill>
                  <a:srgbClr val="002060"/>
                </a:solidFill>
                <a:effectLst/>
              </a:rPr>
            </a:br>
            <a:r>
              <a:rPr lang="fa-IR" sz="5000" cap="all" dirty="0" smtClean="0">
                <a:ln w="6350">
                  <a:noFill/>
                </a:ln>
                <a:solidFill>
                  <a:srgbClr val="002060"/>
                </a:solidFill>
              </a:rPr>
              <a:t> * پ</a:t>
            </a:r>
            <a:r>
              <a:rPr lang="fa-IR" sz="5000" dirty="0" smtClean="0">
                <a:solidFill>
                  <a:srgbClr val="002060"/>
                </a:solidFill>
                <a:effectLst/>
              </a:rPr>
              <a:t>یشنهادات</a:t>
            </a:r>
            <a:r>
              <a:rPr lang="en-US" sz="5000" dirty="0" smtClean="0">
                <a:solidFill>
                  <a:srgbClr val="002060"/>
                </a:solidFill>
                <a:effectLst/>
              </a:rPr>
              <a:t> </a:t>
            </a:r>
            <a:endParaRPr lang="en-US" sz="5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260648" y="539552"/>
            <a:ext cx="6210690" cy="76790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48640" marR="0" lvl="0" indent="-411480" algn="ctr" defTabSz="914400" rtl="1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  <a:tabLst/>
            </a:pPr>
            <a:r>
              <a:rPr lang="fa-IR" sz="5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پیشنهادات</a:t>
            </a:r>
            <a:r>
              <a:rPr lang="en-US" sz="5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 </a:t>
            </a:r>
            <a:endParaRPr lang="fa-IR" sz="5500" b="1" cap="all" dirty="0" smtClean="0">
              <a:ln w="6350">
                <a:noFill/>
              </a:ln>
              <a:solidFill>
                <a:schemeClr val="bg2">
                  <a:lumMod val="10000"/>
                </a:schemeClr>
              </a:solidFill>
            </a:endParaRPr>
          </a:p>
          <a:p>
            <a:pPr marL="548640" marR="0" lvl="0" indent="-411480" algn="r" defTabSz="914400" rtl="1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  <a:tabLst/>
            </a:pPr>
            <a:r>
              <a:rPr lang="fa-IR" sz="30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* </a:t>
            </a:r>
            <a:r>
              <a:rPr lang="fa-IR" sz="30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درصدی </a:t>
            </a:r>
            <a:r>
              <a:rPr lang="fa-IR" sz="30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ازتولیدات </a:t>
            </a:r>
            <a:r>
              <a:rPr lang="fa-IR" sz="30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به صادرات </a:t>
            </a:r>
            <a:r>
              <a:rPr lang="fa-IR" sz="30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اختصاص یابد</a:t>
            </a:r>
            <a:endParaRPr lang="en-US" sz="3000" b="1" cap="all" dirty="0" smtClean="0">
              <a:ln w="6350">
                <a:noFill/>
              </a:ln>
              <a:solidFill>
                <a:schemeClr val="bg2">
                  <a:lumMod val="10000"/>
                </a:schemeClr>
              </a:solidFill>
            </a:endParaRPr>
          </a:p>
          <a:p>
            <a:pPr marL="548640" marR="0" lvl="0" indent="-411480" algn="r" defTabSz="914400" rtl="1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  <a:tabLst/>
            </a:pPr>
            <a:r>
              <a:rPr lang="fa-IR" sz="30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* صادرکنندگانی که میزان مشخصی از محصول خود </a:t>
            </a:r>
            <a:r>
              <a:rPr lang="fa-IR" sz="30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راصادر</a:t>
            </a:r>
            <a:r>
              <a:rPr lang="en-US" sz="30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fa-IR" sz="30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میکنند امتیازات </a:t>
            </a:r>
            <a:r>
              <a:rPr lang="fa-IR" sz="30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مالیاتی داشته باشنداین امتیازات سه دسته اند</a:t>
            </a:r>
            <a:r>
              <a:rPr lang="en-US" sz="30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:</a:t>
            </a:r>
          </a:p>
          <a:p>
            <a:pPr marL="548640" marR="0" lvl="0" indent="-411480" algn="r" defTabSz="914400" rtl="1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  <a:tabLst/>
            </a:pPr>
            <a:r>
              <a:rPr lang="en-US" sz="30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   </a:t>
            </a:r>
            <a:r>
              <a:rPr lang="fa-IR" sz="30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1-مزیت صادرات دارند</a:t>
            </a:r>
            <a:endParaRPr lang="en-US" sz="3000" b="1" cap="all" dirty="0" smtClean="0">
              <a:ln w="6350">
                <a:noFill/>
              </a:ln>
              <a:solidFill>
                <a:schemeClr val="bg2">
                  <a:lumMod val="10000"/>
                </a:schemeClr>
              </a:solidFill>
            </a:endParaRPr>
          </a:p>
          <a:p>
            <a:pPr marL="548640" marR="0" lvl="0" indent="-411480" algn="r" defTabSz="914400" rtl="1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  <a:tabLst/>
            </a:pPr>
            <a:r>
              <a:rPr lang="en-US" sz="30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   </a:t>
            </a:r>
            <a:r>
              <a:rPr lang="fa-IR" sz="30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2-امکان صادرات دارند ولی در شرایط فعلی مزیت ندارند</a:t>
            </a:r>
            <a:endParaRPr lang="en-US" sz="3000" b="1" cap="all" dirty="0" smtClean="0">
              <a:ln w="6350">
                <a:noFill/>
              </a:ln>
              <a:solidFill>
                <a:schemeClr val="bg2">
                  <a:lumMod val="10000"/>
                </a:schemeClr>
              </a:solidFill>
            </a:endParaRPr>
          </a:p>
          <a:p>
            <a:pPr marL="548640" marR="0" lvl="0" indent="-411480" algn="r" defTabSz="914400" rtl="1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  <a:tabLst/>
            </a:pPr>
            <a:r>
              <a:rPr lang="en-US" sz="30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   </a:t>
            </a:r>
            <a:r>
              <a:rPr lang="fa-IR" sz="30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3-مزیت ندارند</a:t>
            </a:r>
            <a:endParaRPr lang="en-US" sz="3000" b="1" cap="all" dirty="0" smtClean="0">
              <a:ln w="6350">
                <a:noFill/>
              </a:ln>
              <a:solidFill>
                <a:schemeClr val="bg2">
                  <a:lumMod val="10000"/>
                </a:schemeClr>
              </a:solidFill>
            </a:endParaRPr>
          </a:p>
          <a:p>
            <a:pPr marL="548640" marR="0" lvl="0" indent="-411480" algn="r" defTabSz="914400" rtl="1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  <a:tabLst/>
            </a:pPr>
            <a:r>
              <a:rPr lang="fa-IR" sz="30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* تامین زیان در صورت نداشتن مزیت کافی برای صادرات</a:t>
            </a:r>
            <a:endParaRPr lang="en-US" sz="3000" b="1" cap="all" dirty="0" smtClean="0">
              <a:ln w="6350">
                <a:noFill/>
              </a:ln>
              <a:solidFill>
                <a:schemeClr val="bg2">
                  <a:lumMod val="10000"/>
                </a:schemeClr>
              </a:solidFill>
            </a:endParaRPr>
          </a:p>
          <a:p>
            <a:pPr marL="548640" marR="0" lvl="0" indent="-411480" algn="r" defTabSz="914400" rtl="1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  <a:tabLst/>
            </a:pPr>
            <a:r>
              <a:rPr lang="fa-IR" sz="30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* ایستگاههای اضافی صادرات باید حذف شوند</a:t>
            </a:r>
            <a:endParaRPr lang="en-US" sz="3000" b="1" cap="all" dirty="0" smtClean="0">
              <a:ln w="6350">
                <a:noFill/>
              </a:ln>
              <a:solidFill>
                <a:schemeClr val="bg2">
                  <a:lumMod val="10000"/>
                </a:schemeClr>
              </a:solidFill>
            </a:endParaRPr>
          </a:p>
          <a:p>
            <a:pPr marL="548640" marR="0" lvl="0" indent="-411480" algn="r" defTabSz="914400" rtl="1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  <a:tabLst/>
            </a:pPr>
            <a:r>
              <a:rPr lang="fa-IR" sz="30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* تنوعی که لازمه صادرات می </a:t>
            </a:r>
            <a:r>
              <a:rPr lang="fa-IR" sz="30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باشد تا </a:t>
            </a:r>
            <a:r>
              <a:rPr lang="fa-IR" sz="30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کنون </a:t>
            </a:r>
            <a:r>
              <a:rPr lang="fa-IR" sz="30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بوجود نیآمده </a:t>
            </a:r>
            <a:r>
              <a:rPr lang="fa-IR" sz="30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است</a:t>
            </a:r>
            <a:r>
              <a:rPr lang="en-US" sz="30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664" y="1043608"/>
            <a:ext cx="6120680" cy="6768752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1" algn="r" rtl="1">
              <a:buNone/>
            </a:pPr>
            <a:r>
              <a:rPr lang="fa-IR" sz="5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  <a:latin typeface="B Aseman"/>
              </a:rPr>
              <a:t>مقـدمــــه </a:t>
            </a:r>
            <a:r>
              <a:rPr lang="fa-IR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/>
            </a:r>
            <a:br>
              <a:rPr lang="fa-IR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</a:br>
            <a:r>
              <a:rPr lang="en-US" sz="3500" b="1" dirty="0" smtClean="0">
                <a:solidFill>
                  <a:schemeClr val="bg2">
                    <a:lumMod val="10000"/>
                  </a:schemeClr>
                </a:solidFill>
                <a:cs typeface="+mj-cs"/>
              </a:rPr>
              <a:t/>
            </a:r>
            <a:br>
              <a:rPr lang="en-US" sz="3500" b="1" dirty="0" smtClean="0">
                <a:solidFill>
                  <a:schemeClr val="bg2">
                    <a:lumMod val="10000"/>
                  </a:schemeClr>
                </a:solidFill>
                <a:cs typeface="+mj-cs"/>
              </a:rPr>
            </a:br>
            <a:r>
              <a:rPr lang="fa-IR" sz="3500" b="1" dirty="0" smtClean="0">
                <a:solidFill>
                  <a:schemeClr val="bg2">
                    <a:lumMod val="10000"/>
                  </a:schemeClr>
                </a:solidFill>
                <a:cs typeface="+mj-cs"/>
              </a:rPr>
              <a:t> * </a:t>
            </a:r>
            <a:r>
              <a:rPr lang="fa-IR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پیشینه کاشان </a:t>
            </a:r>
            <a:r>
              <a:rPr lang="en-US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/>
            </a:r>
            <a:br>
              <a:rPr lang="en-US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</a:br>
            <a:r>
              <a:rPr lang="fa-IR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 * علل و شرایط رونق</a:t>
            </a:r>
            <a:r>
              <a:rPr lang="en-US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/>
            </a:r>
            <a:br>
              <a:rPr lang="en-US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</a:br>
            <a:r>
              <a:rPr lang="fa-IR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 * علل و شرایط افول</a:t>
            </a:r>
            <a:r>
              <a:rPr lang="en-US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/>
            </a:r>
            <a:br>
              <a:rPr lang="en-US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</a:br>
            <a:r>
              <a:rPr lang="fa-IR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* اهمیت وصل کردن اقتصاد به خارج </a:t>
            </a:r>
            <a:r>
              <a:rPr lang="fa-IR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  </a:t>
            </a:r>
          </a:p>
          <a:p>
            <a:pPr lvl="1" algn="r" rtl="1">
              <a:buNone/>
            </a:pPr>
            <a:r>
              <a:rPr lang="fa-IR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fa-IR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fa-IR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از </a:t>
            </a:r>
            <a:r>
              <a:rPr lang="fa-IR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محدوده اقتصادی کشور</a:t>
            </a:r>
            <a:endParaRPr lang="en-US" sz="3500" b="1" cap="all" dirty="0">
              <a:ln w="6350">
                <a:noFill/>
              </a:ln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32656" y="1050311"/>
            <a:ext cx="6048672" cy="660180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48640" marR="0" lvl="0" indent="-411480" algn="r" rtl="1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tabLst/>
            </a:pPr>
            <a:endParaRPr lang="en-US" sz="3500" b="1" cap="all" dirty="0" smtClean="0">
              <a:ln w="6350">
                <a:noFill/>
              </a:ln>
              <a:solidFill>
                <a:schemeClr val="bg2">
                  <a:lumMod val="10000"/>
                </a:schemeClr>
              </a:solidFill>
            </a:endParaRPr>
          </a:p>
          <a:p>
            <a:pPr marL="548640" marR="0" lvl="0" indent="-411480" algn="r" rtl="1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  <a:tabLst/>
            </a:pPr>
            <a:r>
              <a:rPr lang="fa-IR" sz="5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چرا صادرات</a:t>
            </a:r>
          </a:p>
          <a:p>
            <a:pPr marL="548640" marR="0" lvl="0" indent="-411480" algn="r" rtl="1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tabLst/>
            </a:pPr>
            <a:endParaRPr lang="fa-IR" sz="3500" b="1" cap="all" dirty="0" smtClean="0">
              <a:ln w="6350">
                <a:noFill/>
              </a:ln>
              <a:solidFill>
                <a:schemeClr val="bg2">
                  <a:lumMod val="10000"/>
                </a:schemeClr>
              </a:solidFill>
            </a:endParaRPr>
          </a:p>
          <a:p>
            <a:pPr marL="548640" lvl="0" indent="-411480" algn="r" rtl="1" fontAlgn="base"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</a:pPr>
            <a:r>
              <a:rPr lang="fa-IR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* </a:t>
            </a:r>
            <a:r>
              <a:rPr lang="fa-IR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شرایط فعلی اقتصاد جهان و اقتصاد تصادفی</a:t>
            </a:r>
            <a:endParaRPr lang="en-US" sz="3500" b="1" cap="all" dirty="0" smtClean="0">
              <a:ln w="6350">
                <a:noFill/>
              </a:ln>
              <a:solidFill>
                <a:schemeClr val="bg2">
                  <a:lumMod val="10000"/>
                </a:schemeClr>
              </a:solidFill>
            </a:endParaRPr>
          </a:p>
          <a:p>
            <a:pPr marL="548640" marR="0" lvl="0" indent="-411480" algn="r" rtl="1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  <a:tabLst/>
            </a:pPr>
            <a:r>
              <a:rPr lang="fa-IR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* صادرات یک استراتژی است</a:t>
            </a:r>
            <a:endParaRPr lang="en-US" sz="3500" b="1" cap="all" dirty="0" smtClean="0">
              <a:ln w="6350">
                <a:noFill/>
              </a:ln>
              <a:solidFill>
                <a:schemeClr val="bg2">
                  <a:lumMod val="10000"/>
                </a:schemeClr>
              </a:solidFill>
            </a:endParaRPr>
          </a:p>
          <a:p>
            <a:pPr marL="548640" marR="0" lvl="0" indent="-411480" algn="r" rtl="1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  <a:tabLst/>
            </a:pPr>
            <a:r>
              <a:rPr lang="fa-IR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* </a:t>
            </a:r>
            <a:r>
              <a:rPr lang="fa-IR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صادرات یک هنر است</a:t>
            </a:r>
            <a:endParaRPr lang="en-US" sz="3500" b="1" cap="all" dirty="0" smtClean="0">
              <a:ln w="6350">
                <a:noFill/>
              </a:ln>
              <a:solidFill>
                <a:schemeClr val="bg2">
                  <a:lumMod val="10000"/>
                </a:schemeClr>
              </a:solidFill>
            </a:endParaRPr>
          </a:p>
          <a:p>
            <a:pPr marL="548640" marR="0" lvl="0" indent="-411480" algn="r" rtl="1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  <a:tabLst/>
            </a:pPr>
            <a:r>
              <a:rPr lang="fa-IR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* صادرات </a:t>
            </a:r>
            <a:r>
              <a:rPr lang="fa-IR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یک اجبار </a:t>
            </a:r>
            <a:r>
              <a:rPr lang="fa-IR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است</a:t>
            </a:r>
          </a:p>
          <a:p>
            <a:pPr marL="548640" marR="0" lvl="0" indent="-411480" algn="r" rtl="1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  <a:tabLst/>
            </a:pPr>
            <a:r>
              <a:rPr lang="fa-IR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* </a:t>
            </a:r>
            <a:r>
              <a:rPr lang="fa-IR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صادرات یک کارخانه تولید مجازی است</a:t>
            </a:r>
            <a:r>
              <a:rPr lang="en-US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 </a:t>
            </a:r>
            <a:endParaRPr lang="en-US" sz="3500" b="1" cap="all" dirty="0" smtClean="0">
              <a:ln w="6350">
                <a:noFill/>
              </a:ln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350658" y="1687458"/>
            <a:ext cx="6048672" cy="524759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48640" indent="-411480" algn="r" rtl="1" fontAlgn="base"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</a:pPr>
            <a:r>
              <a:rPr kumimoji="0" lang="fa-IR" sz="3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+mj-cs"/>
              </a:rPr>
              <a:t> </a:t>
            </a:r>
            <a:r>
              <a:rPr lang="fa-IR" sz="5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</a:rPr>
              <a:t>باید های صادرات</a:t>
            </a:r>
          </a:p>
          <a:p>
            <a:pPr marL="548640" indent="-411480" algn="r" rtl="1" fontAlgn="base"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</a:pPr>
            <a:endParaRPr lang="en-US" sz="3500" b="1" cap="all" dirty="0" smtClean="0">
              <a:ln w="6350">
                <a:noFill/>
              </a:ln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 rotWithShape="0">
                  <a:srgbClr val="000000">
                    <a:alpha val="43137"/>
                  </a:srgbClr>
                </a:outerShdw>
              </a:effectLst>
            </a:endParaRPr>
          </a:p>
          <a:p>
            <a:pPr marL="548640" indent="-411480" algn="r" rtl="1" fontAlgn="base"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</a:pPr>
            <a:r>
              <a:rPr lang="fa-IR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</a:rPr>
              <a:t>* صادرات باید تداوم داشته باشد</a:t>
            </a:r>
            <a:endParaRPr lang="en-US" sz="3500" b="1" cap="all" dirty="0" smtClean="0">
              <a:ln w="6350">
                <a:noFill/>
              </a:ln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 rotWithShape="0">
                  <a:srgbClr val="000000">
                    <a:alpha val="43137"/>
                  </a:srgbClr>
                </a:outerShdw>
              </a:effectLst>
            </a:endParaRPr>
          </a:p>
          <a:p>
            <a:pPr marL="548640" indent="-411480" algn="r" rtl="1" fontAlgn="base"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</a:pPr>
            <a:r>
              <a:rPr lang="fa-IR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</a:rPr>
              <a:t>* صادرات باید بالاترین کیفیت را داشته باشد</a:t>
            </a:r>
            <a:endParaRPr lang="en-US" sz="3500" b="1" cap="all" dirty="0" smtClean="0">
              <a:ln w="6350">
                <a:noFill/>
              </a:ln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 rotWithShape="0">
                  <a:srgbClr val="000000">
                    <a:alpha val="43137"/>
                  </a:srgbClr>
                </a:outerShdw>
              </a:effectLst>
            </a:endParaRPr>
          </a:p>
          <a:p>
            <a:pPr marL="548640" indent="-411480" algn="r" rtl="1" fontAlgn="base"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</a:pPr>
            <a:r>
              <a:rPr lang="fa-IR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</a:rPr>
              <a:t>* صادرات باید خوب و مناسب </a:t>
            </a:r>
            <a:r>
              <a:rPr lang="fa-IR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</a:rPr>
              <a:t>باشد    </a:t>
            </a:r>
            <a:r>
              <a:rPr lang="fa-IR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</a:rPr>
              <a:t>( قیمت و کمیت)</a:t>
            </a:r>
            <a:endParaRPr lang="en-US" sz="3500" b="1" cap="all" dirty="0" smtClean="0">
              <a:ln w="6350">
                <a:noFill/>
              </a:ln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 rotWithShape="0">
                  <a:srgbClr val="000000">
                    <a:alpha val="43137"/>
                  </a:srgbClr>
                </a:outerShdw>
              </a:effectLst>
            </a:endParaRPr>
          </a:p>
          <a:p>
            <a:pPr marL="548640" indent="-411480" algn="r" rtl="1" fontAlgn="base"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</a:pPr>
            <a:r>
              <a:rPr lang="fa-IR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</a:rPr>
              <a:t>* صادرات باید بتواند رقابت کند</a:t>
            </a:r>
            <a:endParaRPr lang="en-US" sz="3500" b="1" cap="all" dirty="0" smtClean="0">
              <a:ln w="6350">
                <a:noFill/>
              </a:ln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 rotWithShape="0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458670" y="716838"/>
            <a:ext cx="6102678" cy="772519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48640" marR="0" lvl="0" indent="-411480" algn="r" rtl="1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  <a:tabLst/>
            </a:pPr>
            <a:r>
              <a:rPr lang="fa-IR" sz="5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مزایای صادرات</a:t>
            </a:r>
          </a:p>
          <a:p>
            <a:pPr marL="548640" marR="0" lvl="0" indent="-411480" algn="r" rtl="1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tabLst/>
            </a:pPr>
            <a:endParaRPr lang="en-US" sz="3500" b="1" cap="all" dirty="0" smtClean="0">
              <a:ln w="6350">
                <a:noFill/>
              </a:ln>
              <a:solidFill>
                <a:schemeClr val="bg2">
                  <a:lumMod val="10000"/>
                </a:schemeClr>
              </a:solidFill>
            </a:endParaRPr>
          </a:p>
          <a:p>
            <a:pPr marL="548640" marR="0" lvl="0" indent="-411480" algn="r" rtl="1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  <a:tabLst/>
            </a:pPr>
            <a:r>
              <a:rPr lang="fa-IR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* با صادرات بازار و عرضه و تقاضا متعادل </a:t>
            </a:r>
            <a:r>
              <a:rPr lang="fa-IR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میشود</a:t>
            </a:r>
            <a:endParaRPr lang="en-US" sz="3500" b="1" cap="all" dirty="0" smtClean="0">
              <a:ln w="6350">
                <a:noFill/>
              </a:ln>
              <a:solidFill>
                <a:schemeClr val="bg2">
                  <a:lumMod val="10000"/>
                </a:schemeClr>
              </a:solidFill>
            </a:endParaRPr>
          </a:p>
          <a:p>
            <a:pPr marL="548640" marR="0" lvl="0" indent="-411480" algn="r" rtl="1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  <a:tabLst/>
            </a:pPr>
            <a:r>
              <a:rPr lang="fa-IR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* با صادرات منافع موازی حاصل میشود</a:t>
            </a:r>
            <a:endParaRPr lang="en-US" sz="3500" b="1" cap="all" dirty="0" smtClean="0">
              <a:ln w="6350">
                <a:noFill/>
              </a:ln>
              <a:solidFill>
                <a:schemeClr val="bg2">
                  <a:lumMod val="10000"/>
                </a:schemeClr>
              </a:solidFill>
            </a:endParaRPr>
          </a:p>
          <a:p>
            <a:pPr marL="548640" marR="0" lvl="0" indent="-411480" algn="r" rtl="1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  <a:tabLst/>
            </a:pPr>
            <a:r>
              <a:rPr lang="fa-IR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* کیفیت بالا میرود</a:t>
            </a:r>
            <a:endParaRPr lang="en-US" sz="3500" b="1" cap="all" dirty="0" smtClean="0">
              <a:ln w="6350">
                <a:noFill/>
              </a:ln>
              <a:solidFill>
                <a:schemeClr val="bg2">
                  <a:lumMod val="10000"/>
                </a:schemeClr>
              </a:solidFill>
            </a:endParaRPr>
          </a:p>
          <a:p>
            <a:pPr marL="548640" marR="0" lvl="0" indent="-411480" algn="r" rtl="1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  <a:tabLst/>
            </a:pPr>
            <a:r>
              <a:rPr lang="fa-IR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* رقابت ایجاد میشود</a:t>
            </a:r>
            <a:endParaRPr lang="en-US" sz="3500" b="1" cap="all" dirty="0" smtClean="0">
              <a:ln w="6350">
                <a:noFill/>
              </a:ln>
              <a:solidFill>
                <a:schemeClr val="bg2">
                  <a:lumMod val="10000"/>
                </a:schemeClr>
              </a:solidFill>
            </a:endParaRPr>
          </a:p>
          <a:p>
            <a:pPr marL="548640" marR="0" lvl="0" indent="-411480" algn="r" rtl="1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  <a:tabLst/>
            </a:pPr>
            <a:r>
              <a:rPr lang="fa-IR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* منافع مالیاتی دارد</a:t>
            </a:r>
            <a:endParaRPr lang="en-US" sz="3500" b="1" cap="all" dirty="0" smtClean="0">
              <a:ln w="6350">
                <a:noFill/>
              </a:ln>
              <a:solidFill>
                <a:schemeClr val="bg2">
                  <a:lumMod val="10000"/>
                </a:schemeClr>
              </a:solidFill>
            </a:endParaRPr>
          </a:p>
          <a:p>
            <a:pPr marL="548640" marR="0" lvl="0" indent="-411480" algn="r" rtl="1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  <a:tabLst/>
            </a:pPr>
            <a:r>
              <a:rPr lang="fa-IR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* پرستیژ اجتماعی دارد</a:t>
            </a:r>
            <a:endParaRPr lang="en-US" sz="3500" b="1" cap="all" dirty="0" smtClean="0">
              <a:ln w="6350">
                <a:noFill/>
              </a:ln>
              <a:solidFill>
                <a:schemeClr val="bg2">
                  <a:lumMod val="10000"/>
                </a:schemeClr>
              </a:solidFill>
            </a:endParaRPr>
          </a:p>
          <a:p>
            <a:pPr marL="548640" marR="0" lvl="0" indent="-411480" algn="r" rtl="1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  <a:tabLst/>
            </a:pPr>
            <a:r>
              <a:rPr lang="fa-IR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* وابستگی به بازار داخلی را قابل تحمل میکند</a:t>
            </a:r>
            <a:r>
              <a:rPr lang="en-US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548680" y="1259632"/>
            <a:ext cx="5778642" cy="652486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48640" marR="0" lvl="0" indent="-411480" algn="ctr" rtl="1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  <a:tabLst/>
            </a:pPr>
            <a:r>
              <a:rPr lang="fa-IR" sz="5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صادر کنندگان چه </a:t>
            </a:r>
            <a:r>
              <a:rPr lang="fa-IR" sz="5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چیزی  باید </a:t>
            </a:r>
            <a:r>
              <a:rPr lang="fa-IR" sz="5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داشته باشند</a:t>
            </a:r>
          </a:p>
          <a:p>
            <a:pPr marL="548640" marR="0" lvl="0" indent="-411480" algn="r" rtl="1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tabLst/>
            </a:pPr>
            <a:endParaRPr lang="en-US" sz="3500" b="1" cap="all" dirty="0" smtClean="0">
              <a:ln w="6350">
                <a:noFill/>
              </a:ln>
              <a:solidFill>
                <a:schemeClr val="bg2">
                  <a:lumMod val="10000"/>
                </a:schemeClr>
              </a:solidFill>
            </a:endParaRPr>
          </a:p>
          <a:p>
            <a:pPr marL="548640" indent="-411480" algn="r" rtl="1" fontAlgn="base"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</a:pPr>
            <a:r>
              <a:rPr lang="fa-IR" sz="3500" b="1" cap="all" dirty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* </a:t>
            </a:r>
            <a:r>
              <a:rPr lang="fa-IR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باید تشکل داشته باشند</a:t>
            </a:r>
          </a:p>
          <a:p>
            <a:pPr marL="548640" indent="-411480" algn="r" rtl="1" fontAlgn="base"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</a:pPr>
            <a:r>
              <a:rPr lang="fa-IR" sz="3500" b="1" cap="all" dirty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* </a:t>
            </a:r>
            <a:r>
              <a:rPr lang="fa-IR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با </a:t>
            </a:r>
            <a:r>
              <a:rPr lang="fa-IR" sz="3500" b="1" cap="all" dirty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توجه به عوض شدن سیستم اطلاع رسانی باید </a:t>
            </a:r>
            <a:r>
              <a:rPr lang="fa-IR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مرکزاطلاعات داشته </a:t>
            </a:r>
            <a:r>
              <a:rPr lang="fa-IR" sz="3500" b="1" cap="all" dirty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باشند</a:t>
            </a:r>
            <a:endParaRPr lang="en-US" sz="3500" b="1" cap="all" dirty="0">
              <a:ln w="6350">
                <a:noFill/>
              </a:ln>
              <a:solidFill>
                <a:schemeClr val="bg2">
                  <a:lumMod val="10000"/>
                </a:schemeClr>
              </a:solidFill>
            </a:endParaRPr>
          </a:p>
          <a:p>
            <a:pPr marL="548640" indent="-411480" algn="r" rtl="1" fontAlgn="base"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</a:pPr>
            <a:r>
              <a:rPr lang="fa-IR" sz="3500" b="1" cap="all" dirty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* </a:t>
            </a:r>
            <a:r>
              <a:rPr lang="fa-IR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آموزش </a:t>
            </a:r>
            <a:r>
              <a:rPr lang="fa-IR" sz="3500" b="1" cap="all" dirty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مداوم و روزآمد داشته باشند</a:t>
            </a:r>
            <a:endParaRPr lang="en-US" sz="3500" b="1" cap="all" dirty="0">
              <a:ln w="6350">
                <a:noFill/>
              </a:ln>
              <a:solidFill>
                <a:schemeClr val="bg2">
                  <a:lumMod val="10000"/>
                </a:schemeClr>
              </a:solidFill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5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latin typeface="Arial" pitchFamily="34" charset="0"/>
              <a:cs typeface="+mj-cs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260648" y="971600"/>
            <a:ext cx="6336704" cy="791293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48640" indent="-411480" algn="r" rtl="1" fontAlgn="base"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</a:pPr>
            <a:r>
              <a:rPr lang="fa-IR" sz="5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rPr>
              <a:t>نحوه برخورد با خریدار</a:t>
            </a:r>
          </a:p>
          <a:p>
            <a:pPr marL="548640" indent="-411480" algn="r" rtl="1" fontAlgn="base"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</a:pPr>
            <a:r>
              <a:rPr lang="fa-IR" sz="34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rPr>
              <a:t>* </a:t>
            </a:r>
            <a:r>
              <a:rPr lang="fa-IR" sz="34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rPr>
              <a:t>صادرکننده باید به خریدار مراجعه کند</a:t>
            </a:r>
            <a:r>
              <a:rPr lang="en-US" sz="34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fa-IR" sz="34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rPr>
              <a:t>،منتظر در زدن</a:t>
            </a:r>
            <a:r>
              <a:rPr lang="en-US" sz="34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fa-IR" sz="34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rPr>
              <a:t>خریدار </a:t>
            </a:r>
            <a:r>
              <a:rPr lang="fa-IR" sz="34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rPr>
              <a:t>نباشد</a:t>
            </a:r>
            <a:endParaRPr lang="en-US" sz="3400" b="1" cap="all" dirty="0" smtClean="0">
              <a:ln w="6350">
                <a:noFill/>
              </a:ln>
              <a:solidFill>
                <a:schemeClr val="bg2">
                  <a:lumMod val="10000"/>
                </a:schemeClr>
              </a:solidFill>
              <a:latin typeface="+mn-lt"/>
              <a:ea typeface="+mn-ea"/>
              <a:cs typeface="+mn-cs"/>
            </a:endParaRPr>
          </a:p>
          <a:p>
            <a:pPr marL="548640" indent="-411480" algn="r" rtl="1" fontAlgn="base"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</a:pPr>
            <a:r>
              <a:rPr lang="en-US" sz="34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fa-IR" sz="34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rPr>
              <a:t>* صادرکننده باید برای خریدار فرش قرمز پهن کند</a:t>
            </a:r>
            <a:endParaRPr lang="en-US" sz="3400" b="1" cap="all" dirty="0" smtClean="0">
              <a:ln w="6350">
                <a:noFill/>
              </a:ln>
              <a:solidFill>
                <a:schemeClr val="bg2">
                  <a:lumMod val="10000"/>
                </a:schemeClr>
              </a:solidFill>
              <a:latin typeface="+mn-lt"/>
              <a:ea typeface="+mn-ea"/>
              <a:cs typeface="+mn-cs"/>
            </a:endParaRPr>
          </a:p>
          <a:p>
            <a:pPr marL="548640" indent="-411480" algn="r" rtl="1" fontAlgn="base"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</a:pPr>
            <a:r>
              <a:rPr lang="fa-IR" sz="34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rPr>
              <a:t>* صادر کننده باید به نحو احسن کالای خود را تبلیغ و </a:t>
            </a:r>
            <a:r>
              <a:rPr lang="fa-IR" sz="34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rPr>
              <a:t>عرضه کند</a:t>
            </a:r>
            <a:endParaRPr lang="en-US" sz="3400" b="1" cap="all" dirty="0" smtClean="0">
              <a:ln w="6350">
                <a:noFill/>
              </a:ln>
              <a:solidFill>
                <a:schemeClr val="bg2">
                  <a:lumMod val="10000"/>
                </a:schemeClr>
              </a:solidFill>
              <a:latin typeface="+mn-lt"/>
              <a:ea typeface="+mn-ea"/>
              <a:cs typeface="+mn-cs"/>
            </a:endParaRPr>
          </a:p>
          <a:p>
            <a:pPr marL="548640" indent="-411480" algn="r" rtl="1" fontAlgn="base"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</a:pPr>
            <a:r>
              <a:rPr lang="fa-IR" sz="34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* </a:t>
            </a:r>
            <a:r>
              <a:rPr lang="fa-IR" sz="34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rPr>
              <a:t>صادرکننده </a:t>
            </a:r>
            <a:r>
              <a:rPr lang="fa-IR" sz="34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rPr>
              <a:t>باید اطلاعات کامل در مورد محصول خود داشته باشد ،مزایا ومعایب آنرا </a:t>
            </a:r>
            <a:r>
              <a:rPr lang="fa-IR" sz="34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rPr>
              <a:t>بداند</a:t>
            </a:r>
          </a:p>
          <a:p>
            <a:pPr marL="548640" indent="-411480" algn="r" rtl="1" fontAlgn="base"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</a:pPr>
            <a:r>
              <a:rPr lang="fa-IR" sz="34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rPr>
              <a:t>* صادر کننده باید اطلاعات کامل ازخواسته مشتری خود داشته باشد</a:t>
            </a:r>
            <a:endParaRPr lang="en-US" sz="3400" b="1" cap="all" dirty="0" smtClean="0">
              <a:ln w="6350">
                <a:noFill/>
              </a:ln>
              <a:solidFill>
                <a:schemeClr val="bg2">
                  <a:lumMod val="10000"/>
                </a:schemeClr>
              </a:solidFill>
              <a:latin typeface="+mn-lt"/>
              <a:ea typeface="+mn-ea"/>
              <a:cs typeface="+mn-cs"/>
            </a:endParaRPr>
          </a:p>
          <a:p>
            <a:pPr marL="548640" indent="-411480" algn="r" rtl="1" fontAlgn="base"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  <a:buFont typeface="Arial" charset="0"/>
              <a:buChar char="•"/>
            </a:pPr>
            <a:endParaRPr lang="en-US" sz="3400" b="1" cap="all" dirty="0" smtClean="0">
              <a:ln w="6350">
                <a:noFill/>
              </a:ln>
              <a:solidFill>
                <a:schemeClr val="bg2">
                  <a:lumMod val="10000"/>
                </a:schemeClr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0648" y="251520"/>
            <a:ext cx="6336704" cy="881779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48640" indent="-411480" algn="r" rtl="1" fontAlgn="base"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</a:pPr>
            <a:r>
              <a:rPr lang="fa-IR" sz="32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* </a:t>
            </a:r>
            <a:r>
              <a:rPr lang="fa-IR" sz="32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باید </a:t>
            </a:r>
            <a:r>
              <a:rPr lang="fa-IR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توجه کنیم به خریدار جنسی را که می خواهد بدهیم ، نه جنسی را که داریم</a:t>
            </a:r>
            <a:endParaRPr lang="en-US" sz="3500" b="1" cap="all" dirty="0" smtClean="0">
              <a:ln w="6350">
                <a:noFill/>
              </a:ln>
              <a:solidFill>
                <a:schemeClr val="bg2">
                  <a:lumMod val="10000"/>
                </a:schemeClr>
              </a:solidFill>
            </a:endParaRPr>
          </a:p>
          <a:p>
            <a:pPr marL="548640" indent="-411480" algn="r" rtl="1" fontAlgn="base"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</a:pPr>
            <a:r>
              <a:rPr lang="fa-IR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* درموقع مذاکره تلاش کنیم همه چیز روشن باشد</a:t>
            </a:r>
            <a:endParaRPr lang="en-US" sz="3500" b="1" cap="all" dirty="0" smtClean="0">
              <a:ln w="6350">
                <a:noFill/>
              </a:ln>
              <a:solidFill>
                <a:schemeClr val="bg2">
                  <a:lumMod val="10000"/>
                </a:schemeClr>
              </a:solidFill>
            </a:endParaRPr>
          </a:p>
          <a:p>
            <a:pPr marL="548640" indent="-411480" algn="r" rtl="1" fontAlgn="base"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</a:pPr>
            <a:r>
              <a:rPr lang="fa-IR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*</a:t>
            </a:r>
            <a:r>
              <a:rPr lang="en-US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fa-IR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تلاش کنیم مشتری پیشنهاد بدهد</a:t>
            </a:r>
            <a:endParaRPr lang="en-US" sz="3500" b="1" cap="all" dirty="0" smtClean="0">
              <a:ln w="6350">
                <a:noFill/>
              </a:ln>
              <a:solidFill>
                <a:schemeClr val="bg2">
                  <a:lumMod val="10000"/>
                </a:schemeClr>
              </a:solidFill>
            </a:endParaRPr>
          </a:p>
          <a:p>
            <a:pPr marL="548640" indent="-411480" algn="r" rtl="1" fontAlgn="base"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</a:pPr>
            <a:r>
              <a:rPr lang="fa-IR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* قیمت حتی الامکان باید آخرین بحث مذاکره باشد</a:t>
            </a:r>
            <a:endParaRPr lang="en-US" sz="3500" b="1" cap="all" dirty="0" smtClean="0">
              <a:ln w="6350">
                <a:noFill/>
              </a:ln>
              <a:solidFill>
                <a:schemeClr val="bg2">
                  <a:lumMod val="10000"/>
                </a:schemeClr>
              </a:solidFill>
            </a:endParaRPr>
          </a:p>
          <a:p>
            <a:pPr marL="548640" indent="-411480" algn="r" rtl="1" fontAlgn="base"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</a:pPr>
            <a:r>
              <a:rPr lang="fa-IR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* برای گزینه های مختلفی که پیشنهاد میشود آمادگی لازم را</a:t>
            </a:r>
            <a:r>
              <a:rPr lang="en-US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fa-IR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داشته باشید</a:t>
            </a:r>
            <a:endParaRPr lang="en-US" sz="3500" b="1" cap="all" dirty="0" smtClean="0">
              <a:ln w="6350">
                <a:noFill/>
              </a:ln>
              <a:solidFill>
                <a:schemeClr val="bg2">
                  <a:lumMod val="10000"/>
                </a:schemeClr>
              </a:solidFill>
            </a:endParaRPr>
          </a:p>
          <a:p>
            <a:pPr marL="548640" indent="-411480" algn="r" rtl="1" fontAlgn="base"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</a:pPr>
            <a:r>
              <a:rPr lang="fa-IR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* باید شرایط را طوری مطرح کنید که جای امتیاز دادن به مشتری</a:t>
            </a:r>
            <a:r>
              <a:rPr lang="en-US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fa-IR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داشته </a:t>
            </a:r>
            <a:r>
              <a:rPr lang="fa-IR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باشد</a:t>
            </a:r>
            <a:endParaRPr lang="en-US" sz="3500" b="1" cap="all" dirty="0" smtClean="0">
              <a:ln w="6350">
                <a:noFill/>
              </a:ln>
              <a:solidFill>
                <a:schemeClr val="bg2">
                  <a:lumMod val="10000"/>
                </a:schemeClr>
              </a:solidFill>
            </a:endParaRPr>
          </a:p>
          <a:p>
            <a:pPr marL="548640" indent="-411480" algn="r" rtl="1" fontAlgn="base"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</a:pPr>
            <a:r>
              <a:rPr lang="fa-IR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* اگر محدودیت زمانی دارید اجازه ندهید مشتری آگاهی یابد</a:t>
            </a:r>
            <a:r>
              <a:rPr lang="en-US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260648" y="149315"/>
            <a:ext cx="6354706" cy="824225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48640" indent="-411480" algn="ctr" rtl="1" fontAlgn="base"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</a:pPr>
            <a:r>
              <a:rPr kumimoji="0" lang="en-US" sz="5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+mj-cs"/>
              </a:rPr>
              <a:t> </a:t>
            </a:r>
            <a:r>
              <a:rPr lang="fa-IR" sz="5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چه کسی باید</a:t>
            </a:r>
            <a:r>
              <a:rPr lang="en-US" sz="5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  </a:t>
            </a:r>
            <a:r>
              <a:rPr lang="fa-IR" sz="5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صادرات را اداره کند</a:t>
            </a:r>
          </a:p>
          <a:p>
            <a:pPr marL="548640" indent="-411480" algn="r" rtl="1" fontAlgn="base"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</a:pPr>
            <a:r>
              <a:rPr lang="fa-IR" sz="35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* </a:t>
            </a:r>
            <a:r>
              <a:rPr lang="fa-IR" sz="32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مدیران خرید برای صادرات مناسب نیستند</a:t>
            </a:r>
            <a:endParaRPr lang="en-US" sz="3200" b="1" cap="all" dirty="0" smtClean="0">
              <a:ln w="6350">
                <a:noFill/>
              </a:ln>
              <a:solidFill>
                <a:schemeClr val="bg2">
                  <a:lumMod val="10000"/>
                </a:schemeClr>
              </a:solidFill>
            </a:endParaRPr>
          </a:p>
          <a:p>
            <a:pPr marL="548640" indent="-411480" algn="r" rtl="1" fontAlgn="base"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</a:pPr>
            <a:r>
              <a:rPr lang="fa-IR" sz="32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* مدیرصادرات باید از روابط </a:t>
            </a:r>
            <a:r>
              <a:rPr lang="fa-IR" sz="32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عمومی قوی ،  جذابیت </a:t>
            </a:r>
            <a:r>
              <a:rPr lang="fa-IR" sz="32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لازم و پوشش مناسب برخوردار باشد و با خوشرویی و لبخند با خریدار برخورد کند</a:t>
            </a:r>
            <a:endParaRPr lang="en-US" sz="3200" b="1" cap="all" dirty="0" smtClean="0">
              <a:ln w="6350">
                <a:noFill/>
              </a:ln>
              <a:solidFill>
                <a:schemeClr val="bg2">
                  <a:lumMod val="10000"/>
                </a:schemeClr>
              </a:solidFill>
            </a:endParaRPr>
          </a:p>
          <a:p>
            <a:pPr marL="548640" indent="-411480" algn="r" rtl="1" fontAlgn="base"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</a:pPr>
            <a:r>
              <a:rPr lang="fa-IR" sz="32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* مدیر صادرات باید به زبان خریدار مسلط باشد</a:t>
            </a:r>
            <a:endParaRPr lang="en-US" sz="3200" b="1" cap="all" dirty="0" smtClean="0">
              <a:ln w="6350">
                <a:noFill/>
              </a:ln>
              <a:solidFill>
                <a:schemeClr val="bg2">
                  <a:lumMod val="10000"/>
                </a:schemeClr>
              </a:solidFill>
            </a:endParaRPr>
          </a:p>
          <a:p>
            <a:pPr marL="548640" indent="-411480" algn="r" rtl="1" fontAlgn="base"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</a:pPr>
            <a:r>
              <a:rPr lang="fa-IR" sz="32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* مدیر صادرات باید شجاعت و اعتماد بنفس بالایی داشته باشد</a:t>
            </a:r>
            <a:r>
              <a:rPr lang="en-US" sz="32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 </a:t>
            </a:r>
          </a:p>
          <a:p>
            <a:pPr marL="548640" indent="-411480" algn="r" rtl="1" fontAlgn="base">
              <a:spcBef>
                <a:spcPct val="20000"/>
              </a:spcBef>
              <a:spcAft>
                <a:spcPct val="0"/>
              </a:spcAft>
              <a:buClr>
                <a:schemeClr val="tx1">
                  <a:shade val="95000"/>
                </a:schemeClr>
              </a:buClr>
              <a:buSzPct val="65000"/>
            </a:pPr>
            <a:r>
              <a:rPr lang="fa-IR" sz="32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* از پیش آمدهای ناگوار نهراسید حوادثی که خطرجانی نداشته</a:t>
            </a:r>
            <a:r>
              <a:rPr lang="en-US" sz="32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fa-IR" sz="32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باشد شما را قوی تر میکند</a:t>
            </a:r>
            <a:r>
              <a:rPr lang="en-US" sz="3200" b="1" cap="all" dirty="0" smtClean="0">
                <a:ln w="6350">
                  <a:noFill/>
                </a:ln>
                <a:solidFill>
                  <a:schemeClr val="bg2">
                    <a:lumMod val="10000"/>
                  </a:schemeClr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</TotalTime>
  <Words>443</Words>
  <Application>Microsoft Office PowerPoint</Application>
  <PresentationFormat>On-screen Show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* مقـدمــــه   * چرا صادرات   * باید های صادرات  * مزایای صادرات   * صادر کنندگان چه چیزی باید داشته باشند  * نحوه برخورد با خریدار  * چه کسی باید صادرات را اداره کند  * پیشنهادات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:مقـدمــــه   * پیشینه کاشان   * علل و شرایط رونق  * علل و شرایط افول * اهمیت وصل کردن اقتصاد به خارج از محدوده اقتصادی کشور</dc:title>
  <dc:creator>Roghani</dc:creator>
  <cp:lastModifiedBy>Roghani</cp:lastModifiedBy>
  <cp:revision>28</cp:revision>
  <dcterms:created xsi:type="dcterms:W3CDTF">2014-02-22T07:59:52Z</dcterms:created>
  <dcterms:modified xsi:type="dcterms:W3CDTF">2014-02-22T13:07:40Z</dcterms:modified>
</cp:coreProperties>
</file>