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diagrams/quickStyle1.xml" ContentType="application/vnd.openxmlformats-officedocument.drawingml.diagramStyl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2"/>
  </p:notesMasterIdLst>
  <p:handoutMasterIdLst>
    <p:handoutMasterId r:id="rId123"/>
  </p:handoutMasterIdLst>
  <p:sldIdLst>
    <p:sldId id="351" r:id="rId2"/>
    <p:sldId id="256" r:id="rId3"/>
    <p:sldId id="350" r:id="rId4"/>
    <p:sldId id="257" r:id="rId5"/>
    <p:sldId id="427" r:id="rId6"/>
    <p:sldId id="428" r:id="rId7"/>
    <p:sldId id="429" r:id="rId8"/>
    <p:sldId id="352" r:id="rId9"/>
    <p:sldId id="259" r:id="rId10"/>
    <p:sldId id="353" r:id="rId11"/>
    <p:sldId id="431" r:id="rId12"/>
    <p:sldId id="260" r:id="rId13"/>
    <p:sldId id="354" r:id="rId14"/>
    <p:sldId id="355" r:id="rId15"/>
    <p:sldId id="261" r:id="rId16"/>
    <p:sldId id="356" r:id="rId17"/>
    <p:sldId id="262" r:id="rId18"/>
    <p:sldId id="357" r:id="rId19"/>
    <p:sldId id="398" r:id="rId20"/>
    <p:sldId id="358" r:id="rId21"/>
    <p:sldId id="264" r:id="rId22"/>
    <p:sldId id="359" r:id="rId23"/>
    <p:sldId id="360" r:id="rId24"/>
    <p:sldId id="361" r:id="rId25"/>
    <p:sldId id="265" r:id="rId26"/>
    <p:sldId id="362" r:id="rId27"/>
    <p:sldId id="363" r:id="rId28"/>
    <p:sldId id="399" r:id="rId29"/>
    <p:sldId id="400" r:id="rId30"/>
    <p:sldId id="433" r:id="rId31"/>
    <p:sldId id="401" r:id="rId32"/>
    <p:sldId id="267" r:id="rId33"/>
    <p:sldId id="268" r:id="rId34"/>
    <p:sldId id="366" r:id="rId35"/>
    <p:sldId id="367" r:id="rId36"/>
    <p:sldId id="269" r:id="rId37"/>
    <p:sldId id="368" r:id="rId38"/>
    <p:sldId id="270" r:id="rId39"/>
    <p:sldId id="271" r:id="rId40"/>
    <p:sldId id="369" r:id="rId41"/>
    <p:sldId id="272" r:id="rId42"/>
    <p:sldId id="402" r:id="rId43"/>
    <p:sldId id="273" r:id="rId44"/>
    <p:sldId id="403" r:id="rId45"/>
    <p:sldId id="274" r:id="rId46"/>
    <p:sldId id="371" r:id="rId47"/>
    <p:sldId id="372" r:id="rId48"/>
    <p:sldId id="275" r:id="rId49"/>
    <p:sldId id="436" r:id="rId50"/>
    <p:sldId id="412" r:id="rId51"/>
    <p:sldId id="404" r:id="rId52"/>
    <p:sldId id="437" r:id="rId53"/>
    <p:sldId id="376" r:id="rId54"/>
    <p:sldId id="377" r:id="rId55"/>
    <p:sldId id="405" r:id="rId56"/>
    <p:sldId id="276" r:id="rId57"/>
    <p:sldId id="378" r:id="rId58"/>
    <p:sldId id="277" r:id="rId59"/>
    <p:sldId id="438" r:id="rId60"/>
    <p:sldId id="439" r:id="rId61"/>
    <p:sldId id="406" r:id="rId62"/>
    <p:sldId id="278" r:id="rId63"/>
    <p:sldId id="381" r:id="rId64"/>
    <p:sldId id="440" r:id="rId65"/>
    <p:sldId id="382" r:id="rId66"/>
    <p:sldId id="383" r:id="rId67"/>
    <p:sldId id="441" r:id="rId68"/>
    <p:sldId id="442" r:id="rId69"/>
    <p:sldId id="443" r:id="rId70"/>
    <p:sldId id="280" r:id="rId71"/>
    <p:sldId id="384" r:id="rId72"/>
    <p:sldId id="385" r:id="rId73"/>
    <p:sldId id="411" r:id="rId74"/>
    <p:sldId id="413" r:id="rId75"/>
    <p:sldId id="414" r:id="rId76"/>
    <p:sldId id="286" r:id="rId77"/>
    <p:sldId id="389" r:id="rId78"/>
    <p:sldId id="415" r:id="rId79"/>
    <p:sldId id="287" r:id="rId80"/>
    <p:sldId id="349" r:id="rId81"/>
    <p:sldId id="416" r:id="rId82"/>
    <p:sldId id="417" r:id="rId83"/>
    <p:sldId id="418" r:id="rId84"/>
    <p:sldId id="290" r:id="rId85"/>
    <p:sldId id="419" r:id="rId86"/>
    <p:sldId id="420" r:id="rId87"/>
    <p:sldId id="348" r:id="rId88"/>
    <p:sldId id="423" r:id="rId89"/>
    <p:sldId id="293" r:id="rId90"/>
    <p:sldId id="390" r:id="rId91"/>
    <p:sldId id="294" r:id="rId92"/>
    <p:sldId id="295" r:id="rId93"/>
    <p:sldId id="296" r:id="rId94"/>
    <p:sldId id="347" r:id="rId95"/>
    <p:sldId id="421" r:id="rId96"/>
    <p:sldId id="298" r:id="rId97"/>
    <p:sldId id="391" r:id="rId98"/>
    <p:sldId id="299" r:id="rId99"/>
    <p:sldId id="392" r:id="rId100"/>
    <p:sldId id="300" r:id="rId101"/>
    <p:sldId id="422" r:id="rId102"/>
    <p:sldId id="301" r:id="rId103"/>
    <p:sldId id="393" r:id="rId104"/>
    <p:sldId id="302" r:id="rId105"/>
    <p:sldId id="395" r:id="rId106"/>
    <p:sldId id="303" r:id="rId107"/>
    <p:sldId id="394" r:id="rId108"/>
    <p:sldId id="304" r:id="rId109"/>
    <p:sldId id="305" r:id="rId110"/>
    <p:sldId id="396" r:id="rId111"/>
    <p:sldId id="306" r:id="rId112"/>
    <p:sldId id="397" r:id="rId113"/>
    <p:sldId id="424" r:id="rId114"/>
    <p:sldId id="307" r:id="rId115"/>
    <p:sldId id="308" r:id="rId116"/>
    <p:sldId id="346" r:id="rId117"/>
    <p:sldId id="310" r:id="rId118"/>
    <p:sldId id="311" r:id="rId119"/>
    <p:sldId id="425" r:id="rId120"/>
    <p:sldId id="426" r:id="rId1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bg1"/>
    </p:penClr>
  </p:showPr>
  <p:clrMru>
    <a:srgbClr val="66FF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6992" autoAdjust="0"/>
  </p:normalViewPr>
  <p:slideViewPr>
    <p:cSldViewPr>
      <p:cViewPr varScale="1">
        <p:scale>
          <a:sx n="71" d="100"/>
          <a:sy n="71" d="100"/>
        </p:scale>
        <p:origin x="-135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58"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handoutMaster" Target="handoutMasters/handout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5F893F-3130-4B7F-AC7E-1D52E35AE551}" type="doc">
      <dgm:prSet loTypeId="urn:microsoft.com/office/officeart/2005/8/layout/pyramid1" loCatId="pyramid" qsTypeId="urn:microsoft.com/office/officeart/2005/8/quickstyle/simple1" qsCatId="simple" csTypeId="urn:microsoft.com/office/officeart/2005/8/colors/accent1_2" csCatId="accent1" phldr="1"/>
      <dgm:spPr/>
    </dgm:pt>
    <dgm:pt modelId="{F54CDEF1-C04F-4B67-A2C2-BE16C2C0D2F1}">
      <dgm:prSet phldrT="[Text]" custT="1">
        <dgm:style>
          <a:lnRef idx="1">
            <a:schemeClr val="accent1"/>
          </a:lnRef>
          <a:fillRef idx="2">
            <a:schemeClr val="accent1"/>
          </a:fillRef>
          <a:effectRef idx="1">
            <a:schemeClr val="accent1"/>
          </a:effectRef>
          <a:fontRef idx="minor">
            <a:schemeClr val="dk1"/>
          </a:fontRef>
        </dgm:style>
      </dgm:prSet>
      <dgm:spPr/>
      <dgm:t>
        <a:bodyPr/>
        <a:lstStyle/>
        <a:p>
          <a:pPr defTabSz="1066800">
            <a:lnSpc>
              <a:spcPct val="90000"/>
            </a:lnSpc>
            <a:spcBef>
              <a:spcPct val="0"/>
            </a:spcBef>
            <a:spcAft>
              <a:spcPct val="35000"/>
            </a:spcAft>
          </a:pPr>
          <a:endParaRPr lang="fa-IR" sz="2400" dirty="0" smtClean="0">
            <a:solidFill>
              <a:schemeClr val="tx1">
                <a:lumMod val="50000"/>
              </a:schemeClr>
            </a:solidFill>
          </a:endParaRPr>
        </a:p>
        <a:p>
          <a:pPr defTabSz="1066800">
            <a:lnSpc>
              <a:spcPct val="90000"/>
            </a:lnSpc>
            <a:spcBef>
              <a:spcPct val="0"/>
            </a:spcBef>
            <a:spcAft>
              <a:spcPct val="35000"/>
            </a:spcAft>
          </a:pPr>
          <a:endParaRPr lang="fa-IR" sz="2400" dirty="0" smtClean="0">
            <a:solidFill>
              <a:schemeClr val="tx1">
                <a:lumMod val="50000"/>
              </a:schemeClr>
            </a:solidFill>
          </a:endParaRPr>
        </a:p>
        <a:p>
          <a:pPr defTabSz="1066800">
            <a:lnSpc>
              <a:spcPct val="90000"/>
            </a:lnSpc>
            <a:spcBef>
              <a:spcPct val="0"/>
            </a:spcBef>
            <a:spcAft>
              <a:spcPct val="35000"/>
            </a:spcAft>
          </a:pPr>
          <a:r>
            <a:rPr lang="fa-IR" sz="2400" dirty="0" smtClean="0">
              <a:solidFill>
                <a:schemeClr val="tx1">
                  <a:lumMod val="50000"/>
                </a:schemeClr>
              </a:solidFill>
            </a:rPr>
            <a:t>مدیران</a:t>
          </a:r>
          <a:r>
            <a:rPr lang="fa-IR" sz="2400" baseline="0" dirty="0" smtClean="0">
              <a:solidFill>
                <a:schemeClr val="tx1">
                  <a:lumMod val="50000"/>
                </a:schemeClr>
              </a:solidFill>
            </a:rPr>
            <a:t> عالی</a:t>
          </a:r>
        </a:p>
        <a:p>
          <a:pPr defTabSz="1066800">
            <a:lnSpc>
              <a:spcPct val="90000"/>
            </a:lnSpc>
            <a:spcBef>
              <a:spcPct val="0"/>
            </a:spcBef>
            <a:spcAft>
              <a:spcPct val="35000"/>
            </a:spcAft>
          </a:pPr>
          <a:r>
            <a:rPr lang="fa-IR" sz="2400" baseline="0" dirty="0" smtClean="0">
              <a:solidFill>
                <a:schemeClr val="tx1">
                  <a:lumMod val="50000"/>
                </a:schemeClr>
              </a:solidFill>
            </a:rPr>
            <a:t>مدیران ارشد</a:t>
          </a:r>
        </a:p>
        <a:p>
          <a:pPr defTabSz="1066800">
            <a:lnSpc>
              <a:spcPct val="90000"/>
            </a:lnSpc>
            <a:spcBef>
              <a:spcPct val="0"/>
            </a:spcBef>
            <a:spcAft>
              <a:spcPct val="35000"/>
            </a:spcAft>
          </a:pPr>
          <a:r>
            <a:rPr lang="fa-IR" sz="2400" baseline="0" dirty="0" smtClean="0">
              <a:solidFill>
                <a:schemeClr val="tx1">
                  <a:lumMod val="50000"/>
                </a:schemeClr>
              </a:solidFill>
            </a:rPr>
            <a:t>مدیرن میانی</a:t>
          </a:r>
        </a:p>
        <a:p>
          <a:pPr marL="0" marR="0" indent="0" defTabSz="1066800" eaLnBrk="1" fontAlgn="auto" latinLnBrk="0" hangingPunct="1">
            <a:lnSpc>
              <a:spcPct val="90000"/>
            </a:lnSpc>
            <a:spcBef>
              <a:spcPct val="0"/>
            </a:spcBef>
            <a:spcAft>
              <a:spcPct val="35000"/>
            </a:spcAft>
            <a:buClrTx/>
            <a:buSzTx/>
            <a:buFontTx/>
            <a:buNone/>
            <a:tabLst/>
            <a:defRPr/>
          </a:pPr>
          <a:r>
            <a:rPr lang="fa-IR" sz="2400" baseline="0" dirty="0" smtClean="0">
              <a:solidFill>
                <a:schemeClr val="tx1">
                  <a:lumMod val="50000"/>
                </a:schemeClr>
              </a:solidFill>
            </a:rPr>
            <a:t>سرپرستان</a:t>
          </a:r>
          <a:endParaRPr lang="en-US" sz="2400" dirty="0" smtClean="0">
            <a:solidFill>
              <a:schemeClr val="tx1">
                <a:lumMod val="50000"/>
              </a:schemeClr>
            </a:solidFill>
          </a:endParaRPr>
        </a:p>
        <a:p>
          <a:pPr defTabSz="1066800">
            <a:lnSpc>
              <a:spcPct val="90000"/>
            </a:lnSpc>
            <a:spcBef>
              <a:spcPct val="0"/>
            </a:spcBef>
            <a:spcAft>
              <a:spcPct val="35000"/>
            </a:spcAft>
          </a:pPr>
          <a:endParaRPr lang="fa-IR" sz="2400" baseline="0" dirty="0" smtClean="0">
            <a:solidFill>
              <a:schemeClr val="tx1">
                <a:lumMod val="50000"/>
              </a:schemeClr>
            </a:solidFill>
          </a:endParaRPr>
        </a:p>
      </dgm:t>
    </dgm:pt>
    <dgm:pt modelId="{1CA8BAE9-E8F5-43C6-B067-3ABD4B6D870B}" type="parTrans" cxnId="{EE7736E8-A729-40C7-BA2D-D44B9CC07E8D}">
      <dgm:prSet/>
      <dgm:spPr/>
      <dgm:t>
        <a:bodyPr/>
        <a:lstStyle/>
        <a:p>
          <a:endParaRPr lang="en-US"/>
        </a:p>
      </dgm:t>
    </dgm:pt>
    <dgm:pt modelId="{328B472F-9849-4031-B787-9B8C32C75264}" type="sibTrans" cxnId="{EE7736E8-A729-40C7-BA2D-D44B9CC07E8D}">
      <dgm:prSet/>
      <dgm:spPr/>
      <dgm:t>
        <a:bodyPr/>
        <a:lstStyle/>
        <a:p>
          <a:endParaRPr lang="en-US"/>
        </a:p>
      </dgm:t>
    </dgm:pt>
    <dgm:pt modelId="{26F8FD05-C304-4BF0-98F5-0F5755AC39C8}" type="pres">
      <dgm:prSet presAssocID="{6D5F893F-3130-4B7F-AC7E-1D52E35AE551}" presName="Name0" presStyleCnt="0">
        <dgm:presLayoutVars>
          <dgm:dir/>
          <dgm:animLvl val="lvl"/>
          <dgm:resizeHandles val="exact"/>
        </dgm:presLayoutVars>
      </dgm:prSet>
      <dgm:spPr/>
    </dgm:pt>
    <dgm:pt modelId="{45755237-539C-4B8F-B13A-E7359BC86DAC}" type="pres">
      <dgm:prSet presAssocID="{F54CDEF1-C04F-4B67-A2C2-BE16C2C0D2F1}" presName="Name8" presStyleCnt="0"/>
      <dgm:spPr/>
    </dgm:pt>
    <dgm:pt modelId="{E78FB81F-BDB7-40F6-B9D8-BF7BCC6F80A5}" type="pres">
      <dgm:prSet presAssocID="{F54CDEF1-C04F-4B67-A2C2-BE16C2C0D2F1}" presName="level" presStyleLbl="node1" presStyleIdx="0" presStyleCnt="1" custLinFactNeighborX="-1449">
        <dgm:presLayoutVars>
          <dgm:chMax val="1"/>
          <dgm:bulletEnabled val="1"/>
        </dgm:presLayoutVars>
      </dgm:prSet>
      <dgm:spPr/>
      <dgm:t>
        <a:bodyPr/>
        <a:lstStyle/>
        <a:p>
          <a:endParaRPr lang="en-US"/>
        </a:p>
      </dgm:t>
    </dgm:pt>
    <dgm:pt modelId="{7BC99C80-00E3-4BF8-9C1A-F6E4FF47C139}" type="pres">
      <dgm:prSet presAssocID="{F54CDEF1-C04F-4B67-A2C2-BE16C2C0D2F1}" presName="levelTx" presStyleLbl="revTx" presStyleIdx="0" presStyleCnt="0">
        <dgm:presLayoutVars>
          <dgm:chMax val="1"/>
          <dgm:bulletEnabled val="1"/>
        </dgm:presLayoutVars>
      </dgm:prSet>
      <dgm:spPr/>
      <dgm:t>
        <a:bodyPr/>
        <a:lstStyle/>
        <a:p>
          <a:endParaRPr lang="en-US"/>
        </a:p>
      </dgm:t>
    </dgm:pt>
  </dgm:ptLst>
  <dgm:cxnLst>
    <dgm:cxn modelId="{EE7736E8-A729-40C7-BA2D-D44B9CC07E8D}" srcId="{6D5F893F-3130-4B7F-AC7E-1D52E35AE551}" destId="{F54CDEF1-C04F-4B67-A2C2-BE16C2C0D2F1}" srcOrd="0" destOrd="0" parTransId="{1CA8BAE9-E8F5-43C6-B067-3ABD4B6D870B}" sibTransId="{328B472F-9849-4031-B787-9B8C32C75264}"/>
    <dgm:cxn modelId="{ED307B34-CFEA-4AA1-8A12-2E301142C7C5}" type="presOf" srcId="{F54CDEF1-C04F-4B67-A2C2-BE16C2C0D2F1}" destId="{E78FB81F-BDB7-40F6-B9D8-BF7BCC6F80A5}" srcOrd="0" destOrd="0" presId="urn:microsoft.com/office/officeart/2005/8/layout/pyramid1"/>
    <dgm:cxn modelId="{AD123C81-5A47-4577-AEE0-CDAFD776CA5D}" type="presOf" srcId="{F54CDEF1-C04F-4B67-A2C2-BE16C2C0D2F1}" destId="{7BC99C80-00E3-4BF8-9C1A-F6E4FF47C139}" srcOrd="1" destOrd="0" presId="urn:microsoft.com/office/officeart/2005/8/layout/pyramid1"/>
    <dgm:cxn modelId="{C4A3E011-F0AE-4461-B7F2-EFECA3AED08A}" type="presOf" srcId="{6D5F893F-3130-4B7F-AC7E-1D52E35AE551}" destId="{26F8FD05-C304-4BF0-98F5-0F5755AC39C8}" srcOrd="0" destOrd="0" presId="urn:microsoft.com/office/officeart/2005/8/layout/pyramid1"/>
    <dgm:cxn modelId="{A047639C-BEB9-4C4A-9D59-7F1030BB3487}" type="presParOf" srcId="{26F8FD05-C304-4BF0-98F5-0F5755AC39C8}" destId="{45755237-539C-4B8F-B13A-E7359BC86DAC}" srcOrd="0" destOrd="0" presId="urn:microsoft.com/office/officeart/2005/8/layout/pyramid1"/>
    <dgm:cxn modelId="{73CD2524-0A3C-4500-925E-B7B444A0FEF9}" type="presParOf" srcId="{45755237-539C-4B8F-B13A-E7359BC86DAC}" destId="{E78FB81F-BDB7-40F6-B9D8-BF7BCC6F80A5}" srcOrd="0" destOrd="0" presId="urn:microsoft.com/office/officeart/2005/8/layout/pyramid1"/>
    <dgm:cxn modelId="{2483728C-8DED-4C9D-AAD3-E1A20A8D7BB8}" type="presParOf" srcId="{45755237-539C-4B8F-B13A-E7359BC86DAC}" destId="{7BC99C80-00E3-4BF8-9C1A-F6E4FF47C139}" srcOrd="1" destOrd="0" presId="urn:microsoft.com/office/officeart/2005/8/layout/pyramid1"/>
  </dgm:cxnLst>
  <dgm:bg/>
  <dgm:whole/>
</dgm:dataModel>
</file>

<file path=ppt/diagrams/data2.xml><?xml version="1.0" encoding="utf-8"?>
<dgm:dataModel xmlns:dgm="http://schemas.openxmlformats.org/drawingml/2006/diagram" xmlns:a="http://schemas.openxmlformats.org/drawingml/2006/main">
  <dgm:ptLst>
    <dgm:pt modelId="{6204FA03-28C3-4C0D-8A0D-2B52DC317182}" type="doc">
      <dgm:prSet loTypeId="urn:microsoft.com/office/officeart/2005/8/layout/pyramid1" loCatId="pyramid" qsTypeId="urn:microsoft.com/office/officeart/2005/8/quickstyle/3d3" qsCatId="3D" csTypeId="urn:microsoft.com/office/officeart/2005/8/colors/accent1_2" csCatId="accent1" phldr="1"/>
      <dgm:spPr/>
    </dgm:pt>
    <dgm:pt modelId="{17A5E0F0-8AA5-4F61-B0D5-4361D030D66C}">
      <dgm:prSet phldrT="[Text]" custT="1">
        <dgm:style>
          <a:lnRef idx="1">
            <a:schemeClr val="accent4"/>
          </a:lnRef>
          <a:fillRef idx="3">
            <a:schemeClr val="accent4"/>
          </a:fillRef>
          <a:effectRef idx="2">
            <a:schemeClr val="accent4"/>
          </a:effectRef>
          <a:fontRef idx="minor">
            <a:schemeClr val="lt1"/>
          </a:fontRef>
        </dgm:style>
      </dgm:prSet>
      <dgm:spPr/>
      <dgm:t>
        <a:bodyPr/>
        <a:lstStyle/>
        <a:p>
          <a:r>
            <a:rPr lang="fa-IR" sz="2400" dirty="0" smtClean="0"/>
            <a:t>محققین</a:t>
          </a:r>
        </a:p>
        <a:p>
          <a:r>
            <a:rPr lang="fa-IR" sz="2400" dirty="0" smtClean="0"/>
            <a:t>دانشمندان</a:t>
          </a:r>
        </a:p>
        <a:p>
          <a:r>
            <a:rPr lang="fa-IR" sz="2400" dirty="0" smtClean="0"/>
            <a:t>تکنسین ها</a:t>
          </a:r>
        </a:p>
        <a:p>
          <a:r>
            <a:rPr lang="fa-IR" sz="2400" dirty="0" smtClean="0"/>
            <a:t>کارگر ماهر</a:t>
          </a:r>
        </a:p>
        <a:p>
          <a:r>
            <a:rPr lang="fa-IR" sz="2400" dirty="0" smtClean="0"/>
            <a:t>کارگر ساده</a:t>
          </a:r>
          <a:endParaRPr lang="en-US" sz="2400" dirty="0"/>
        </a:p>
      </dgm:t>
    </dgm:pt>
    <dgm:pt modelId="{026AF7DB-66E7-46D3-9A6D-C26A5468EA21}" type="parTrans" cxnId="{2AE7A74C-C25C-43F7-87C2-5FEE6F9DC62A}">
      <dgm:prSet/>
      <dgm:spPr/>
      <dgm:t>
        <a:bodyPr/>
        <a:lstStyle/>
        <a:p>
          <a:endParaRPr lang="en-US"/>
        </a:p>
      </dgm:t>
    </dgm:pt>
    <dgm:pt modelId="{932C51F0-3C8E-4023-ABC0-E8D1E12A3791}" type="sibTrans" cxnId="{2AE7A74C-C25C-43F7-87C2-5FEE6F9DC62A}">
      <dgm:prSet/>
      <dgm:spPr/>
      <dgm:t>
        <a:bodyPr/>
        <a:lstStyle/>
        <a:p>
          <a:endParaRPr lang="en-US"/>
        </a:p>
      </dgm:t>
    </dgm:pt>
    <dgm:pt modelId="{37C8F96A-D1C0-482E-8D18-384CDC168F0E}" type="pres">
      <dgm:prSet presAssocID="{6204FA03-28C3-4C0D-8A0D-2B52DC317182}" presName="Name0" presStyleCnt="0">
        <dgm:presLayoutVars>
          <dgm:dir/>
          <dgm:animLvl val="lvl"/>
          <dgm:resizeHandles val="exact"/>
        </dgm:presLayoutVars>
      </dgm:prSet>
      <dgm:spPr/>
    </dgm:pt>
    <dgm:pt modelId="{E2FD02F2-2E59-4A70-8A8B-32110150B840}" type="pres">
      <dgm:prSet presAssocID="{17A5E0F0-8AA5-4F61-B0D5-4361D030D66C}" presName="Name8" presStyleCnt="0"/>
      <dgm:spPr/>
    </dgm:pt>
    <dgm:pt modelId="{3FE6D692-E27C-4AED-801A-0CD06DF43A2D}" type="pres">
      <dgm:prSet presAssocID="{17A5E0F0-8AA5-4F61-B0D5-4361D030D66C}" presName="level" presStyleLbl="node1" presStyleIdx="0" presStyleCnt="1" custLinFactNeighborX="1250">
        <dgm:presLayoutVars>
          <dgm:chMax val="1"/>
          <dgm:bulletEnabled val="1"/>
        </dgm:presLayoutVars>
      </dgm:prSet>
      <dgm:spPr/>
      <dgm:t>
        <a:bodyPr/>
        <a:lstStyle/>
        <a:p>
          <a:endParaRPr lang="en-US"/>
        </a:p>
      </dgm:t>
    </dgm:pt>
    <dgm:pt modelId="{456CD2D1-0EF3-4941-99A6-D4F0628DD333}" type="pres">
      <dgm:prSet presAssocID="{17A5E0F0-8AA5-4F61-B0D5-4361D030D66C}" presName="levelTx" presStyleLbl="revTx" presStyleIdx="0" presStyleCnt="0">
        <dgm:presLayoutVars>
          <dgm:chMax val="1"/>
          <dgm:bulletEnabled val="1"/>
        </dgm:presLayoutVars>
      </dgm:prSet>
      <dgm:spPr/>
      <dgm:t>
        <a:bodyPr/>
        <a:lstStyle/>
        <a:p>
          <a:endParaRPr lang="en-US"/>
        </a:p>
      </dgm:t>
    </dgm:pt>
  </dgm:ptLst>
  <dgm:cxnLst>
    <dgm:cxn modelId="{94A0E127-A347-4548-8202-0E57106DFD54}" type="presOf" srcId="{6204FA03-28C3-4C0D-8A0D-2B52DC317182}" destId="{37C8F96A-D1C0-482E-8D18-384CDC168F0E}" srcOrd="0" destOrd="0" presId="urn:microsoft.com/office/officeart/2005/8/layout/pyramid1"/>
    <dgm:cxn modelId="{2AE7A74C-C25C-43F7-87C2-5FEE6F9DC62A}" srcId="{6204FA03-28C3-4C0D-8A0D-2B52DC317182}" destId="{17A5E0F0-8AA5-4F61-B0D5-4361D030D66C}" srcOrd="0" destOrd="0" parTransId="{026AF7DB-66E7-46D3-9A6D-C26A5468EA21}" sibTransId="{932C51F0-3C8E-4023-ABC0-E8D1E12A3791}"/>
    <dgm:cxn modelId="{BEB727C4-1C46-4C76-BDD0-6090A7A3A1A4}" type="presOf" srcId="{17A5E0F0-8AA5-4F61-B0D5-4361D030D66C}" destId="{456CD2D1-0EF3-4941-99A6-D4F0628DD333}" srcOrd="1" destOrd="0" presId="urn:microsoft.com/office/officeart/2005/8/layout/pyramid1"/>
    <dgm:cxn modelId="{54513446-11DD-4943-96CF-8CB86A4E1618}" type="presOf" srcId="{17A5E0F0-8AA5-4F61-B0D5-4361D030D66C}" destId="{3FE6D692-E27C-4AED-801A-0CD06DF43A2D}" srcOrd="0" destOrd="0" presId="urn:microsoft.com/office/officeart/2005/8/layout/pyramid1"/>
    <dgm:cxn modelId="{EE4AABD2-92DB-49B5-AF01-DF9FE0B82B1E}" type="presParOf" srcId="{37C8F96A-D1C0-482E-8D18-384CDC168F0E}" destId="{E2FD02F2-2E59-4A70-8A8B-32110150B840}" srcOrd="0" destOrd="0" presId="urn:microsoft.com/office/officeart/2005/8/layout/pyramid1"/>
    <dgm:cxn modelId="{B9A21BD7-C826-489E-A8D3-ED2B6D9DD31A}" type="presParOf" srcId="{E2FD02F2-2E59-4A70-8A8B-32110150B840}" destId="{3FE6D692-E27C-4AED-801A-0CD06DF43A2D}" srcOrd="0" destOrd="0" presId="urn:microsoft.com/office/officeart/2005/8/layout/pyramid1"/>
    <dgm:cxn modelId="{1DCBF824-B15C-4065-B3F5-1DB3F8E4B0CD}" type="presParOf" srcId="{E2FD02F2-2E59-4A70-8A8B-32110150B840}" destId="{456CD2D1-0EF3-4941-99A6-D4F0628DD333}" srcOrd="1" destOrd="0" presId="urn:microsoft.com/office/officeart/2005/8/layout/pyramid1"/>
  </dgm:cxnLst>
  <dgm:bg/>
  <dgm:whole/>
</dgm:dataModel>
</file>

<file path=ppt/diagrams/data3.xml><?xml version="1.0" encoding="utf-8"?>
<dgm:dataModel xmlns:dgm="http://schemas.openxmlformats.org/drawingml/2006/diagram" xmlns:a="http://schemas.openxmlformats.org/drawingml/2006/main">
  <dgm:ptLst>
    <dgm:pt modelId="{C0AC5BCD-73A5-4AD8-8A60-D03A043AED51}"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0329096B-D190-4799-86EB-BD8D6DD7581C}">
      <dgm:prSet phldrT="[Text]"/>
      <dgm:spPr/>
      <dgm:t>
        <a:bodyPr/>
        <a:lstStyle/>
        <a:p>
          <a:r>
            <a:rPr lang="fa-IR" dirty="0" smtClean="0"/>
            <a:t>انواع کنترل کیفیت</a:t>
          </a:r>
          <a:endParaRPr lang="en-US" dirty="0"/>
        </a:p>
      </dgm:t>
    </dgm:pt>
    <dgm:pt modelId="{BA04D678-E09F-4AF5-AB1D-81CF33B76057}" type="parTrans" cxnId="{F537FF68-1595-4A6B-9443-8B13EA55E9B8}">
      <dgm:prSet/>
      <dgm:spPr/>
      <dgm:t>
        <a:bodyPr/>
        <a:lstStyle/>
        <a:p>
          <a:endParaRPr lang="en-US"/>
        </a:p>
      </dgm:t>
    </dgm:pt>
    <dgm:pt modelId="{8B34A200-0B29-421D-9EB0-9A46290A4C1C}" type="sibTrans" cxnId="{F537FF68-1595-4A6B-9443-8B13EA55E9B8}">
      <dgm:prSet/>
      <dgm:spPr/>
      <dgm:t>
        <a:bodyPr/>
        <a:lstStyle/>
        <a:p>
          <a:endParaRPr lang="en-US"/>
        </a:p>
      </dgm:t>
    </dgm:pt>
    <dgm:pt modelId="{52DFF946-67ED-4621-9392-12AFCE59F9A8}">
      <dgm:prSet phldrT="[Text]"/>
      <dgm:spPr/>
      <dgm:t>
        <a:bodyPr/>
        <a:lstStyle/>
        <a:p>
          <a:r>
            <a:rPr lang="fa-IR" dirty="0" smtClean="0"/>
            <a:t>مخرب</a:t>
          </a:r>
          <a:endParaRPr lang="en-US" dirty="0"/>
        </a:p>
      </dgm:t>
    </dgm:pt>
    <dgm:pt modelId="{560F519B-9A7D-4D85-86BE-930ED1D6B052}" type="parTrans" cxnId="{0B7C44FE-65AD-4449-A336-D82F5E543C21}">
      <dgm:prSet/>
      <dgm:spPr/>
      <dgm:t>
        <a:bodyPr/>
        <a:lstStyle/>
        <a:p>
          <a:endParaRPr lang="en-US"/>
        </a:p>
      </dgm:t>
    </dgm:pt>
    <dgm:pt modelId="{7ED9806A-1F3A-4C45-B26A-F7F496CCE8C9}" type="sibTrans" cxnId="{0B7C44FE-65AD-4449-A336-D82F5E543C21}">
      <dgm:prSet/>
      <dgm:spPr/>
      <dgm:t>
        <a:bodyPr/>
        <a:lstStyle/>
        <a:p>
          <a:endParaRPr lang="en-US"/>
        </a:p>
      </dgm:t>
    </dgm:pt>
    <dgm:pt modelId="{EBDC21DC-DE7C-4F27-8598-B5016E74C9F3}">
      <dgm:prSet phldrT="[Text]"/>
      <dgm:spPr/>
      <dgm:t>
        <a:bodyPr/>
        <a:lstStyle/>
        <a:p>
          <a:r>
            <a:rPr lang="fa-IR" dirty="0" smtClean="0"/>
            <a:t>صددرصد</a:t>
          </a:r>
          <a:endParaRPr lang="en-US" dirty="0"/>
        </a:p>
      </dgm:t>
    </dgm:pt>
    <dgm:pt modelId="{F304FCDC-6543-421F-9085-075C18468947}" type="parTrans" cxnId="{5B55246C-64E5-4918-B398-DA65B0D524E6}">
      <dgm:prSet/>
      <dgm:spPr/>
      <dgm:t>
        <a:bodyPr/>
        <a:lstStyle/>
        <a:p>
          <a:endParaRPr lang="en-US"/>
        </a:p>
      </dgm:t>
    </dgm:pt>
    <dgm:pt modelId="{31F157B5-867F-4714-93EE-3361C3269E70}" type="sibTrans" cxnId="{5B55246C-64E5-4918-B398-DA65B0D524E6}">
      <dgm:prSet/>
      <dgm:spPr/>
      <dgm:t>
        <a:bodyPr/>
        <a:lstStyle/>
        <a:p>
          <a:endParaRPr lang="en-US"/>
        </a:p>
      </dgm:t>
    </dgm:pt>
    <dgm:pt modelId="{30ADA040-E057-47FB-9C34-DE8D680D5984}">
      <dgm:prSet phldrT="[Text]"/>
      <dgm:spPr/>
      <dgm:t>
        <a:bodyPr/>
        <a:lstStyle/>
        <a:p>
          <a:r>
            <a:rPr lang="fa-IR" dirty="0" smtClean="0"/>
            <a:t>تصادفی</a:t>
          </a:r>
          <a:endParaRPr lang="en-US" dirty="0"/>
        </a:p>
      </dgm:t>
    </dgm:pt>
    <dgm:pt modelId="{34E74C60-165F-4CCC-B971-E28ACC79AD97}" type="parTrans" cxnId="{A5C250BB-1DFE-4AC7-97F2-717134E7E466}">
      <dgm:prSet/>
      <dgm:spPr/>
      <dgm:t>
        <a:bodyPr/>
        <a:lstStyle/>
        <a:p>
          <a:endParaRPr lang="en-US"/>
        </a:p>
      </dgm:t>
    </dgm:pt>
    <dgm:pt modelId="{0103E5EE-CD82-4061-BF2C-CBA74F2A61E5}" type="sibTrans" cxnId="{A5C250BB-1DFE-4AC7-97F2-717134E7E466}">
      <dgm:prSet/>
      <dgm:spPr/>
      <dgm:t>
        <a:bodyPr/>
        <a:lstStyle/>
        <a:p>
          <a:endParaRPr lang="en-US"/>
        </a:p>
      </dgm:t>
    </dgm:pt>
    <dgm:pt modelId="{4DCC51B1-AE68-4C94-97D4-52F438F31A0F}">
      <dgm:prSet phldrT="[Text]"/>
      <dgm:spPr/>
      <dgm:t>
        <a:bodyPr/>
        <a:lstStyle/>
        <a:p>
          <a:r>
            <a:rPr lang="fa-IR" dirty="0" smtClean="0"/>
            <a:t>غیر مخرب</a:t>
          </a:r>
          <a:endParaRPr lang="en-US" dirty="0"/>
        </a:p>
      </dgm:t>
    </dgm:pt>
    <dgm:pt modelId="{9651EB1D-30FB-49EE-A251-9F81EEF62E9C}" type="parTrans" cxnId="{3295C1D1-E547-42A3-86B7-F06F29976A2B}">
      <dgm:prSet/>
      <dgm:spPr/>
      <dgm:t>
        <a:bodyPr/>
        <a:lstStyle/>
        <a:p>
          <a:endParaRPr lang="en-US"/>
        </a:p>
      </dgm:t>
    </dgm:pt>
    <dgm:pt modelId="{21E80639-9772-4E3E-B842-6C6FD5C3612E}" type="sibTrans" cxnId="{3295C1D1-E547-42A3-86B7-F06F29976A2B}">
      <dgm:prSet/>
      <dgm:spPr/>
      <dgm:t>
        <a:bodyPr/>
        <a:lstStyle/>
        <a:p>
          <a:endParaRPr lang="en-US"/>
        </a:p>
      </dgm:t>
    </dgm:pt>
    <dgm:pt modelId="{FC4380B0-76D5-43F0-BF54-AC49D1235145}">
      <dgm:prSet phldrT="[Text]"/>
      <dgm:spPr/>
      <dgm:t>
        <a:bodyPr/>
        <a:lstStyle/>
        <a:p>
          <a:r>
            <a:rPr lang="fa-IR" dirty="0" smtClean="0"/>
            <a:t>اشعه ایکس </a:t>
          </a:r>
          <a:endParaRPr lang="en-US" dirty="0"/>
        </a:p>
      </dgm:t>
    </dgm:pt>
    <dgm:pt modelId="{DBA2C85C-7011-4C1F-9011-FC900DE2F878}" type="parTrans" cxnId="{B1BC6604-E299-473C-AF6B-F7D14B57F4AA}">
      <dgm:prSet/>
      <dgm:spPr/>
      <dgm:t>
        <a:bodyPr/>
        <a:lstStyle/>
        <a:p>
          <a:endParaRPr lang="en-US"/>
        </a:p>
      </dgm:t>
    </dgm:pt>
    <dgm:pt modelId="{52BFCD72-8FC3-4BDC-93B0-7AC177D717DF}" type="sibTrans" cxnId="{B1BC6604-E299-473C-AF6B-F7D14B57F4AA}">
      <dgm:prSet/>
      <dgm:spPr/>
      <dgm:t>
        <a:bodyPr/>
        <a:lstStyle/>
        <a:p>
          <a:endParaRPr lang="en-US"/>
        </a:p>
      </dgm:t>
    </dgm:pt>
    <dgm:pt modelId="{37D5C879-B728-4812-B927-339703FFCFF4}" type="pres">
      <dgm:prSet presAssocID="{C0AC5BCD-73A5-4AD8-8A60-D03A043AED51}" presName="diagram" presStyleCnt="0">
        <dgm:presLayoutVars>
          <dgm:chPref val="1"/>
          <dgm:dir/>
          <dgm:animOne val="branch"/>
          <dgm:animLvl val="lvl"/>
          <dgm:resizeHandles val="exact"/>
        </dgm:presLayoutVars>
      </dgm:prSet>
      <dgm:spPr/>
      <dgm:t>
        <a:bodyPr/>
        <a:lstStyle/>
        <a:p>
          <a:endParaRPr lang="en-US"/>
        </a:p>
      </dgm:t>
    </dgm:pt>
    <dgm:pt modelId="{FA92E10A-9697-4606-984B-63AF482A977B}" type="pres">
      <dgm:prSet presAssocID="{0329096B-D190-4799-86EB-BD8D6DD7581C}" presName="root1" presStyleCnt="0"/>
      <dgm:spPr/>
    </dgm:pt>
    <dgm:pt modelId="{7196BA3F-AFF3-47ED-8119-1F1AB7A5D362}" type="pres">
      <dgm:prSet presAssocID="{0329096B-D190-4799-86EB-BD8D6DD7581C}" presName="LevelOneTextNode" presStyleLbl="node0" presStyleIdx="0" presStyleCnt="1" custAng="0">
        <dgm:presLayoutVars>
          <dgm:chPref val="3"/>
        </dgm:presLayoutVars>
      </dgm:prSet>
      <dgm:spPr/>
      <dgm:t>
        <a:bodyPr/>
        <a:lstStyle/>
        <a:p>
          <a:endParaRPr lang="en-US"/>
        </a:p>
      </dgm:t>
    </dgm:pt>
    <dgm:pt modelId="{A254D81D-24FB-445C-B098-96D7C99DFB22}" type="pres">
      <dgm:prSet presAssocID="{0329096B-D190-4799-86EB-BD8D6DD7581C}" presName="level2hierChild" presStyleCnt="0"/>
      <dgm:spPr/>
    </dgm:pt>
    <dgm:pt modelId="{36F8FFE6-2663-40F4-9F47-8C6CCD747360}" type="pres">
      <dgm:prSet presAssocID="{560F519B-9A7D-4D85-86BE-930ED1D6B052}" presName="conn2-1" presStyleLbl="parChTrans1D2" presStyleIdx="0" presStyleCnt="2"/>
      <dgm:spPr/>
      <dgm:t>
        <a:bodyPr/>
        <a:lstStyle/>
        <a:p>
          <a:endParaRPr lang="en-US"/>
        </a:p>
      </dgm:t>
    </dgm:pt>
    <dgm:pt modelId="{0C250A92-7E18-4602-801B-C1C1846B5E96}" type="pres">
      <dgm:prSet presAssocID="{560F519B-9A7D-4D85-86BE-930ED1D6B052}" presName="connTx" presStyleLbl="parChTrans1D2" presStyleIdx="0" presStyleCnt="2"/>
      <dgm:spPr/>
      <dgm:t>
        <a:bodyPr/>
        <a:lstStyle/>
        <a:p>
          <a:endParaRPr lang="en-US"/>
        </a:p>
      </dgm:t>
    </dgm:pt>
    <dgm:pt modelId="{EA75C894-F5AF-4824-A854-20A5FD146C96}" type="pres">
      <dgm:prSet presAssocID="{52DFF946-67ED-4621-9392-12AFCE59F9A8}" presName="root2" presStyleCnt="0"/>
      <dgm:spPr/>
    </dgm:pt>
    <dgm:pt modelId="{FEABDCFE-1580-43BC-A72E-223D921FE89F}" type="pres">
      <dgm:prSet presAssocID="{52DFF946-67ED-4621-9392-12AFCE59F9A8}" presName="LevelTwoTextNode" presStyleLbl="node2" presStyleIdx="0" presStyleCnt="2">
        <dgm:presLayoutVars>
          <dgm:chPref val="3"/>
        </dgm:presLayoutVars>
      </dgm:prSet>
      <dgm:spPr/>
      <dgm:t>
        <a:bodyPr/>
        <a:lstStyle/>
        <a:p>
          <a:endParaRPr lang="en-US"/>
        </a:p>
      </dgm:t>
    </dgm:pt>
    <dgm:pt modelId="{20CDBE16-6B4F-4E5D-A294-BEB343968B18}" type="pres">
      <dgm:prSet presAssocID="{52DFF946-67ED-4621-9392-12AFCE59F9A8}" presName="level3hierChild" presStyleCnt="0"/>
      <dgm:spPr/>
    </dgm:pt>
    <dgm:pt modelId="{BE693DFC-7BE0-493E-B3B1-BF668731A30B}" type="pres">
      <dgm:prSet presAssocID="{F304FCDC-6543-421F-9085-075C18468947}" presName="conn2-1" presStyleLbl="parChTrans1D3" presStyleIdx="0" presStyleCnt="3"/>
      <dgm:spPr/>
      <dgm:t>
        <a:bodyPr/>
        <a:lstStyle/>
        <a:p>
          <a:endParaRPr lang="en-US"/>
        </a:p>
      </dgm:t>
    </dgm:pt>
    <dgm:pt modelId="{98F0528C-AF11-4B83-83DC-5BD757514AD5}" type="pres">
      <dgm:prSet presAssocID="{F304FCDC-6543-421F-9085-075C18468947}" presName="connTx" presStyleLbl="parChTrans1D3" presStyleIdx="0" presStyleCnt="3"/>
      <dgm:spPr/>
      <dgm:t>
        <a:bodyPr/>
        <a:lstStyle/>
        <a:p>
          <a:endParaRPr lang="en-US"/>
        </a:p>
      </dgm:t>
    </dgm:pt>
    <dgm:pt modelId="{89A45CD8-F702-4C56-B008-FB03EA06112A}" type="pres">
      <dgm:prSet presAssocID="{EBDC21DC-DE7C-4F27-8598-B5016E74C9F3}" presName="root2" presStyleCnt="0"/>
      <dgm:spPr/>
    </dgm:pt>
    <dgm:pt modelId="{C8D0E24E-A36F-4C43-9634-3C2A33BAFC2D}" type="pres">
      <dgm:prSet presAssocID="{EBDC21DC-DE7C-4F27-8598-B5016E74C9F3}" presName="LevelTwoTextNode" presStyleLbl="node3" presStyleIdx="0" presStyleCnt="3">
        <dgm:presLayoutVars>
          <dgm:chPref val="3"/>
        </dgm:presLayoutVars>
      </dgm:prSet>
      <dgm:spPr/>
      <dgm:t>
        <a:bodyPr/>
        <a:lstStyle/>
        <a:p>
          <a:endParaRPr lang="en-US"/>
        </a:p>
      </dgm:t>
    </dgm:pt>
    <dgm:pt modelId="{E925A616-EED2-432E-A068-D26085C9F78A}" type="pres">
      <dgm:prSet presAssocID="{EBDC21DC-DE7C-4F27-8598-B5016E74C9F3}" presName="level3hierChild" presStyleCnt="0"/>
      <dgm:spPr/>
    </dgm:pt>
    <dgm:pt modelId="{A5E0DE80-9FD4-462D-A448-8404193CD271}" type="pres">
      <dgm:prSet presAssocID="{34E74C60-165F-4CCC-B971-E28ACC79AD97}" presName="conn2-1" presStyleLbl="parChTrans1D3" presStyleIdx="1" presStyleCnt="3"/>
      <dgm:spPr/>
      <dgm:t>
        <a:bodyPr/>
        <a:lstStyle/>
        <a:p>
          <a:endParaRPr lang="en-US"/>
        </a:p>
      </dgm:t>
    </dgm:pt>
    <dgm:pt modelId="{A5B5657A-19A3-4E54-BF23-1AEDE7CBD0D5}" type="pres">
      <dgm:prSet presAssocID="{34E74C60-165F-4CCC-B971-E28ACC79AD97}" presName="connTx" presStyleLbl="parChTrans1D3" presStyleIdx="1" presStyleCnt="3"/>
      <dgm:spPr/>
      <dgm:t>
        <a:bodyPr/>
        <a:lstStyle/>
        <a:p>
          <a:endParaRPr lang="en-US"/>
        </a:p>
      </dgm:t>
    </dgm:pt>
    <dgm:pt modelId="{9CC425B1-9809-4E44-A261-BBD4349D0EF0}" type="pres">
      <dgm:prSet presAssocID="{30ADA040-E057-47FB-9C34-DE8D680D5984}" presName="root2" presStyleCnt="0"/>
      <dgm:spPr/>
    </dgm:pt>
    <dgm:pt modelId="{CE9A0F27-B99F-4E99-9990-53E3C3F4DE2E}" type="pres">
      <dgm:prSet presAssocID="{30ADA040-E057-47FB-9C34-DE8D680D5984}" presName="LevelTwoTextNode" presStyleLbl="node3" presStyleIdx="1" presStyleCnt="3">
        <dgm:presLayoutVars>
          <dgm:chPref val="3"/>
        </dgm:presLayoutVars>
      </dgm:prSet>
      <dgm:spPr/>
      <dgm:t>
        <a:bodyPr/>
        <a:lstStyle/>
        <a:p>
          <a:endParaRPr lang="en-US"/>
        </a:p>
      </dgm:t>
    </dgm:pt>
    <dgm:pt modelId="{4FE878B1-BB06-4997-A58B-A8E72E8501E1}" type="pres">
      <dgm:prSet presAssocID="{30ADA040-E057-47FB-9C34-DE8D680D5984}" presName="level3hierChild" presStyleCnt="0"/>
      <dgm:spPr/>
    </dgm:pt>
    <dgm:pt modelId="{0C94F64B-2B30-46C4-8CD5-E116A4A5F7EC}" type="pres">
      <dgm:prSet presAssocID="{9651EB1D-30FB-49EE-A251-9F81EEF62E9C}" presName="conn2-1" presStyleLbl="parChTrans1D2" presStyleIdx="1" presStyleCnt="2"/>
      <dgm:spPr/>
      <dgm:t>
        <a:bodyPr/>
        <a:lstStyle/>
        <a:p>
          <a:endParaRPr lang="en-US"/>
        </a:p>
      </dgm:t>
    </dgm:pt>
    <dgm:pt modelId="{2773987A-F6DC-4B45-925C-07078B097EBD}" type="pres">
      <dgm:prSet presAssocID="{9651EB1D-30FB-49EE-A251-9F81EEF62E9C}" presName="connTx" presStyleLbl="parChTrans1D2" presStyleIdx="1" presStyleCnt="2"/>
      <dgm:spPr/>
      <dgm:t>
        <a:bodyPr/>
        <a:lstStyle/>
        <a:p>
          <a:endParaRPr lang="en-US"/>
        </a:p>
      </dgm:t>
    </dgm:pt>
    <dgm:pt modelId="{D116AF7B-8F73-43A0-B671-C21766704D95}" type="pres">
      <dgm:prSet presAssocID="{4DCC51B1-AE68-4C94-97D4-52F438F31A0F}" presName="root2" presStyleCnt="0"/>
      <dgm:spPr/>
    </dgm:pt>
    <dgm:pt modelId="{3590A826-DE00-4318-BC78-5C5C9C0BAD7C}" type="pres">
      <dgm:prSet presAssocID="{4DCC51B1-AE68-4C94-97D4-52F438F31A0F}" presName="LevelTwoTextNode" presStyleLbl="node2" presStyleIdx="1" presStyleCnt="2">
        <dgm:presLayoutVars>
          <dgm:chPref val="3"/>
        </dgm:presLayoutVars>
      </dgm:prSet>
      <dgm:spPr/>
      <dgm:t>
        <a:bodyPr/>
        <a:lstStyle/>
        <a:p>
          <a:endParaRPr lang="en-US"/>
        </a:p>
      </dgm:t>
    </dgm:pt>
    <dgm:pt modelId="{B3CFC83B-E1E9-4E2C-B1F6-DE9466B51C03}" type="pres">
      <dgm:prSet presAssocID="{4DCC51B1-AE68-4C94-97D4-52F438F31A0F}" presName="level3hierChild" presStyleCnt="0"/>
      <dgm:spPr/>
    </dgm:pt>
    <dgm:pt modelId="{541C9770-F4D8-4B27-A2E3-B49EAA4A6230}" type="pres">
      <dgm:prSet presAssocID="{DBA2C85C-7011-4C1F-9011-FC900DE2F878}" presName="conn2-1" presStyleLbl="parChTrans1D3" presStyleIdx="2" presStyleCnt="3"/>
      <dgm:spPr/>
      <dgm:t>
        <a:bodyPr/>
        <a:lstStyle/>
        <a:p>
          <a:endParaRPr lang="en-US"/>
        </a:p>
      </dgm:t>
    </dgm:pt>
    <dgm:pt modelId="{950703BD-1E70-429A-AE88-E2BD84870967}" type="pres">
      <dgm:prSet presAssocID="{DBA2C85C-7011-4C1F-9011-FC900DE2F878}" presName="connTx" presStyleLbl="parChTrans1D3" presStyleIdx="2" presStyleCnt="3"/>
      <dgm:spPr/>
      <dgm:t>
        <a:bodyPr/>
        <a:lstStyle/>
        <a:p>
          <a:endParaRPr lang="en-US"/>
        </a:p>
      </dgm:t>
    </dgm:pt>
    <dgm:pt modelId="{A82A0557-DF96-4879-AD33-0C2E494BBCB4}" type="pres">
      <dgm:prSet presAssocID="{FC4380B0-76D5-43F0-BF54-AC49D1235145}" presName="root2" presStyleCnt="0"/>
      <dgm:spPr/>
    </dgm:pt>
    <dgm:pt modelId="{5EB829D9-9504-4520-B3C8-A12F9B0DC31D}" type="pres">
      <dgm:prSet presAssocID="{FC4380B0-76D5-43F0-BF54-AC49D1235145}" presName="LevelTwoTextNode" presStyleLbl="node3" presStyleIdx="2" presStyleCnt="3">
        <dgm:presLayoutVars>
          <dgm:chPref val="3"/>
        </dgm:presLayoutVars>
      </dgm:prSet>
      <dgm:spPr/>
      <dgm:t>
        <a:bodyPr/>
        <a:lstStyle/>
        <a:p>
          <a:endParaRPr lang="en-US"/>
        </a:p>
      </dgm:t>
    </dgm:pt>
    <dgm:pt modelId="{B0E09A7C-BC9B-4C55-AD40-AC310B2D6776}" type="pres">
      <dgm:prSet presAssocID="{FC4380B0-76D5-43F0-BF54-AC49D1235145}" presName="level3hierChild" presStyleCnt="0"/>
      <dgm:spPr/>
    </dgm:pt>
  </dgm:ptLst>
  <dgm:cxnLst>
    <dgm:cxn modelId="{394D730D-09D5-4F5B-8107-F301BF02B3A8}" type="presOf" srcId="{F304FCDC-6543-421F-9085-075C18468947}" destId="{BE693DFC-7BE0-493E-B3B1-BF668731A30B}" srcOrd="0" destOrd="0" presId="urn:microsoft.com/office/officeart/2005/8/layout/hierarchy2"/>
    <dgm:cxn modelId="{C805C82C-A5F5-449F-89AD-4A29F1845CC0}" type="presOf" srcId="{0329096B-D190-4799-86EB-BD8D6DD7581C}" destId="{7196BA3F-AFF3-47ED-8119-1F1AB7A5D362}" srcOrd="0" destOrd="0" presId="urn:microsoft.com/office/officeart/2005/8/layout/hierarchy2"/>
    <dgm:cxn modelId="{226BD79B-419F-4B9E-A48C-69300C25703E}" type="presOf" srcId="{DBA2C85C-7011-4C1F-9011-FC900DE2F878}" destId="{950703BD-1E70-429A-AE88-E2BD84870967}" srcOrd="1" destOrd="0" presId="urn:microsoft.com/office/officeart/2005/8/layout/hierarchy2"/>
    <dgm:cxn modelId="{7C65FAB5-BC8C-4613-A9A0-D1F567306FBE}" type="presOf" srcId="{DBA2C85C-7011-4C1F-9011-FC900DE2F878}" destId="{541C9770-F4D8-4B27-A2E3-B49EAA4A6230}" srcOrd="0" destOrd="0" presId="urn:microsoft.com/office/officeart/2005/8/layout/hierarchy2"/>
    <dgm:cxn modelId="{ECB9F40C-A839-498B-A932-6688298C6AF0}" type="presOf" srcId="{4DCC51B1-AE68-4C94-97D4-52F438F31A0F}" destId="{3590A826-DE00-4318-BC78-5C5C9C0BAD7C}" srcOrd="0" destOrd="0" presId="urn:microsoft.com/office/officeart/2005/8/layout/hierarchy2"/>
    <dgm:cxn modelId="{E688B7D8-D930-4CA2-BE6A-FD33A9962FAE}" type="presOf" srcId="{FC4380B0-76D5-43F0-BF54-AC49D1235145}" destId="{5EB829D9-9504-4520-B3C8-A12F9B0DC31D}" srcOrd="0" destOrd="0" presId="urn:microsoft.com/office/officeart/2005/8/layout/hierarchy2"/>
    <dgm:cxn modelId="{B1BC6604-E299-473C-AF6B-F7D14B57F4AA}" srcId="{4DCC51B1-AE68-4C94-97D4-52F438F31A0F}" destId="{FC4380B0-76D5-43F0-BF54-AC49D1235145}" srcOrd="0" destOrd="0" parTransId="{DBA2C85C-7011-4C1F-9011-FC900DE2F878}" sibTransId="{52BFCD72-8FC3-4BDC-93B0-7AC177D717DF}"/>
    <dgm:cxn modelId="{5B55246C-64E5-4918-B398-DA65B0D524E6}" srcId="{52DFF946-67ED-4621-9392-12AFCE59F9A8}" destId="{EBDC21DC-DE7C-4F27-8598-B5016E74C9F3}" srcOrd="0" destOrd="0" parTransId="{F304FCDC-6543-421F-9085-075C18468947}" sibTransId="{31F157B5-867F-4714-93EE-3361C3269E70}"/>
    <dgm:cxn modelId="{31A6F2E3-E92C-42FC-A188-791200BBE60F}" type="presOf" srcId="{EBDC21DC-DE7C-4F27-8598-B5016E74C9F3}" destId="{C8D0E24E-A36F-4C43-9634-3C2A33BAFC2D}" srcOrd="0" destOrd="0" presId="urn:microsoft.com/office/officeart/2005/8/layout/hierarchy2"/>
    <dgm:cxn modelId="{C70FCF57-F462-49C1-954C-06AD184CA6CD}" type="presOf" srcId="{30ADA040-E057-47FB-9C34-DE8D680D5984}" destId="{CE9A0F27-B99F-4E99-9990-53E3C3F4DE2E}" srcOrd="0" destOrd="0" presId="urn:microsoft.com/office/officeart/2005/8/layout/hierarchy2"/>
    <dgm:cxn modelId="{45E498F7-70FD-4449-B8AC-DDEBE5D71234}" type="presOf" srcId="{34E74C60-165F-4CCC-B971-E28ACC79AD97}" destId="{A5B5657A-19A3-4E54-BF23-1AEDE7CBD0D5}" srcOrd="1" destOrd="0" presId="urn:microsoft.com/office/officeart/2005/8/layout/hierarchy2"/>
    <dgm:cxn modelId="{F537FF68-1595-4A6B-9443-8B13EA55E9B8}" srcId="{C0AC5BCD-73A5-4AD8-8A60-D03A043AED51}" destId="{0329096B-D190-4799-86EB-BD8D6DD7581C}" srcOrd="0" destOrd="0" parTransId="{BA04D678-E09F-4AF5-AB1D-81CF33B76057}" sibTransId="{8B34A200-0B29-421D-9EB0-9A46290A4C1C}"/>
    <dgm:cxn modelId="{3E5AF7A2-A20D-4BE1-85AE-0FFF8FB5ED53}" type="presOf" srcId="{9651EB1D-30FB-49EE-A251-9F81EEF62E9C}" destId="{0C94F64B-2B30-46C4-8CD5-E116A4A5F7EC}" srcOrd="0" destOrd="0" presId="urn:microsoft.com/office/officeart/2005/8/layout/hierarchy2"/>
    <dgm:cxn modelId="{A5C250BB-1DFE-4AC7-97F2-717134E7E466}" srcId="{52DFF946-67ED-4621-9392-12AFCE59F9A8}" destId="{30ADA040-E057-47FB-9C34-DE8D680D5984}" srcOrd="1" destOrd="0" parTransId="{34E74C60-165F-4CCC-B971-E28ACC79AD97}" sibTransId="{0103E5EE-CD82-4061-BF2C-CBA74F2A61E5}"/>
    <dgm:cxn modelId="{0B7C44FE-65AD-4449-A336-D82F5E543C21}" srcId="{0329096B-D190-4799-86EB-BD8D6DD7581C}" destId="{52DFF946-67ED-4621-9392-12AFCE59F9A8}" srcOrd="0" destOrd="0" parTransId="{560F519B-9A7D-4D85-86BE-930ED1D6B052}" sibTransId="{7ED9806A-1F3A-4C45-B26A-F7F496CCE8C9}"/>
    <dgm:cxn modelId="{3262A260-50D6-41B1-8F13-0BF1307E1CE4}" type="presOf" srcId="{F304FCDC-6543-421F-9085-075C18468947}" destId="{98F0528C-AF11-4B83-83DC-5BD757514AD5}" srcOrd="1" destOrd="0" presId="urn:microsoft.com/office/officeart/2005/8/layout/hierarchy2"/>
    <dgm:cxn modelId="{3295C1D1-E547-42A3-86B7-F06F29976A2B}" srcId="{0329096B-D190-4799-86EB-BD8D6DD7581C}" destId="{4DCC51B1-AE68-4C94-97D4-52F438F31A0F}" srcOrd="1" destOrd="0" parTransId="{9651EB1D-30FB-49EE-A251-9F81EEF62E9C}" sibTransId="{21E80639-9772-4E3E-B842-6C6FD5C3612E}"/>
    <dgm:cxn modelId="{81DE8D17-B32E-406F-973A-8E0234E13A9B}" type="presOf" srcId="{34E74C60-165F-4CCC-B971-E28ACC79AD97}" destId="{A5E0DE80-9FD4-462D-A448-8404193CD271}" srcOrd="0" destOrd="0" presId="urn:microsoft.com/office/officeart/2005/8/layout/hierarchy2"/>
    <dgm:cxn modelId="{FA86781A-6A52-4354-A8B2-7AC16EFCF5FE}" type="presOf" srcId="{9651EB1D-30FB-49EE-A251-9F81EEF62E9C}" destId="{2773987A-F6DC-4B45-925C-07078B097EBD}" srcOrd="1" destOrd="0" presId="urn:microsoft.com/office/officeart/2005/8/layout/hierarchy2"/>
    <dgm:cxn modelId="{54579D03-C3B0-4465-BB9B-A14453EFD9A6}" type="presOf" srcId="{560F519B-9A7D-4D85-86BE-930ED1D6B052}" destId="{36F8FFE6-2663-40F4-9F47-8C6CCD747360}" srcOrd="0" destOrd="0" presId="urn:microsoft.com/office/officeart/2005/8/layout/hierarchy2"/>
    <dgm:cxn modelId="{7F30F0E1-3E94-40BE-8C35-F87D17E1DB10}" type="presOf" srcId="{C0AC5BCD-73A5-4AD8-8A60-D03A043AED51}" destId="{37D5C879-B728-4812-B927-339703FFCFF4}" srcOrd="0" destOrd="0" presId="urn:microsoft.com/office/officeart/2005/8/layout/hierarchy2"/>
    <dgm:cxn modelId="{B7F8E72C-7B5D-484E-B14C-8E1F44B76751}" type="presOf" srcId="{560F519B-9A7D-4D85-86BE-930ED1D6B052}" destId="{0C250A92-7E18-4602-801B-C1C1846B5E96}" srcOrd="1" destOrd="0" presId="urn:microsoft.com/office/officeart/2005/8/layout/hierarchy2"/>
    <dgm:cxn modelId="{16B62943-5FA3-47F6-98FB-49AE21AB740D}" type="presOf" srcId="{52DFF946-67ED-4621-9392-12AFCE59F9A8}" destId="{FEABDCFE-1580-43BC-A72E-223D921FE89F}" srcOrd="0" destOrd="0" presId="urn:microsoft.com/office/officeart/2005/8/layout/hierarchy2"/>
    <dgm:cxn modelId="{2D5E9593-A2CD-4FC8-A12D-0607D068FB9C}" type="presParOf" srcId="{37D5C879-B728-4812-B927-339703FFCFF4}" destId="{FA92E10A-9697-4606-984B-63AF482A977B}" srcOrd="0" destOrd="0" presId="urn:microsoft.com/office/officeart/2005/8/layout/hierarchy2"/>
    <dgm:cxn modelId="{1326B01F-4FAC-4C06-ACDC-1C513C9EBEC7}" type="presParOf" srcId="{FA92E10A-9697-4606-984B-63AF482A977B}" destId="{7196BA3F-AFF3-47ED-8119-1F1AB7A5D362}" srcOrd="0" destOrd="0" presId="urn:microsoft.com/office/officeart/2005/8/layout/hierarchy2"/>
    <dgm:cxn modelId="{5F4EAD95-12BA-4339-8622-02787F40233A}" type="presParOf" srcId="{FA92E10A-9697-4606-984B-63AF482A977B}" destId="{A254D81D-24FB-445C-B098-96D7C99DFB22}" srcOrd="1" destOrd="0" presId="urn:microsoft.com/office/officeart/2005/8/layout/hierarchy2"/>
    <dgm:cxn modelId="{67ABA756-D432-41C6-86EF-8A41F5A8B040}" type="presParOf" srcId="{A254D81D-24FB-445C-B098-96D7C99DFB22}" destId="{36F8FFE6-2663-40F4-9F47-8C6CCD747360}" srcOrd="0" destOrd="0" presId="urn:microsoft.com/office/officeart/2005/8/layout/hierarchy2"/>
    <dgm:cxn modelId="{681F3B83-8D3A-4634-B09E-CD0BBD48A173}" type="presParOf" srcId="{36F8FFE6-2663-40F4-9F47-8C6CCD747360}" destId="{0C250A92-7E18-4602-801B-C1C1846B5E96}" srcOrd="0" destOrd="0" presId="urn:microsoft.com/office/officeart/2005/8/layout/hierarchy2"/>
    <dgm:cxn modelId="{5B2A2C65-77A4-4EEE-AA6C-3CA38B89F48E}" type="presParOf" srcId="{A254D81D-24FB-445C-B098-96D7C99DFB22}" destId="{EA75C894-F5AF-4824-A854-20A5FD146C96}" srcOrd="1" destOrd="0" presId="urn:microsoft.com/office/officeart/2005/8/layout/hierarchy2"/>
    <dgm:cxn modelId="{90AABFCD-D7DB-49BD-84E7-DDF72DCB1980}" type="presParOf" srcId="{EA75C894-F5AF-4824-A854-20A5FD146C96}" destId="{FEABDCFE-1580-43BC-A72E-223D921FE89F}" srcOrd="0" destOrd="0" presId="urn:microsoft.com/office/officeart/2005/8/layout/hierarchy2"/>
    <dgm:cxn modelId="{705578C5-5999-4C47-823A-3EEA5A2367B8}" type="presParOf" srcId="{EA75C894-F5AF-4824-A854-20A5FD146C96}" destId="{20CDBE16-6B4F-4E5D-A294-BEB343968B18}" srcOrd="1" destOrd="0" presId="urn:microsoft.com/office/officeart/2005/8/layout/hierarchy2"/>
    <dgm:cxn modelId="{C0A98B5F-3A9D-45C6-94A3-F8CDB3669006}" type="presParOf" srcId="{20CDBE16-6B4F-4E5D-A294-BEB343968B18}" destId="{BE693DFC-7BE0-493E-B3B1-BF668731A30B}" srcOrd="0" destOrd="0" presId="urn:microsoft.com/office/officeart/2005/8/layout/hierarchy2"/>
    <dgm:cxn modelId="{16EBD5E1-A14C-4C63-BA96-991868B5BF0B}" type="presParOf" srcId="{BE693DFC-7BE0-493E-B3B1-BF668731A30B}" destId="{98F0528C-AF11-4B83-83DC-5BD757514AD5}" srcOrd="0" destOrd="0" presId="urn:microsoft.com/office/officeart/2005/8/layout/hierarchy2"/>
    <dgm:cxn modelId="{22F01429-1C95-4E18-8036-5D453E05A979}" type="presParOf" srcId="{20CDBE16-6B4F-4E5D-A294-BEB343968B18}" destId="{89A45CD8-F702-4C56-B008-FB03EA06112A}" srcOrd="1" destOrd="0" presId="urn:microsoft.com/office/officeart/2005/8/layout/hierarchy2"/>
    <dgm:cxn modelId="{B5DE844D-2DD3-42BD-B54E-B80C353A2803}" type="presParOf" srcId="{89A45CD8-F702-4C56-B008-FB03EA06112A}" destId="{C8D0E24E-A36F-4C43-9634-3C2A33BAFC2D}" srcOrd="0" destOrd="0" presId="urn:microsoft.com/office/officeart/2005/8/layout/hierarchy2"/>
    <dgm:cxn modelId="{08BC0F00-AAEC-4E3F-96DD-99BC8C3CE9FB}" type="presParOf" srcId="{89A45CD8-F702-4C56-B008-FB03EA06112A}" destId="{E925A616-EED2-432E-A068-D26085C9F78A}" srcOrd="1" destOrd="0" presId="urn:microsoft.com/office/officeart/2005/8/layout/hierarchy2"/>
    <dgm:cxn modelId="{36FF6593-E8B2-4E16-A089-D0D1C5A2FB97}" type="presParOf" srcId="{20CDBE16-6B4F-4E5D-A294-BEB343968B18}" destId="{A5E0DE80-9FD4-462D-A448-8404193CD271}" srcOrd="2" destOrd="0" presId="urn:microsoft.com/office/officeart/2005/8/layout/hierarchy2"/>
    <dgm:cxn modelId="{0B5C9C82-5C06-4DEB-8BB2-B65C47B1E36C}" type="presParOf" srcId="{A5E0DE80-9FD4-462D-A448-8404193CD271}" destId="{A5B5657A-19A3-4E54-BF23-1AEDE7CBD0D5}" srcOrd="0" destOrd="0" presId="urn:microsoft.com/office/officeart/2005/8/layout/hierarchy2"/>
    <dgm:cxn modelId="{24C5BF59-9FD5-42F5-BCB4-C3B96DDA32E9}" type="presParOf" srcId="{20CDBE16-6B4F-4E5D-A294-BEB343968B18}" destId="{9CC425B1-9809-4E44-A261-BBD4349D0EF0}" srcOrd="3" destOrd="0" presId="urn:microsoft.com/office/officeart/2005/8/layout/hierarchy2"/>
    <dgm:cxn modelId="{67E3F649-5263-4388-BCE7-74E4C5B80E2D}" type="presParOf" srcId="{9CC425B1-9809-4E44-A261-BBD4349D0EF0}" destId="{CE9A0F27-B99F-4E99-9990-53E3C3F4DE2E}" srcOrd="0" destOrd="0" presId="urn:microsoft.com/office/officeart/2005/8/layout/hierarchy2"/>
    <dgm:cxn modelId="{DCB3976C-EEE3-4A7A-BE22-74DD0BBFAFA6}" type="presParOf" srcId="{9CC425B1-9809-4E44-A261-BBD4349D0EF0}" destId="{4FE878B1-BB06-4997-A58B-A8E72E8501E1}" srcOrd="1" destOrd="0" presId="urn:microsoft.com/office/officeart/2005/8/layout/hierarchy2"/>
    <dgm:cxn modelId="{66CC5CE4-9927-47D9-9D06-66442767FE85}" type="presParOf" srcId="{A254D81D-24FB-445C-B098-96D7C99DFB22}" destId="{0C94F64B-2B30-46C4-8CD5-E116A4A5F7EC}" srcOrd="2" destOrd="0" presId="urn:microsoft.com/office/officeart/2005/8/layout/hierarchy2"/>
    <dgm:cxn modelId="{BDE6135D-3949-471E-A413-DD009302CFCC}" type="presParOf" srcId="{0C94F64B-2B30-46C4-8CD5-E116A4A5F7EC}" destId="{2773987A-F6DC-4B45-925C-07078B097EBD}" srcOrd="0" destOrd="0" presId="urn:microsoft.com/office/officeart/2005/8/layout/hierarchy2"/>
    <dgm:cxn modelId="{0909799B-4EED-44D0-9C1E-571D5DA6DEC1}" type="presParOf" srcId="{A254D81D-24FB-445C-B098-96D7C99DFB22}" destId="{D116AF7B-8F73-43A0-B671-C21766704D95}" srcOrd="3" destOrd="0" presId="urn:microsoft.com/office/officeart/2005/8/layout/hierarchy2"/>
    <dgm:cxn modelId="{A9497FF3-8821-419A-B40B-95DB17A61091}" type="presParOf" srcId="{D116AF7B-8F73-43A0-B671-C21766704D95}" destId="{3590A826-DE00-4318-BC78-5C5C9C0BAD7C}" srcOrd="0" destOrd="0" presId="urn:microsoft.com/office/officeart/2005/8/layout/hierarchy2"/>
    <dgm:cxn modelId="{BEFB158D-5376-4FF0-BBF9-FC06495EFA91}" type="presParOf" srcId="{D116AF7B-8F73-43A0-B671-C21766704D95}" destId="{B3CFC83B-E1E9-4E2C-B1F6-DE9466B51C03}" srcOrd="1" destOrd="0" presId="urn:microsoft.com/office/officeart/2005/8/layout/hierarchy2"/>
    <dgm:cxn modelId="{809C2305-B990-41C2-AA3B-F3DD47C25855}" type="presParOf" srcId="{B3CFC83B-E1E9-4E2C-B1F6-DE9466B51C03}" destId="{541C9770-F4D8-4B27-A2E3-B49EAA4A6230}" srcOrd="0" destOrd="0" presId="urn:microsoft.com/office/officeart/2005/8/layout/hierarchy2"/>
    <dgm:cxn modelId="{2628F619-1AEE-409D-AF70-F0ECF708A4EA}" type="presParOf" srcId="{541C9770-F4D8-4B27-A2E3-B49EAA4A6230}" destId="{950703BD-1E70-429A-AE88-E2BD84870967}" srcOrd="0" destOrd="0" presId="urn:microsoft.com/office/officeart/2005/8/layout/hierarchy2"/>
    <dgm:cxn modelId="{817D4BAF-7850-4FB7-9501-BCF17C87BB19}" type="presParOf" srcId="{B3CFC83B-E1E9-4E2C-B1F6-DE9466B51C03}" destId="{A82A0557-DF96-4879-AD33-0C2E494BBCB4}" srcOrd="1" destOrd="0" presId="urn:microsoft.com/office/officeart/2005/8/layout/hierarchy2"/>
    <dgm:cxn modelId="{EEAFE6B4-626A-488B-B5CE-790F724B4D53}" type="presParOf" srcId="{A82A0557-DF96-4879-AD33-0C2E494BBCB4}" destId="{5EB829D9-9504-4520-B3C8-A12F9B0DC31D}" srcOrd="0" destOrd="0" presId="urn:microsoft.com/office/officeart/2005/8/layout/hierarchy2"/>
    <dgm:cxn modelId="{5A4D409F-66DA-4CD9-9F56-0B84D34697E0}" type="presParOf" srcId="{A82A0557-DF96-4879-AD33-0C2E494BBCB4}" destId="{B0E09A7C-BC9B-4C55-AD40-AC310B2D6776}" srcOrd="1" destOrd="0" presId="urn:microsoft.com/office/officeart/2005/8/layout/hierarchy2"/>
  </dgm:cxnLst>
  <dgm:bg/>
  <dgm:whole/>
</dgm:dataModel>
</file>

<file path=ppt/diagrams/data4.xml><?xml version="1.0" encoding="utf-8"?>
<dgm:dataModel xmlns:dgm="http://schemas.openxmlformats.org/drawingml/2006/diagram" xmlns:a="http://schemas.openxmlformats.org/drawingml/2006/main">
  <dgm:ptLst>
    <dgm:pt modelId="{CE1E5230-3BD5-46D3-8F81-DBB7146F8356}"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FB492A2F-92E3-427F-91A5-477AE624E60A}">
      <dgm:prSet phldrT="[Text]" custT="1"/>
      <dgm:spPr/>
      <dgm:t>
        <a:bodyPr/>
        <a:lstStyle/>
        <a:p>
          <a:r>
            <a:rPr lang="fa-IR" sz="1800" dirty="0" smtClean="0"/>
            <a:t>مرخصی</a:t>
          </a:r>
          <a:endParaRPr lang="en-US" sz="1800" dirty="0"/>
        </a:p>
      </dgm:t>
    </dgm:pt>
    <dgm:pt modelId="{C6D00D4E-6FDC-4C90-B1CE-2B130C3BD9EA}" type="parTrans" cxnId="{F8E98DE0-8142-4894-837C-8C2383B8D18E}">
      <dgm:prSet/>
      <dgm:spPr/>
      <dgm:t>
        <a:bodyPr/>
        <a:lstStyle/>
        <a:p>
          <a:endParaRPr lang="en-US"/>
        </a:p>
      </dgm:t>
    </dgm:pt>
    <dgm:pt modelId="{CE48B057-66E2-4262-9439-7EE67E406DCE}" type="sibTrans" cxnId="{F8E98DE0-8142-4894-837C-8C2383B8D18E}">
      <dgm:prSet/>
      <dgm:spPr/>
      <dgm:t>
        <a:bodyPr/>
        <a:lstStyle/>
        <a:p>
          <a:endParaRPr lang="en-US"/>
        </a:p>
      </dgm:t>
    </dgm:pt>
    <dgm:pt modelId="{C027A88B-9079-426B-B71A-4CDD5B6A92B8}">
      <dgm:prSet phldrT="[Text]" custT="1"/>
      <dgm:spPr/>
      <dgm:t>
        <a:bodyPr/>
        <a:lstStyle/>
        <a:p>
          <a:r>
            <a:rPr lang="fa-IR" sz="1800" dirty="0" smtClean="0"/>
            <a:t>با حقوق</a:t>
          </a:r>
          <a:endParaRPr lang="en-US" sz="1800" dirty="0"/>
        </a:p>
      </dgm:t>
    </dgm:pt>
    <dgm:pt modelId="{A2AA284D-AA73-4D41-BD9D-33E34B617F6A}" type="parTrans" cxnId="{B76ACC26-1A16-4040-96D9-EA0C5EFDE3A6}">
      <dgm:prSet/>
      <dgm:spPr/>
      <dgm:t>
        <a:bodyPr/>
        <a:lstStyle/>
        <a:p>
          <a:endParaRPr lang="en-US"/>
        </a:p>
      </dgm:t>
    </dgm:pt>
    <dgm:pt modelId="{1CC11ECA-22DB-4C49-92FD-841AA73BA3B5}" type="sibTrans" cxnId="{B76ACC26-1A16-4040-96D9-EA0C5EFDE3A6}">
      <dgm:prSet/>
      <dgm:spPr/>
      <dgm:t>
        <a:bodyPr/>
        <a:lstStyle/>
        <a:p>
          <a:endParaRPr lang="en-US"/>
        </a:p>
      </dgm:t>
    </dgm:pt>
    <dgm:pt modelId="{983F7DBD-4FD2-470E-82C9-D73AEB6BDE19}">
      <dgm:prSet phldrT="[Text]"/>
      <dgm:spPr/>
      <dgm:t>
        <a:bodyPr/>
        <a:lstStyle/>
        <a:p>
          <a:r>
            <a:rPr lang="fa-IR" dirty="0" smtClean="0"/>
            <a:t>اضطراری</a:t>
          </a:r>
          <a:endParaRPr lang="en-US" dirty="0"/>
        </a:p>
      </dgm:t>
    </dgm:pt>
    <dgm:pt modelId="{C2365929-1269-4E43-BABB-9A610C7ABE53}" type="parTrans" cxnId="{36BF5C8E-A460-4E4F-BD1C-B15F7D0A2AD5}">
      <dgm:prSet/>
      <dgm:spPr/>
      <dgm:t>
        <a:bodyPr/>
        <a:lstStyle/>
        <a:p>
          <a:endParaRPr lang="en-US"/>
        </a:p>
      </dgm:t>
    </dgm:pt>
    <dgm:pt modelId="{08BE1E38-AD53-4A80-80F5-2011DE834962}" type="sibTrans" cxnId="{36BF5C8E-A460-4E4F-BD1C-B15F7D0A2AD5}">
      <dgm:prSet/>
      <dgm:spPr/>
      <dgm:t>
        <a:bodyPr/>
        <a:lstStyle/>
        <a:p>
          <a:endParaRPr lang="en-US"/>
        </a:p>
      </dgm:t>
    </dgm:pt>
    <dgm:pt modelId="{755156E0-7DD8-4805-A58A-B639C5FB20C3}">
      <dgm:prSet phldrT="[Text]"/>
      <dgm:spPr/>
      <dgm:t>
        <a:bodyPr/>
        <a:lstStyle/>
        <a:p>
          <a:r>
            <a:rPr lang="fa-IR" dirty="0" smtClean="0"/>
            <a:t>استحقاقی</a:t>
          </a:r>
          <a:endParaRPr lang="en-US" dirty="0"/>
        </a:p>
      </dgm:t>
    </dgm:pt>
    <dgm:pt modelId="{87869A5C-EBCA-494B-BDAE-CC93D52B23D9}" type="parTrans" cxnId="{6BD1B8DC-F399-4A65-A260-0FB60C36F12E}">
      <dgm:prSet/>
      <dgm:spPr/>
      <dgm:t>
        <a:bodyPr/>
        <a:lstStyle/>
        <a:p>
          <a:endParaRPr lang="en-US"/>
        </a:p>
      </dgm:t>
    </dgm:pt>
    <dgm:pt modelId="{CE460EFB-F850-4141-81C2-DA054EB4D960}" type="sibTrans" cxnId="{6BD1B8DC-F399-4A65-A260-0FB60C36F12E}">
      <dgm:prSet/>
      <dgm:spPr/>
      <dgm:t>
        <a:bodyPr/>
        <a:lstStyle/>
        <a:p>
          <a:endParaRPr lang="en-US"/>
        </a:p>
      </dgm:t>
    </dgm:pt>
    <dgm:pt modelId="{CE3180F6-A1BA-4C84-B4B4-9A6CBF3FE4B8}">
      <dgm:prSet phldrT="[Text]" custT="1"/>
      <dgm:spPr/>
      <dgm:t>
        <a:bodyPr/>
        <a:lstStyle/>
        <a:p>
          <a:r>
            <a:rPr lang="fa-IR" sz="1800" dirty="0" smtClean="0"/>
            <a:t>بی حقوق</a:t>
          </a:r>
          <a:endParaRPr lang="en-US" sz="1800" dirty="0"/>
        </a:p>
      </dgm:t>
    </dgm:pt>
    <dgm:pt modelId="{F1677D90-EF0C-47B0-B288-149C82E9639A}" type="parTrans" cxnId="{1393455C-9C15-4ACC-B0AF-D90B5DE07B89}">
      <dgm:prSet/>
      <dgm:spPr/>
      <dgm:t>
        <a:bodyPr/>
        <a:lstStyle/>
        <a:p>
          <a:endParaRPr lang="en-US"/>
        </a:p>
      </dgm:t>
    </dgm:pt>
    <dgm:pt modelId="{0EE4ED6B-633E-4759-8C7B-4D07604FE4B3}" type="sibTrans" cxnId="{1393455C-9C15-4ACC-B0AF-D90B5DE07B89}">
      <dgm:prSet/>
      <dgm:spPr/>
      <dgm:t>
        <a:bodyPr/>
        <a:lstStyle/>
        <a:p>
          <a:endParaRPr lang="en-US"/>
        </a:p>
      </dgm:t>
    </dgm:pt>
    <dgm:pt modelId="{9AD76FC3-1430-4267-80C1-A463ED73C53D}">
      <dgm:prSet phldrT="[Text]"/>
      <dgm:spPr/>
      <dgm:t>
        <a:bodyPr/>
        <a:lstStyle/>
        <a:p>
          <a:r>
            <a:rPr lang="fa-IR" dirty="0" smtClean="0"/>
            <a:t>حج عمره</a:t>
          </a:r>
          <a:endParaRPr lang="en-US" dirty="0"/>
        </a:p>
      </dgm:t>
    </dgm:pt>
    <dgm:pt modelId="{000F81B2-2C8D-44BB-AC3B-1F8A59ACE59A}" type="parTrans" cxnId="{D6FA45F7-F1F1-4B3E-A89F-C6FEAC8855FF}">
      <dgm:prSet/>
      <dgm:spPr/>
      <dgm:t>
        <a:bodyPr/>
        <a:lstStyle/>
        <a:p>
          <a:endParaRPr lang="en-US"/>
        </a:p>
      </dgm:t>
    </dgm:pt>
    <dgm:pt modelId="{AF9252E2-B445-4FF3-B308-8DF4FB3B59DF}" type="sibTrans" cxnId="{D6FA45F7-F1F1-4B3E-A89F-C6FEAC8855FF}">
      <dgm:prSet/>
      <dgm:spPr/>
      <dgm:t>
        <a:bodyPr/>
        <a:lstStyle/>
        <a:p>
          <a:endParaRPr lang="en-US"/>
        </a:p>
      </dgm:t>
    </dgm:pt>
    <dgm:pt modelId="{5548ADC9-EE8A-4FCD-936B-96C4ECE4704F}">
      <dgm:prSet/>
      <dgm:spPr/>
      <dgm:t>
        <a:bodyPr/>
        <a:lstStyle/>
        <a:p>
          <a:r>
            <a:rPr lang="fa-IR" dirty="0" smtClean="0"/>
            <a:t>استعلاجی</a:t>
          </a:r>
          <a:endParaRPr lang="en-US" dirty="0"/>
        </a:p>
      </dgm:t>
    </dgm:pt>
    <dgm:pt modelId="{6880FE34-9192-481C-AD1C-553F962F748A}" type="parTrans" cxnId="{26645A33-05EA-4070-84B7-FF04060327DE}">
      <dgm:prSet/>
      <dgm:spPr/>
      <dgm:t>
        <a:bodyPr/>
        <a:lstStyle/>
        <a:p>
          <a:endParaRPr lang="en-US"/>
        </a:p>
      </dgm:t>
    </dgm:pt>
    <dgm:pt modelId="{5DF910FE-4B1B-4DBC-8DEE-56C2AFF0C52E}" type="sibTrans" cxnId="{26645A33-05EA-4070-84B7-FF04060327DE}">
      <dgm:prSet/>
      <dgm:spPr/>
      <dgm:t>
        <a:bodyPr/>
        <a:lstStyle/>
        <a:p>
          <a:endParaRPr lang="en-US"/>
        </a:p>
      </dgm:t>
    </dgm:pt>
    <dgm:pt modelId="{358DD077-A7D1-41D4-AC6F-05FFDE25BB52}" type="pres">
      <dgm:prSet presAssocID="{CE1E5230-3BD5-46D3-8F81-DBB7146F8356}" presName="mainComposite" presStyleCnt="0">
        <dgm:presLayoutVars>
          <dgm:chPref val="1"/>
          <dgm:dir/>
          <dgm:animOne val="branch"/>
          <dgm:animLvl val="lvl"/>
          <dgm:resizeHandles val="exact"/>
        </dgm:presLayoutVars>
      </dgm:prSet>
      <dgm:spPr/>
      <dgm:t>
        <a:bodyPr/>
        <a:lstStyle/>
        <a:p>
          <a:endParaRPr lang="en-US"/>
        </a:p>
      </dgm:t>
    </dgm:pt>
    <dgm:pt modelId="{8344CC16-324B-443C-A6F2-A2E377501546}" type="pres">
      <dgm:prSet presAssocID="{CE1E5230-3BD5-46D3-8F81-DBB7146F8356}" presName="hierFlow" presStyleCnt="0"/>
      <dgm:spPr/>
    </dgm:pt>
    <dgm:pt modelId="{ECBDC1E7-4214-4ED5-8A91-237A668EB20D}" type="pres">
      <dgm:prSet presAssocID="{CE1E5230-3BD5-46D3-8F81-DBB7146F8356}" presName="hierChild1" presStyleCnt="0">
        <dgm:presLayoutVars>
          <dgm:chPref val="1"/>
          <dgm:animOne val="branch"/>
          <dgm:animLvl val="lvl"/>
        </dgm:presLayoutVars>
      </dgm:prSet>
      <dgm:spPr/>
    </dgm:pt>
    <dgm:pt modelId="{A477DD64-B39C-42EB-811C-B8B25FB12409}" type="pres">
      <dgm:prSet presAssocID="{FB492A2F-92E3-427F-91A5-477AE624E60A}" presName="Name14" presStyleCnt="0"/>
      <dgm:spPr/>
    </dgm:pt>
    <dgm:pt modelId="{F52458CF-B3AA-477D-9004-446476547AD1}" type="pres">
      <dgm:prSet presAssocID="{FB492A2F-92E3-427F-91A5-477AE624E60A}" presName="level1Shape" presStyleLbl="node0" presStyleIdx="0" presStyleCnt="1">
        <dgm:presLayoutVars>
          <dgm:chPref val="3"/>
        </dgm:presLayoutVars>
      </dgm:prSet>
      <dgm:spPr/>
      <dgm:t>
        <a:bodyPr/>
        <a:lstStyle/>
        <a:p>
          <a:endParaRPr lang="en-US"/>
        </a:p>
      </dgm:t>
    </dgm:pt>
    <dgm:pt modelId="{BC59F0C5-F152-46CF-9769-BED8F8906550}" type="pres">
      <dgm:prSet presAssocID="{FB492A2F-92E3-427F-91A5-477AE624E60A}" presName="hierChild2" presStyleCnt="0"/>
      <dgm:spPr/>
    </dgm:pt>
    <dgm:pt modelId="{640669A6-1D62-49F6-B624-347C06A0795A}" type="pres">
      <dgm:prSet presAssocID="{A2AA284D-AA73-4D41-BD9D-33E34B617F6A}" presName="Name19" presStyleLbl="parChTrans1D2" presStyleIdx="0" presStyleCnt="2"/>
      <dgm:spPr/>
      <dgm:t>
        <a:bodyPr/>
        <a:lstStyle/>
        <a:p>
          <a:endParaRPr lang="en-US"/>
        </a:p>
      </dgm:t>
    </dgm:pt>
    <dgm:pt modelId="{439A603E-39C5-4244-A8FA-090FF5219B22}" type="pres">
      <dgm:prSet presAssocID="{C027A88B-9079-426B-B71A-4CDD5B6A92B8}" presName="Name21" presStyleCnt="0"/>
      <dgm:spPr/>
    </dgm:pt>
    <dgm:pt modelId="{903E9F28-EDAF-4E81-9FB2-9946DD1527C3}" type="pres">
      <dgm:prSet presAssocID="{C027A88B-9079-426B-B71A-4CDD5B6A92B8}" presName="level2Shape" presStyleLbl="node2" presStyleIdx="0" presStyleCnt="2"/>
      <dgm:spPr/>
      <dgm:t>
        <a:bodyPr/>
        <a:lstStyle/>
        <a:p>
          <a:endParaRPr lang="en-US"/>
        </a:p>
      </dgm:t>
    </dgm:pt>
    <dgm:pt modelId="{AD11674A-606C-44F0-AEBD-73B5DE38575C}" type="pres">
      <dgm:prSet presAssocID="{C027A88B-9079-426B-B71A-4CDD5B6A92B8}" presName="hierChild3" presStyleCnt="0"/>
      <dgm:spPr/>
    </dgm:pt>
    <dgm:pt modelId="{62A1AF9D-D784-49E8-ACC9-F7E20C291057}" type="pres">
      <dgm:prSet presAssocID="{C2365929-1269-4E43-BABB-9A610C7ABE53}" presName="Name19" presStyleLbl="parChTrans1D3" presStyleIdx="0" presStyleCnt="4"/>
      <dgm:spPr/>
      <dgm:t>
        <a:bodyPr/>
        <a:lstStyle/>
        <a:p>
          <a:endParaRPr lang="en-US"/>
        </a:p>
      </dgm:t>
    </dgm:pt>
    <dgm:pt modelId="{B72CDB6C-F7FC-4A62-8F30-1923DAD239D8}" type="pres">
      <dgm:prSet presAssocID="{983F7DBD-4FD2-470E-82C9-D73AEB6BDE19}" presName="Name21" presStyleCnt="0"/>
      <dgm:spPr/>
    </dgm:pt>
    <dgm:pt modelId="{9B33580A-9CC9-4A37-8949-E113DB103462}" type="pres">
      <dgm:prSet presAssocID="{983F7DBD-4FD2-470E-82C9-D73AEB6BDE19}" presName="level2Shape" presStyleLbl="node3" presStyleIdx="0" presStyleCnt="4"/>
      <dgm:spPr/>
      <dgm:t>
        <a:bodyPr/>
        <a:lstStyle/>
        <a:p>
          <a:endParaRPr lang="en-US"/>
        </a:p>
      </dgm:t>
    </dgm:pt>
    <dgm:pt modelId="{5920822E-C532-485B-81B4-120D568650C2}" type="pres">
      <dgm:prSet presAssocID="{983F7DBD-4FD2-470E-82C9-D73AEB6BDE19}" presName="hierChild3" presStyleCnt="0"/>
      <dgm:spPr/>
    </dgm:pt>
    <dgm:pt modelId="{4EAE5CD9-720D-435C-9420-4EA961D2A1A8}" type="pres">
      <dgm:prSet presAssocID="{6880FE34-9192-481C-AD1C-553F962F748A}" presName="Name19" presStyleLbl="parChTrans1D3" presStyleIdx="1" presStyleCnt="4"/>
      <dgm:spPr/>
      <dgm:t>
        <a:bodyPr/>
        <a:lstStyle/>
        <a:p>
          <a:endParaRPr lang="en-US"/>
        </a:p>
      </dgm:t>
    </dgm:pt>
    <dgm:pt modelId="{6F8966C1-C127-4EA1-B5F8-86FA8BF35F01}" type="pres">
      <dgm:prSet presAssocID="{5548ADC9-EE8A-4FCD-936B-96C4ECE4704F}" presName="Name21" presStyleCnt="0"/>
      <dgm:spPr/>
    </dgm:pt>
    <dgm:pt modelId="{4C20E461-93A7-4BC6-9966-2C434C1C5C74}" type="pres">
      <dgm:prSet presAssocID="{5548ADC9-EE8A-4FCD-936B-96C4ECE4704F}" presName="level2Shape" presStyleLbl="node3" presStyleIdx="1" presStyleCnt="4"/>
      <dgm:spPr/>
      <dgm:t>
        <a:bodyPr/>
        <a:lstStyle/>
        <a:p>
          <a:endParaRPr lang="en-US"/>
        </a:p>
      </dgm:t>
    </dgm:pt>
    <dgm:pt modelId="{BC5C47A6-EDD0-41D8-B1A0-FC373CDF6248}" type="pres">
      <dgm:prSet presAssocID="{5548ADC9-EE8A-4FCD-936B-96C4ECE4704F}" presName="hierChild3" presStyleCnt="0"/>
      <dgm:spPr/>
    </dgm:pt>
    <dgm:pt modelId="{5B7AC25D-5178-4193-B6B1-48920C24A403}" type="pres">
      <dgm:prSet presAssocID="{87869A5C-EBCA-494B-BDAE-CC93D52B23D9}" presName="Name19" presStyleLbl="parChTrans1D3" presStyleIdx="2" presStyleCnt="4"/>
      <dgm:spPr/>
      <dgm:t>
        <a:bodyPr/>
        <a:lstStyle/>
        <a:p>
          <a:endParaRPr lang="en-US"/>
        </a:p>
      </dgm:t>
    </dgm:pt>
    <dgm:pt modelId="{FAB2F16E-BD15-4A86-9522-70747F110063}" type="pres">
      <dgm:prSet presAssocID="{755156E0-7DD8-4805-A58A-B639C5FB20C3}" presName="Name21" presStyleCnt="0"/>
      <dgm:spPr/>
    </dgm:pt>
    <dgm:pt modelId="{ED0D7837-5D6E-41E9-A55C-D5E9D4BCED25}" type="pres">
      <dgm:prSet presAssocID="{755156E0-7DD8-4805-A58A-B639C5FB20C3}" presName="level2Shape" presStyleLbl="node3" presStyleIdx="2" presStyleCnt="4"/>
      <dgm:spPr/>
      <dgm:t>
        <a:bodyPr/>
        <a:lstStyle/>
        <a:p>
          <a:endParaRPr lang="en-US"/>
        </a:p>
      </dgm:t>
    </dgm:pt>
    <dgm:pt modelId="{ABA75DBF-2074-4796-8641-82AECC2D4F46}" type="pres">
      <dgm:prSet presAssocID="{755156E0-7DD8-4805-A58A-B639C5FB20C3}" presName="hierChild3" presStyleCnt="0"/>
      <dgm:spPr/>
    </dgm:pt>
    <dgm:pt modelId="{8862BBD7-6F2D-4B28-88AD-B45AB6D6D667}" type="pres">
      <dgm:prSet presAssocID="{F1677D90-EF0C-47B0-B288-149C82E9639A}" presName="Name19" presStyleLbl="parChTrans1D2" presStyleIdx="1" presStyleCnt="2"/>
      <dgm:spPr/>
      <dgm:t>
        <a:bodyPr/>
        <a:lstStyle/>
        <a:p>
          <a:endParaRPr lang="en-US"/>
        </a:p>
      </dgm:t>
    </dgm:pt>
    <dgm:pt modelId="{F9853D9F-60AC-4EA9-A227-CCF9F332E654}" type="pres">
      <dgm:prSet presAssocID="{CE3180F6-A1BA-4C84-B4B4-9A6CBF3FE4B8}" presName="Name21" presStyleCnt="0"/>
      <dgm:spPr/>
    </dgm:pt>
    <dgm:pt modelId="{8833ED01-D3E8-47E0-AA9C-693F2483F108}" type="pres">
      <dgm:prSet presAssocID="{CE3180F6-A1BA-4C84-B4B4-9A6CBF3FE4B8}" presName="level2Shape" presStyleLbl="node2" presStyleIdx="1" presStyleCnt="2"/>
      <dgm:spPr/>
      <dgm:t>
        <a:bodyPr/>
        <a:lstStyle/>
        <a:p>
          <a:endParaRPr lang="en-US"/>
        </a:p>
      </dgm:t>
    </dgm:pt>
    <dgm:pt modelId="{3D162430-2699-43F9-9CC6-3913C4EEBAEB}" type="pres">
      <dgm:prSet presAssocID="{CE3180F6-A1BA-4C84-B4B4-9A6CBF3FE4B8}" presName="hierChild3" presStyleCnt="0"/>
      <dgm:spPr/>
    </dgm:pt>
    <dgm:pt modelId="{D1A791C9-1DF8-42B4-926C-889431470F0F}" type="pres">
      <dgm:prSet presAssocID="{000F81B2-2C8D-44BB-AC3B-1F8A59ACE59A}" presName="Name19" presStyleLbl="parChTrans1D3" presStyleIdx="3" presStyleCnt="4"/>
      <dgm:spPr/>
      <dgm:t>
        <a:bodyPr/>
        <a:lstStyle/>
        <a:p>
          <a:endParaRPr lang="en-US"/>
        </a:p>
      </dgm:t>
    </dgm:pt>
    <dgm:pt modelId="{FFCC6B31-8DF8-4BDB-B439-B9C39B2BAD37}" type="pres">
      <dgm:prSet presAssocID="{9AD76FC3-1430-4267-80C1-A463ED73C53D}" presName="Name21" presStyleCnt="0"/>
      <dgm:spPr/>
    </dgm:pt>
    <dgm:pt modelId="{B83258A9-296F-4C50-8F2A-290DDF739B21}" type="pres">
      <dgm:prSet presAssocID="{9AD76FC3-1430-4267-80C1-A463ED73C53D}" presName="level2Shape" presStyleLbl="node3" presStyleIdx="3" presStyleCnt="4"/>
      <dgm:spPr/>
      <dgm:t>
        <a:bodyPr/>
        <a:lstStyle/>
        <a:p>
          <a:endParaRPr lang="en-US"/>
        </a:p>
      </dgm:t>
    </dgm:pt>
    <dgm:pt modelId="{E4529680-7055-45E6-B692-6BE7BF859252}" type="pres">
      <dgm:prSet presAssocID="{9AD76FC3-1430-4267-80C1-A463ED73C53D}" presName="hierChild3" presStyleCnt="0"/>
      <dgm:spPr/>
    </dgm:pt>
    <dgm:pt modelId="{B6370AA2-35C6-41A7-BC29-0C3A29171F39}" type="pres">
      <dgm:prSet presAssocID="{CE1E5230-3BD5-46D3-8F81-DBB7146F8356}" presName="bgShapesFlow" presStyleCnt="0"/>
      <dgm:spPr/>
    </dgm:pt>
  </dgm:ptLst>
  <dgm:cxnLst>
    <dgm:cxn modelId="{B76ACC26-1A16-4040-96D9-EA0C5EFDE3A6}" srcId="{FB492A2F-92E3-427F-91A5-477AE624E60A}" destId="{C027A88B-9079-426B-B71A-4CDD5B6A92B8}" srcOrd="0" destOrd="0" parTransId="{A2AA284D-AA73-4D41-BD9D-33E34B617F6A}" sibTransId="{1CC11ECA-22DB-4C49-92FD-841AA73BA3B5}"/>
    <dgm:cxn modelId="{749D2428-D680-4DBF-A9D2-03C1F925B72D}" type="presOf" srcId="{CE1E5230-3BD5-46D3-8F81-DBB7146F8356}" destId="{358DD077-A7D1-41D4-AC6F-05FFDE25BB52}" srcOrd="0" destOrd="0" presId="urn:microsoft.com/office/officeart/2005/8/layout/hierarchy6"/>
    <dgm:cxn modelId="{CDDE19B0-2772-4D3E-A871-E6D2719B597F}" type="presOf" srcId="{FB492A2F-92E3-427F-91A5-477AE624E60A}" destId="{F52458CF-B3AA-477D-9004-446476547AD1}" srcOrd="0" destOrd="0" presId="urn:microsoft.com/office/officeart/2005/8/layout/hierarchy6"/>
    <dgm:cxn modelId="{25F10BD4-FF6A-4CEB-A1B5-057CC6C865ED}" type="presOf" srcId="{6880FE34-9192-481C-AD1C-553F962F748A}" destId="{4EAE5CD9-720D-435C-9420-4EA961D2A1A8}" srcOrd="0" destOrd="0" presId="urn:microsoft.com/office/officeart/2005/8/layout/hierarchy6"/>
    <dgm:cxn modelId="{6BF28623-C8F5-49AD-B8F3-02B849BBF5C0}" type="presOf" srcId="{CE3180F6-A1BA-4C84-B4B4-9A6CBF3FE4B8}" destId="{8833ED01-D3E8-47E0-AA9C-693F2483F108}" srcOrd="0" destOrd="0" presId="urn:microsoft.com/office/officeart/2005/8/layout/hierarchy6"/>
    <dgm:cxn modelId="{EFF9803C-1E16-4447-B1D5-335DD77A0E43}" type="presOf" srcId="{F1677D90-EF0C-47B0-B288-149C82E9639A}" destId="{8862BBD7-6F2D-4B28-88AD-B45AB6D6D667}" srcOrd="0" destOrd="0" presId="urn:microsoft.com/office/officeart/2005/8/layout/hierarchy6"/>
    <dgm:cxn modelId="{F8E98DE0-8142-4894-837C-8C2383B8D18E}" srcId="{CE1E5230-3BD5-46D3-8F81-DBB7146F8356}" destId="{FB492A2F-92E3-427F-91A5-477AE624E60A}" srcOrd="0" destOrd="0" parTransId="{C6D00D4E-6FDC-4C90-B1CE-2B130C3BD9EA}" sibTransId="{CE48B057-66E2-4262-9439-7EE67E406DCE}"/>
    <dgm:cxn modelId="{7C4ACA62-209F-4F11-8F34-1CCC66BFABBF}" type="presOf" srcId="{5548ADC9-EE8A-4FCD-936B-96C4ECE4704F}" destId="{4C20E461-93A7-4BC6-9966-2C434C1C5C74}" srcOrd="0" destOrd="0" presId="urn:microsoft.com/office/officeart/2005/8/layout/hierarchy6"/>
    <dgm:cxn modelId="{40C76FD9-6C4B-4F85-9F56-E6403E016716}" type="presOf" srcId="{A2AA284D-AA73-4D41-BD9D-33E34B617F6A}" destId="{640669A6-1D62-49F6-B624-347C06A0795A}" srcOrd="0" destOrd="0" presId="urn:microsoft.com/office/officeart/2005/8/layout/hierarchy6"/>
    <dgm:cxn modelId="{D6FA45F7-F1F1-4B3E-A89F-C6FEAC8855FF}" srcId="{CE3180F6-A1BA-4C84-B4B4-9A6CBF3FE4B8}" destId="{9AD76FC3-1430-4267-80C1-A463ED73C53D}" srcOrd="0" destOrd="0" parTransId="{000F81B2-2C8D-44BB-AC3B-1F8A59ACE59A}" sibTransId="{AF9252E2-B445-4FF3-B308-8DF4FB3B59DF}"/>
    <dgm:cxn modelId="{549FD009-4D28-4110-8E7B-44DF9908C121}" type="presOf" srcId="{9AD76FC3-1430-4267-80C1-A463ED73C53D}" destId="{B83258A9-296F-4C50-8F2A-290DDF739B21}" srcOrd="0" destOrd="0" presId="urn:microsoft.com/office/officeart/2005/8/layout/hierarchy6"/>
    <dgm:cxn modelId="{CABFCF5C-22F2-48F1-8E22-5EC0590D4197}" type="presOf" srcId="{983F7DBD-4FD2-470E-82C9-D73AEB6BDE19}" destId="{9B33580A-9CC9-4A37-8949-E113DB103462}" srcOrd="0" destOrd="0" presId="urn:microsoft.com/office/officeart/2005/8/layout/hierarchy6"/>
    <dgm:cxn modelId="{00E55030-9271-4FC1-AF5C-F36DDF8F3D1E}" type="presOf" srcId="{755156E0-7DD8-4805-A58A-B639C5FB20C3}" destId="{ED0D7837-5D6E-41E9-A55C-D5E9D4BCED25}" srcOrd="0" destOrd="0" presId="urn:microsoft.com/office/officeart/2005/8/layout/hierarchy6"/>
    <dgm:cxn modelId="{6BD1B8DC-F399-4A65-A260-0FB60C36F12E}" srcId="{C027A88B-9079-426B-B71A-4CDD5B6A92B8}" destId="{755156E0-7DD8-4805-A58A-B639C5FB20C3}" srcOrd="2" destOrd="0" parTransId="{87869A5C-EBCA-494B-BDAE-CC93D52B23D9}" sibTransId="{CE460EFB-F850-4141-81C2-DA054EB4D960}"/>
    <dgm:cxn modelId="{36BF5C8E-A460-4E4F-BD1C-B15F7D0A2AD5}" srcId="{C027A88B-9079-426B-B71A-4CDD5B6A92B8}" destId="{983F7DBD-4FD2-470E-82C9-D73AEB6BDE19}" srcOrd="0" destOrd="0" parTransId="{C2365929-1269-4E43-BABB-9A610C7ABE53}" sibTransId="{08BE1E38-AD53-4A80-80F5-2011DE834962}"/>
    <dgm:cxn modelId="{AB6FEC9B-A100-4F6F-B31F-DBF48C6BD775}" type="presOf" srcId="{C2365929-1269-4E43-BABB-9A610C7ABE53}" destId="{62A1AF9D-D784-49E8-ACC9-F7E20C291057}" srcOrd="0" destOrd="0" presId="urn:microsoft.com/office/officeart/2005/8/layout/hierarchy6"/>
    <dgm:cxn modelId="{B5A619C6-D8C2-42B9-BFDC-7DD8A65E0A3D}" type="presOf" srcId="{87869A5C-EBCA-494B-BDAE-CC93D52B23D9}" destId="{5B7AC25D-5178-4193-B6B1-48920C24A403}" srcOrd="0" destOrd="0" presId="urn:microsoft.com/office/officeart/2005/8/layout/hierarchy6"/>
    <dgm:cxn modelId="{68391CEE-9E52-4608-94AD-948C77C1A633}" type="presOf" srcId="{C027A88B-9079-426B-B71A-4CDD5B6A92B8}" destId="{903E9F28-EDAF-4E81-9FB2-9946DD1527C3}" srcOrd="0" destOrd="0" presId="urn:microsoft.com/office/officeart/2005/8/layout/hierarchy6"/>
    <dgm:cxn modelId="{8C02F243-63DD-4539-BE9A-3D0D16798681}" type="presOf" srcId="{000F81B2-2C8D-44BB-AC3B-1F8A59ACE59A}" destId="{D1A791C9-1DF8-42B4-926C-889431470F0F}" srcOrd="0" destOrd="0" presId="urn:microsoft.com/office/officeart/2005/8/layout/hierarchy6"/>
    <dgm:cxn modelId="{1393455C-9C15-4ACC-B0AF-D90B5DE07B89}" srcId="{FB492A2F-92E3-427F-91A5-477AE624E60A}" destId="{CE3180F6-A1BA-4C84-B4B4-9A6CBF3FE4B8}" srcOrd="1" destOrd="0" parTransId="{F1677D90-EF0C-47B0-B288-149C82E9639A}" sibTransId="{0EE4ED6B-633E-4759-8C7B-4D07604FE4B3}"/>
    <dgm:cxn modelId="{26645A33-05EA-4070-84B7-FF04060327DE}" srcId="{C027A88B-9079-426B-B71A-4CDD5B6A92B8}" destId="{5548ADC9-EE8A-4FCD-936B-96C4ECE4704F}" srcOrd="1" destOrd="0" parTransId="{6880FE34-9192-481C-AD1C-553F962F748A}" sibTransId="{5DF910FE-4B1B-4DBC-8DEE-56C2AFF0C52E}"/>
    <dgm:cxn modelId="{02A20AC1-D0BC-4BBB-AD40-5CBCBD680DCD}" type="presParOf" srcId="{358DD077-A7D1-41D4-AC6F-05FFDE25BB52}" destId="{8344CC16-324B-443C-A6F2-A2E377501546}" srcOrd="0" destOrd="0" presId="urn:microsoft.com/office/officeart/2005/8/layout/hierarchy6"/>
    <dgm:cxn modelId="{3DF0A553-9043-4628-8698-E9444AD8FA3A}" type="presParOf" srcId="{8344CC16-324B-443C-A6F2-A2E377501546}" destId="{ECBDC1E7-4214-4ED5-8A91-237A668EB20D}" srcOrd="0" destOrd="0" presId="urn:microsoft.com/office/officeart/2005/8/layout/hierarchy6"/>
    <dgm:cxn modelId="{A8FB4016-3D0D-40DC-8DCA-707889785F2F}" type="presParOf" srcId="{ECBDC1E7-4214-4ED5-8A91-237A668EB20D}" destId="{A477DD64-B39C-42EB-811C-B8B25FB12409}" srcOrd="0" destOrd="0" presId="urn:microsoft.com/office/officeart/2005/8/layout/hierarchy6"/>
    <dgm:cxn modelId="{0CBD5DF4-7C1E-4F13-AE06-B5BB54AE351D}" type="presParOf" srcId="{A477DD64-B39C-42EB-811C-B8B25FB12409}" destId="{F52458CF-B3AA-477D-9004-446476547AD1}" srcOrd="0" destOrd="0" presId="urn:microsoft.com/office/officeart/2005/8/layout/hierarchy6"/>
    <dgm:cxn modelId="{C3ACF4ED-2FDE-4753-9F2B-789A479414F4}" type="presParOf" srcId="{A477DD64-B39C-42EB-811C-B8B25FB12409}" destId="{BC59F0C5-F152-46CF-9769-BED8F8906550}" srcOrd="1" destOrd="0" presId="urn:microsoft.com/office/officeart/2005/8/layout/hierarchy6"/>
    <dgm:cxn modelId="{19B61B85-2E8E-4CEC-A7B8-D0141B3F1E72}" type="presParOf" srcId="{BC59F0C5-F152-46CF-9769-BED8F8906550}" destId="{640669A6-1D62-49F6-B624-347C06A0795A}" srcOrd="0" destOrd="0" presId="urn:microsoft.com/office/officeart/2005/8/layout/hierarchy6"/>
    <dgm:cxn modelId="{DF75D657-B249-43C5-BAC0-5AEA276AC60B}" type="presParOf" srcId="{BC59F0C5-F152-46CF-9769-BED8F8906550}" destId="{439A603E-39C5-4244-A8FA-090FF5219B22}" srcOrd="1" destOrd="0" presId="urn:microsoft.com/office/officeart/2005/8/layout/hierarchy6"/>
    <dgm:cxn modelId="{9F7E9317-8D1F-4860-B495-5E98F771380D}" type="presParOf" srcId="{439A603E-39C5-4244-A8FA-090FF5219B22}" destId="{903E9F28-EDAF-4E81-9FB2-9946DD1527C3}" srcOrd="0" destOrd="0" presId="urn:microsoft.com/office/officeart/2005/8/layout/hierarchy6"/>
    <dgm:cxn modelId="{BE982ACB-FEE1-4DC9-8F54-AEE207C61133}" type="presParOf" srcId="{439A603E-39C5-4244-A8FA-090FF5219B22}" destId="{AD11674A-606C-44F0-AEBD-73B5DE38575C}" srcOrd="1" destOrd="0" presId="urn:microsoft.com/office/officeart/2005/8/layout/hierarchy6"/>
    <dgm:cxn modelId="{5EB3D206-7166-4CA5-B895-2C988AA55370}" type="presParOf" srcId="{AD11674A-606C-44F0-AEBD-73B5DE38575C}" destId="{62A1AF9D-D784-49E8-ACC9-F7E20C291057}" srcOrd="0" destOrd="0" presId="urn:microsoft.com/office/officeart/2005/8/layout/hierarchy6"/>
    <dgm:cxn modelId="{5A665CE4-366E-47F6-BBCE-17C20B171B8C}" type="presParOf" srcId="{AD11674A-606C-44F0-AEBD-73B5DE38575C}" destId="{B72CDB6C-F7FC-4A62-8F30-1923DAD239D8}" srcOrd="1" destOrd="0" presId="urn:microsoft.com/office/officeart/2005/8/layout/hierarchy6"/>
    <dgm:cxn modelId="{92311974-FE35-45BF-89AD-56800E983C83}" type="presParOf" srcId="{B72CDB6C-F7FC-4A62-8F30-1923DAD239D8}" destId="{9B33580A-9CC9-4A37-8949-E113DB103462}" srcOrd="0" destOrd="0" presId="urn:microsoft.com/office/officeart/2005/8/layout/hierarchy6"/>
    <dgm:cxn modelId="{41DAA1E1-4042-47BA-A93C-404F5E5DA2A8}" type="presParOf" srcId="{B72CDB6C-F7FC-4A62-8F30-1923DAD239D8}" destId="{5920822E-C532-485B-81B4-120D568650C2}" srcOrd="1" destOrd="0" presId="urn:microsoft.com/office/officeart/2005/8/layout/hierarchy6"/>
    <dgm:cxn modelId="{4F91D20C-24D8-40D5-BE9C-3ECB48AE4840}" type="presParOf" srcId="{AD11674A-606C-44F0-AEBD-73B5DE38575C}" destId="{4EAE5CD9-720D-435C-9420-4EA961D2A1A8}" srcOrd="2" destOrd="0" presId="urn:microsoft.com/office/officeart/2005/8/layout/hierarchy6"/>
    <dgm:cxn modelId="{80800586-72D7-4E9C-886A-1F6EDD8283C4}" type="presParOf" srcId="{AD11674A-606C-44F0-AEBD-73B5DE38575C}" destId="{6F8966C1-C127-4EA1-B5F8-86FA8BF35F01}" srcOrd="3" destOrd="0" presId="urn:microsoft.com/office/officeart/2005/8/layout/hierarchy6"/>
    <dgm:cxn modelId="{5156ACF0-94E8-4DCD-ADFC-5E1F792A6BD0}" type="presParOf" srcId="{6F8966C1-C127-4EA1-B5F8-86FA8BF35F01}" destId="{4C20E461-93A7-4BC6-9966-2C434C1C5C74}" srcOrd="0" destOrd="0" presId="urn:microsoft.com/office/officeart/2005/8/layout/hierarchy6"/>
    <dgm:cxn modelId="{CD560064-2543-461A-81B5-D1627D457B54}" type="presParOf" srcId="{6F8966C1-C127-4EA1-B5F8-86FA8BF35F01}" destId="{BC5C47A6-EDD0-41D8-B1A0-FC373CDF6248}" srcOrd="1" destOrd="0" presId="urn:microsoft.com/office/officeart/2005/8/layout/hierarchy6"/>
    <dgm:cxn modelId="{22E261FF-E3D1-4B2E-A95D-8A3F751C99E1}" type="presParOf" srcId="{AD11674A-606C-44F0-AEBD-73B5DE38575C}" destId="{5B7AC25D-5178-4193-B6B1-48920C24A403}" srcOrd="4" destOrd="0" presId="urn:microsoft.com/office/officeart/2005/8/layout/hierarchy6"/>
    <dgm:cxn modelId="{CE43CE7D-D180-429E-8634-057D76C1B450}" type="presParOf" srcId="{AD11674A-606C-44F0-AEBD-73B5DE38575C}" destId="{FAB2F16E-BD15-4A86-9522-70747F110063}" srcOrd="5" destOrd="0" presId="urn:microsoft.com/office/officeart/2005/8/layout/hierarchy6"/>
    <dgm:cxn modelId="{DCD17AA9-30D5-4F1E-BF04-89EA9FDD8524}" type="presParOf" srcId="{FAB2F16E-BD15-4A86-9522-70747F110063}" destId="{ED0D7837-5D6E-41E9-A55C-D5E9D4BCED25}" srcOrd="0" destOrd="0" presId="urn:microsoft.com/office/officeart/2005/8/layout/hierarchy6"/>
    <dgm:cxn modelId="{33F84F19-A574-4084-AD10-ACA92BAE4ED7}" type="presParOf" srcId="{FAB2F16E-BD15-4A86-9522-70747F110063}" destId="{ABA75DBF-2074-4796-8641-82AECC2D4F46}" srcOrd="1" destOrd="0" presId="urn:microsoft.com/office/officeart/2005/8/layout/hierarchy6"/>
    <dgm:cxn modelId="{5C20A2C2-0F22-4606-8651-BB2139C566F6}" type="presParOf" srcId="{BC59F0C5-F152-46CF-9769-BED8F8906550}" destId="{8862BBD7-6F2D-4B28-88AD-B45AB6D6D667}" srcOrd="2" destOrd="0" presId="urn:microsoft.com/office/officeart/2005/8/layout/hierarchy6"/>
    <dgm:cxn modelId="{42C5346F-9779-44AF-87C0-65C7BDA7C487}" type="presParOf" srcId="{BC59F0C5-F152-46CF-9769-BED8F8906550}" destId="{F9853D9F-60AC-4EA9-A227-CCF9F332E654}" srcOrd="3" destOrd="0" presId="urn:microsoft.com/office/officeart/2005/8/layout/hierarchy6"/>
    <dgm:cxn modelId="{74338BB9-37E2-4940-A720-7C1318E60C00}" type="presParOf" srcId="{F9853D9F-60AC-4EA9-A227-CCF9F332E654}" destId="{8833ED01-D3E8-47E0-AA9C-693F2483F108}" srcOrd="0" destOrd="0" presId="urn:microsoft.com/office/officeart/2005/8/layout/hierarchy6"/>
    <dgm:cxn modelId="{34738FF0-D84D-4F1A-8013-6C7553D554DA}" type="presParOf" srcId="{F9853D9F-60AC-4EA9-A227-CCF9F332E654}" destId="{3D162430-2699-43F9-9CC6-3913C4EEBAEB}" srcOrd="1" destOrd="0" presId="urn:microsoft.com/office/officeart/2005/8/layout/hierarchy6"/>
    <dgm:cxn modelId="{52455325-355F-42D1-96F2-0FD7E22AA6B0}" type="presParOf" srcId="{3D162430-2699-43F9-9CC6-3913C4EEBAEB}" destId="{D1A791C9-1DF8-42B4-926C-889431470F0F}" srcOrd="0" destOrd="0" presId="urn:microsoft.com/office/officeart/2005/8/layout/hierarchy6"/>
    <dgm:cxn modelId="{4B18554B-231F-44A9-9BC8-28461950B228}" type="presParOf" srcId="{3D162430-2699-43F9-9CC6-3913C4EEBAEB}" destId="{FFCC6B31-8DF8-4BDB-B439-B9C39B2BAD37}" srcOrd="1" destOrd="0" presId="urn:microsoft.com/office/officeart/2005/8/layout/hierarchy6"/>
    <dgm:cxn modelId="{809D70B1-A73E-401B-9C4E-5A4B159C42E2}" type="presParOf" srcId="{FFCC6B31-8DF8-4BDB-B439-B9C39B2BAD37}" destId="{B83258A9-296F-4C50-8F2A-290DDF739B21}" srcOrd="0" destOrd="0" presId="urn:microsoft.com/office/officeart/2005/8/layout/hierarchy6"/>
    <dgm:cxn modelId="{69B10C88-3106-4C24-B64D-4DDE43548FF6}" type="presParOf" srcId="{FFCC6B31-8DF8-4BDB-B439-B9C39B2BAD37}" destId="{E4529680-7055-45E6-B692-6BE7BF859252}" srcOrd="1" destOrd="0" presId="urn:microsoft.com/office/officeart/2005/8/layout/hierarchy6"/>
    <dgm:cxn modelId="{E1426BDD-0B85-4E75-8873-D0CCB83736B8}" type="presParOf" srcId="{358DD077-A7D1-41D4-AC6F-05FFDE25BB52}" destId="{B6370AA2-35C6-41A7-BC29-0C3A29171F39}" srcOrd="1" destOrd="0" presId="urn:microsoft.com/office/officeart/2005/8/layout/hierarchy6"/>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a-IR" smtClean="0"/>
              <a:t>اصول سرپرستی</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02A532E-98C7-4E59-962A-8AE01EC5CF55}" type="datetimeFigureOut">
              <a:rPr lang="en-US" smtClean="0"/>
              <a:pPr/>
              <a:t>9/2/2014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264B96E-3E1F-41FD-902A-2A6CA50858D7}" type="slidenum">
              <a:rPr lang="en-US" smtClean="0"/>
              <a:pPr/>
              <a:t>‹#›</a:t>
            </a:fld>
            <a:endParaRPr lang="en-US"/>
          </a:p>
        </p:txBody>
      </p:sp>
    </p:spTree>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a-IR" smtClean="0"/>
              <a:t>اصول سرپرستی</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49A729-1D3C-4841-9DA1-9599F829F522}" type="datetimeFigureOut">
              <a:rPr lang="en-US" smtClean="0"/>
              <a:pPr/>
              <a:t>9/2/2014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FEDC72-6800-4A36-AF6B-41B08EF02B2E}" type="slidenum">
              <a:rPr lang="en-US" smtClean="0"/>
              <a:pPr/>
              <a:t>‹#›</a:t>
            </a:fld>
            <a:endParaRPr lang="en-US"/>
          </a:p>
        </p:txBody>
      </p:sp>
    </p:spTree>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Header Placeholder 4"/>
          <p:cNvSpPr>
            <a:spLocks noGrp="1"/>
          </p:cNvSpPr>
          <p:nvPr>
            <p:ph type="hdr" sz="quarter" idx="11"/>
          </p:nvPr>
        </p:nvSpPr>
        <p:spPr/>
        <p:txBody>
          <a:bodyPr/>
          <a:lstStyle/>
          <a:p>
            <a:r>
              <a:rPr lang="fa-IR" smtClean="0"/>
              <a:t>اصول سرپرستی</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Header Placeholder 4"/>
          <p:cNvSpPr>
            <a:spLocks noGrp="1"/>
          </p:cNvSpPr>
          <p:nvPr>
            <p:ph type="hdr" sz="quarter" idx="11"/>
          </p:nvPr>
        </p:nvSpPr>
        <p:spPr/>
        <p:txBody>
          <a:bodyPr/>
          <a:lstStyle/>
          <a:p>
            <a:r>
              <a:rPr lang="fa-IR" smtClean="0"/>
              <a:t>اصول سرپرستی</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fa-IR" smtClean="0"/>
              <a:t>اصول سرپرستی</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fa-IR" smtClean="0"/>
              <a:t>اصول سرپرستی</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fa-IR" smtClean="0"/>
              <a:t>اصول سرپرستی</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fa-IR" smtClean="0"/>
              <a:t>اصول سرپرستی</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fa-IR" smtClean="0"/>
              <a:t>اصول سرپرستی</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D9A66CA-143E-479B-ABDD-1C42956C9FF7}" type="datetime1">
              <a:rPr lang="en-US" smtClean="0"/>
              <a:pPr/>
              <a:t>9/2/2014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www.jozve.org</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B5A22C1-CA9B-4F4E-AA63-2C544D325205}" type="slidenum">
              <a:rPr lang="en-US" smtClean="0"/>
              <a:pPr/>
              <a:t>‹#›</a:t>
            </a:fld>
            <a:endParaRPr lang="en-US"/>
          </a:p>
        </p:txBody>
      </p:sp>
    </p:spTree>
  </p:cSld>
  <p:clrMapOvr>
    <a:masterClrMapping/>
  </p:clrMapOvr>
  <p:transition spd="med">
    <p:checker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715A54-9432-4328-A1D2-BCAF5E7E4243}" type="datetime1">
              <a:rPr lang="en-US" smtClean="0"/>
              <a:pPr/>
              <a:t>9/2/2014</a:t>
            </a:fld>
            <a:endParaRPr lang="en-US"/>
          </a:p>
        </p:txBody>
      </p:sp>
      <p:sp>
        <p:nvSpPr>
          <p:cNvPr id="5" name="Footer Placeholder 4"/>
          <p:cNvSpPr>
            <a:spLocks noGrp="1"/>
          </p:cNvSpPr>
          <p:nvPr>
            <p:ph type="ftr" sz="quarter" idx="11"/>
          </p:nvPr>
        </p:nvSpPr>
        <p:spPr/>
        <p:txBody>
          <a:bodyPr/>
          <a:lstStyle>
            <a:extLst/>
          </a:lstStyle>
          <a:p>
            <a:r>
              <a:rPr lang="en-US" smtClean="0"/>
              <a:t>www.jozve.org</a:t>
            </a:r>
            <a:endParaRPr lang="en-US"/>
          </a:p>
        </p:txBody>
      </p:sp>
      <p:sp>
        <p:nvSpPr>
          <p:cNvPr id="6" name="Slide Number Placeholder 5"/>
          <p:cNvSpPr>
            <a:spLocks noGrp="1"/>
          </p:cNvSpPr>
          <p:nvPr>
            <p:ph type="sldNum" sz="quarter" idx="12"/>
          </p:nvPr>
        </p:nvSpPr>
        <p:spPr/>
        <p:txBody>
          <a:bodyPr/>
          <a:lstStyle>
            <a:extLst/>
          </a:lstStyle>
          <a:p>
            <a:fld id="{DB5A22C1-CA9B-4F4E-AA63-2C544D325205}" type="slidenum">
              <a:rPr lang="en-US" smtClean="0"/>
              <a:pPr/>
              <a:t>‹#›</a:t>
            </a:fld>
            <a:endParaRPr lang="en-US"/>
          </a:p>
        </p:txBody>
      </p:sp>
    </p:spTree>
  </p:cSld>
  <p:clrMapOvr>
    <a:masterClrMapping/>
  </p:clrMapOvr>
  <p:transition spd="med">
    <p:checker dir="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6273B7B-D2B9-48F7-B15D-F8D5066C8E09}" type="datetime1">
              <a:rPr lang="en-US" smtClean="0"/>
              <a:pPr/>
              <a:t>9/2/2014</a:t>
            </a:fld>
            <a:endParaRPr lang="en-US"/>
          </a:p>
        </p:txBody>
      </p:sp>
      <p:sp>
        <p:nvSpPr>
          <p:cNvPr id="5" name="Footer Placeholder 4"/>
          <p:cNvSpPr>
            <a:spLocks noGrp="1"/>
          </p:cNvSpPr>
          <p:nvPr>
            <p:ph type="ftr" sz="quarter" idx="11"/>
          </p:nvPr>
        </p:nvSpPr>
        <p:spPr/>
        <p:txBody>
          <a:bodyPr/>
          <a:lstStyle>
            <a:extLst/>
          </a:lstStyle>
          <a:p>
            <a:r>
              <a:rPr lang="en-US" smtClean="0"/>
              <a:t>www.jozve.org</a:t>
            </a:r>
            <a:endParaRPr lang="en-US"/>
          </a:p>
        </p:txBody>
      </p:sp>
      <p:sp>
        <p:nvSpPr>
          <p:cNvPr id="6" name="Slide Number Placeholder 5"/>
          <p:cNvSpPr>
            <a:spLocks noGrp="1"/>
          </p:cNvSpPr>
          <p:nvPr>
            <p:ph type="sldNum" sz="quarter" idx="12"/>
          </p:nvPr>
        </p:nvSpPr>
        <p:spPr/>
        <p:txBody>
          <a:bodyPr/>
          <a:lstStyle>
            <a:extLst/>
          </a:lstStyle>
          <a:p>
            <a:fld id="{DB5A22C1-CA9B-4F4E-AA63-2C544D325205}" type="slidenum">
              <a:rPr lang="en-US" smtClean="0"/>
              <a:pPr/>
              <a:t>‹#›</a:t>
            </a:fld>
            <a:endParaRPr lang="en-US"/>
          </a:p>
        </p:txBody>
      </p:sp>
    </p:spTree>
  </p:cSld>
  <p:clrMapOvr>
    <a:masterClrMapping/>
  </p:clrMapOvr>
  <p:transition spd="med">
    <p:checker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308E73-C3EA-4B65-B356-7AABF1276BFA}" type="datetime1">
              <a:rPr lang="en-US" smtClean="0"/>
              <a:pPr/>
              <a:t>9/2/2014</a:t>
            </a:fld>
            <a:endParaRPr lang="en-US"/>
          </a:p>
        </p:txBody>
      </p:sp>
      <p:sp>
        <p:nvSpPr>
          <p:cNvPr id="5" name="Footer Placeholder 4"/>
          <p:cNvSpPr>
            <a:spLocks noGrp="1"/>
          </p:cNvSpPr>
          <p:nvPr>
            <p:ph type="ftr" sz="quarter" idx="11"/>
          </p:nvPr>
        </p:nvSpPr>
        <p:spPr/>
        <p:txBody>
          <a:bodyPr/>
          <a:lstStyle>
            <a:extLst/>
          </a:lstStyle>
          <a:p>
            <a:r>
              <a:rPr lang="en-US" smtClean="0"/>
              <a:t>www.jozve.org</a:t>
            </a:r>
            <a:endParaRPr lang="en-US"/>
          </a:p>
        </p:txBody>
      </p:sp>
      <p:sp>
        <p:nvSpPr>
          <p:cNvPr id="6" name="Slide Number Placeholder 5"/>
          <p:cNvSpPr>
            <a:spLocks noGrp="1"/>
          </p:cNvSpPr>
          <p:nvPr>
            <p:ph type="sldNum" sz="quarter" idx="12"/>
          </p:nvPr>
        </p:nvSpPr>
        <p:spPr/>
        <p:txBody>
          <a:bodyPr/>
          <a:lstStyle>
            <a:extLst/>
          </a:lstStyle>
          <a:p>
            <a:fld id="{DB5A22C1-CA9B-4F4E-AA63-2C544D32520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med">
    <p:checker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2A26451-4BB0-43F5-82EA-2CB46805879E}" type="datetime1">
              <a:rPr lang="en-US" smtClean="0"/>
              <a:pPr/>
              <a:t>9/2/2014</a:t>
            </a:fld>
            <a:endParaRPr lang="en-US"/>
          </a:p>
        </p:txBody>
      </p:sp>
      <p:sp>
        <p:nvSpPr>
          <p:cNvPr id="5" name="Footer Placeholder 4"/>
          <p:cNvSpPr>
            <a:spLocks noGrp="1"/>
          </p:cNvSpPr>
          <p:nvPr>
            <p:ph type="ftr" sz="quarter" idx="11"/>
          </p:nvPr>
        </p:nvSpPr>
        <p:spPr/>
        <p:txBody>
          <a:bodyPr/>
          <a:lstStyle>
            <a:extLst/>
          </a:lstStyle>
          <a:p>
            <a:r>
              <a:rPr lang="en-US" smtClean="0"/>
              <a:t>www.jozve.org</a:t>
            </a:r>
            <a:endParaRPr lang="en-US"/>
          </a:p>
        </p:txBody>
      </p:sp>
      <p:sp>
        <p:nvSpPr>
          <p:cNvPr id="6" name="Slide Number Placeholder 5"/>
          <p:cNvSpPr>
            <a:spLocks noGrp="1"/>
          </p:cNvSpPr>
          <p:nvPr>
            <p:ph type="sldNum" sz="quarter" idx="12"/>
          </p:nvPr>
        </p:nvSpPr>
        <p:spPr/>
        <p:txBody>
          <a:bodyPr/>
          <a:lstStyle>
            <a:extLst/>
          </a:lstStyle>
          <a:p>
            <a:fld id="{DB5A22C1-CA9B-4F4E-AA63-2C544D32520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checker dir="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8C345B3-5C29-4E8E-8219-E2F1D3DD64E2}" type="datetime1">
              <a:rPr lang="en-US" smtClean="0"/>
              <a:pPr/>
              <a:t>9/2/2014</a:t>
            </a:fld>
            <a:endParaRPr lang="en-US"/>
          </a:p>
        </p:txBody>
      </p:sp>
      <p:sp>
        <p:nvSpPr>
          <p:cNvPr id="6" name="Footer Placeholder 5"/>
          <p:cNvSpPr>
            <a:spLocks noGrp="1"/>
          </p:cNvSpPr>
          <p:nvPr>
            <p:ph type="ftr" sz="quarter" idx="11"/>
          </p:nvPr>
        </p:nvSpPr>
        <p:spPr/>
        <p:txBody>
          <a:bodyPr/>
          <a:lstStyle>
            <a:extLst/>
          </a:lstStyle>
          <a:p>
            <a:r>
              <a:rPr lang="en-US" smtClean="0"/>
              <a:t>www.jozve.org</a:t>
            </a:r>
            <a:endParaRPr lang="en-US"/>
          </a:p>
        </p:txBody>
      </p:sp>
      <p:sp>
        <p:nvSpPr>
          <p:cNvPr id="7" name="Slide Number Placeholder 6"/>
          <p:cNvSpPr>
            <a:spLocks noGrp="1"/>
          </p:cNvSpPr>
          <p:nvPr>
            <p:ph type="sldNum" sz="quarter" idx="12"/>
          </p:nvPr>
        </p:nvSpPr>
        <p:spPr/>
        <p:txBody>
          <a:bodyPr/>
          <a:lstStyle>
            <a:extLst/>
          </a:lstStyle>
          <a:p>
            <a:fld id="{DB5A22C1-CA9B-4F4E-AA63-2C544D32520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med">
    <p:checker dir="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787A80C-7D1F-4A53-A351-89931A06432C}" type="datetime1">
              <a:rPr lang="en-US" smtClean="0"/>
              <a:pPr/>
              <a:t>9/2/2014</a:t>
            </a:fld>
            <a:endParaRPr lang="en-US"/>
          </a:p>
        </p:txBody>
      </p:sp>
      <p:sp>
        <p:nvSpPr>
          <p:cNvPr id="8" name="Footer Placeholder 7"/>
          <p:cNvSpPr>
            <a:spLocks noGrp="1"/>
          </p:cNvSpPr>
          <p:nvPr>
            <p:ph type="ftr" sz="quarter" idx="11"/>
          </p:nvPr>
        </p:nvSpPr>
        <p:spPr/>
        <p:txBody>
          <a:bodyPr/>
          <a:lstStyle>
            <a:extLst/>
          </a:lstStyle>
          <a:p>
            <a:r>
              <a:rPr lang="en-US" smtClean="0"/>
              <a:t>www.jozve.org</a:t>
            </a:r>
            <a:endParaRPr lang="en-US"/>
          </a:p>
        </p:txBody>
      </p:sp>
      <p:sp>
        <p:nvSpPr>
          <p:cNvPr id="9" name="Slide Number Placeholder 8"/>
          <p:cNvSpPr>
            <a:spLocks noGrp="1"/>
          </p:cNvSpPr>
          <p:nvPr>
            <p:ph type="sldNum" sz="quarter" idx="12"/>
          </p:nvPr>
        </p:nvSpPr>
        <p:spPr/>
        <p:txBody>
          <a:bodyPr/>
          <a:lstStyle>
            <a:extLst/>
          </a:lstStyle>
          <a:p>
            <a:fld id="{DB5A22C1-CA9B-4F4E-AA63-2C544D32520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med">
    <p:checker dir="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B432A1F-2C85-44B5-9F64-CE2CC7B9211B}" type="datetime1">
              <a:rPr lang="en-US" smtClean="0"/>
              <a:pPr/>
              <a:t>9/2/2014</a:t>
            </a:fld>
            <a:endParaRPr lang="en-US"/>
          </a:p>
        </p:txBody>
      </p:sp>
      <p:sp>
        <p:nvSpPr>
          <p:cNvPr id="4" name="Footer Placeholder 3"/>
          <p:cNvSpPr>
            <a:spLocks noGrp="1"/>
          </p:cNvSpPr>
          <p:nvPr>
            <p:ph type="ftr" sz="quarter" idx="11"/>
          </p:nvPr>
        </p:nvSpPr>
        <p:spPr/>
        <p:txBody>
          <a:bodyPr/>
          <a:lstStyle>
            <a:extLst/>
          </a:lstStyle>
          <a:p>
            <a:r>
              <a:rPr lang="en-US" smtClean="0"/>
              <a:t>www.jozve.org</a:t>
            </a:r>
            <a:endParaRPr lang="en-US"/>
          </a:p>
        </p:txBody>
      </p:sp>
      <p:sp>
        <p:nvSpPr>
          <p:cNvPr id="5" name="Slide Number Placeholder 4"/>
          <p:cNvSpPr>
            <a:spLocks noGrp="1"/>
          </p:cNvSpPr>
          <p:nvPr>
            <p:ph type="sldNum" sz="quarter" idx="12"/>
          </p:nvPr>
        </p:nvSpPr>
        <p:spPr/>
        <p:txBody>
          <a:bodyPr/>
          <a:lstStyle>
            <a:extLst/>
          </a:lstStyle>
          <a:p>
            <a:fld id="{DB5A22C1-CA9B-4F4E-AA63-2C544D32520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med">
    <p:checker dir="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1D06526-0C6A-4F5D-AEBD-F71B707766A4}" type="datetime1">
              <a:rPr lang="en-US" smtClean="0"/>
              <a:pPr/>
              <a:t>9/2/2014</a:t>
            </a:fld>
            <a:endParaRPr lang="en-US"/>
          </a:p>
        </p:txBody>
      </p:sp>
      <p:sp>
        <p:nvSpPr>
          <p:cNvPr id="3" name="Footer Placeholder 2"/>
          <p:cNvSpPr>
            <a:spLocks noGrp="1"/>
          </p:cNvSpPr>
          <p:nvPr>
            <p:ph type="ftr" sz="quarter" idx="11"/>
          </p:nvPr>
        </p:nvSpPr>
        <p:spPr/>
        <p:txBody>
          <a:bodyPr/>
          <a:lstStyle>
            <a:extLst/>
          </a:lstStyle>
          <a:p>
            <a:r>
              <a:rPr lang="en-US" smtClean="0"/>
              <a:t>www.jozve.org</a:t>
            </a:r>
            <a:endParaRPr lang="en-US"/>
          </a:p>
        </p:txBody>
      </p:sp>
      <p:sp>
        <p:nvSpPr>
          <p:cNvPr id="4" name="Slide Number Placeholder 3"/>
          <p:cNvSpPr>
            <a:spLocks noGrp="1"/>
          </p:cNvSpPr>
          <p:nvPr>
            <p:ph type="sldNum" sz="quarter" idx="12"/>
          </p:nvPr>
        </p:nvSpPr>
        <p:spPr/>
        <p:txBody>
          <a:bodyPr/>
          <a:lstStyle>
            <a:extLst/>
          </a:lstStyle>
          <a:p>
            <a:fld id="{DB5A22C1-CA9B-4F4E-AA63-2C544D325205}" type="slidenum">
              <a:rPr lang="en-US" smtClean="0"/>
              <a:pPr/>
              <a:t>‹#›</a:t>
            </a:fld>
            <a:endParaRPr lang="en-US"/>
          </a:p>
        </p:txBody>
      </p:sp>
    </p:spTree>
  </p:cSld>
  <p:clrMapOvr>
    <a:masterClrMapping/>
  </p:clrMapOvr>
  <p:transition spd="med">
    <p:checker dir="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2ED50C3-61BC-419C-B4C6-44C118C047FA}" type="datetime1">
              <a:rPr lang="en-US" smtClean="0"/>
              <a:pPr/>
              <a:t>9/2/2014</a:t>
            </a:fld>
            <a:endParaRPr lang="en-US"/>
          </a:p>
        </p:txBody>
      </p:sp>
      <p:sp>
        <p:nvSpPr>
          <p:cNvPr id="6" name="Footer Placeholder 5"/>
          <p:cNvSpPr>
            <a:spLocks noGrp="1"/>
          </p:cNvSpPr>
          <p:nvPr>
            <p:ph type="ftr" sz="quarter" idx="11"/>
          </p:nvPr>
        </p:nvSpPr>
        <p:spPr/>
        <p:txBody>
          <a:bodyPr/>
          <a:lstStyle>
            <a:extLst/>
          </a:lstStyle>
          <a:p>
            <a:r>
              <a:rPr lang="en-US" smtClean="0"/>
              <a:t>www.jozve.org</a:t>
            </a:r>
            <a:endParaRPr lang="en-US"/>
          </a:p>
        </p:txBody>
      </p:sp>
      <p:sp>
        <p:nvSpPr>
          <p:cNvPr id="7" name="Slide Number Placeholder 6"/>
          <p:cNvSpPr>
            <a:spLocks noGrp="1"/>
          </p:cNvSpPr>
          <p:nvPr>
            <p:ph type="sldNum" sz="quarter" idx="12"/>
          </p:nvPr>
        </p:nvSpPr>
        <p:spPr/>
        <p:txBody>
          <a:bodyPr/>
          <a:lstStyle>
            <a:extLst/>
          </a:lstStyle>
          <a:p>
            <a:fld id="{DB5A22C1-CA9B-4F4E-AA63-2C544D32520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med">
    <p:checker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9EC9BF6-24C8-430B-91C1-95A6F11C516F}" type="datetime1">
              <a:rPr lang="en-US" smtClean="0"/>
              <a:pPr/>
              <a:t>9/2/2014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www.jozve.org</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B5A22C1-CA9B-4F4E-AA63-2C544D32520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checker dir="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440990D-E337-45DE-9C7B-4C76242164D9}" type="datetime1">
              <a:rPr lang="en-US" smtClean="0"/>
              <a:pPr/>
              <a:t>9/2/2014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www.jozve.org</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B5A22C1-CA9B-4F4E-AA63-2C544D3252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checker dir="vert"/>
  </p:transition>
  <p:timing>
    <p:tnLst>
      <p:par>
        <p:cTn id="1" dur="indefinite" restart="never" nodeType="tmRoot"/>
      </p:par>
    </p:tnLst>
  </p:timing>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smtClean="0"/>
              <a:t>www.jozve.org</a:t>
            </a:r>
            <a:endParaRPr lang="en-US"/>
          </a:p>
        </p:txBody>
      </p:sp>
      <p:sp>
        <p:nvSpPr>
          <p:cNvPr id="151554" name="Rectangle 2"/>
          <p:cNvSpPr>
            <a:spLocks noGrp="1" noChangeArrowheads="1"/>
          </p:cNvSpPr>
          <p:nvPr>
            <p:ph type="title"/>
          </p:nvPr>
        </p:nvSpPr>
        <p:spPr>
          <a:xfrm>
            <a:off x="0" y="0"/>
            <a:ext cx="9144000" cy="6858000"/>
          </a:xfrm>
        </p:spPr>
        <p:txBody>
          <a:bodyPr/>
          <a:lstStyle/>
          <a:p>
            <a:r>
              <a:rPr lang="en-US" dirty="0" smtClean="0"/>
              <a:t>                                                                      </a:t>
            </a:r>
            <a:endParaRPr lang="en-US" dirty="0"/>
          </a:p>
        </p:txBody>
      </p:sp>
      <p:pic>
        <p:nvPicPr>
          <p:cNvPr id="151555" name="Picture 3" descr="I18"/>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151556" name="Picture 4" descr="23"/>
          <p:cNvPicPr>
            <a:picLocks noChangeAspect="1" noChangeArrowheads="1"/>
          </p:cNvPicPr>
          <p:nvPr/>
        </p:nvPicPr>
        <p:blipFill>
          <a:blip r:embed="rId3">
            <a:clrChange>
              <a:clrFrom>
                <a:srgbClr val="FFFFFF"/>
              </a:clrFrom>
              <a:clrTo>
                <a:srgbClr val="FFFFFF">
                  <a:alpha val="0"/>
                </a:srgbClr>
              </a:clrTo>
            </a:clrChange>
            <a:lum bright="100000"/>
          </a:blip>
          <a:srcRect/>
          <a:stretch>
            <a:fillRect/>
          </a:stretch>
        </p:blipFill>
        <p:spPr bwMode="auto">
          <a:xfrm>
            <a:off x="2916238" y="609600"/>
            <a:ext cx="5543550" cy="4627563"/>
          </a:xfrm>
          <a:prstGeom prst="rect">
            <a:avLst/>
          </a:prstGeom>
          <a:noFill/>
          <a:effectLst>
            <a:outerShdw dist="35921" dir="2700000" algn="ctr" rotWithShape="0">
              <a:schemeClr val="tx1"/>
            </a:outerShdw>
          </a:effectLst>
        </p:spPr>
      </p:pic>
    </p:spTree>
  </p:cSld>
  <p:clrMapOvr>
    <a:masterClrMapping/>
  </p:clrMapOvr>
  <p:transition spd="med">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endParaRPr lang="fa-IR" sz="3200" dirty="0" smtClean="0">
              <a:solidFill>
                <a:srgbClr val="66FF33"/>
              </a:solidFill>
            </a:endParaRPr>
          </a:p>
          <a:p>
            <a:pPr algn="r" rtl="1">
              <a:buNone/>
            </a:pPr>
            <a:r>
              <a:rPr lang="fa-IR" sz="3200" dirty="0" smtClean="0">
                <a:solidFill>
                  <a:srgbClr val="66FF33"/>
                </a:solidFill>
              </a:rPr>
              <a:t>                                 مکتب نئو کلاسیک</a:t>
            </a:r>
          </a:p>
          <a:p>
            <a:pPr algn="r" rtl="1">
              <a:buNone/>
            </a:pPr>
            <a:r>
              <a:rPr lang="fa-IR" sz="3200" dirty="0" smtClean="0">
                <a:solidFill>
                  <a:srgbClr val="66FF33"/>
                </a:solidFill>
              </a:rPr>
              <a:t>                               مدیریت روابط انسانی</a:t>
            </a:r>
          </a:p>
          <a:p>
            <a:pPr algn="r" rtl="1">
              <a:buNone/>
            </a:pPr>
            <a:endParaRPr lang="fa-IR" sz="2400" dirty="0" smtClean="0"/>
          </a:p>
          <a:p>
            <a:pPr algn="r" rtl="1">
              <a:buNone/>
            </a:pPr>
            <a:r>
              <a:rPr lang="fa-IR" sz="2400" dirty="0" smtClean="0"/>
              <a:t>دو یا سه دهه بعد از مکتب کلاسیک - دانشمندانی به نام های مایو وماک گریگورمکتب </a:t>
            </a:r>
          </a:p>
          <a:p>
            <a:pPr algn="r" rtl="1">
              <a:buNone/>
            </a:pPr>
            <a:endParaRPr lang="fa-IR" sz="2400" dirty="0" smtClean="0"/>
          </a:p>
          <a:p>
            <a:pPr algn="r" rtl="1">
              <a:buNone/>
            </a:pPr>
            <a:r>
              <a:rPr lang="fa-IR" sz="2400" dirty="0" smtClean="0"/>
              <a:t>کلاسیک  را مورد بررسی قرار دادند مایو دریافت که  علاوه بر نیازهای اولیه و ثانویه</a:t>
            </a:r>
          </a:p>
          <a:p>
            <a:pPr algn="r" rtl="1">
              <a:buNone/>
            </a:pPr>
            <a:endParaRPr lang="fa-IR" sz="2400" dirty="0" smtClean="0"/>
          </a:p>
          <a:p>
            <a:pPr algn="r" rtl="1">
              <a:buNone/>
            </a:pPr>
            <a:r>
              <a:rPr lang="fa-IR" sz="2400" dirty="0" smtClean="0"/>
              <a:t>باید به نیازهای روحی افراد نیز اهمیت داد ه شود .وی به این نتیجه رسید که انسان ماشین </a:t>
            </a:r>
          </a:p>
          <a:p>
            <a:pPr algn="r" rtl="1">
              <a:buNone/>
            </a:pPr>
            <a:endParaRPr lang="fa-IR" sz="2400" dirty="0" smtClean="0"/>
          </a:p>
          <a:p>
            <a:pPr algn="r" rtl="1">
              <a:buNone/>
            </a:pPr>
            <a:r>
              <a:rPr lang="fa-IR" sz="2400" dirty="0" smtClean="0"/>
              <a:t>نیست. بلکه دارای روح و تفکر بوده .</a:t>
            </a:r>
            <a:endParaRPr lang="en-US" sz="2400" dirty="0" smtClean="0"/>
          </a:p>
          <a:p>
            <a:pPr algn="r" rtl="1">
              <a:buNone/>
            </a:pPr>
            <a:r>
              <a:rPr lang="fa-IR" dirty="0" smtClean="0"/>
              <a:t>        </a:t>
            </a:r>
          </a:p>
        </p:txBody>
      </p:sp>
    </p:spTree>
  </p:cSld>
  <p:clrMapOvr>
    <a:masterClrMapping/>
  </p:clrMapOvr>
  <p:transition spd="med">
    <p:newsflash/>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روش های کنترل عامل انتقال دهنده آلودگی :</a:t>
            </a:r>
            <a:endParaRPr lang="en-US" sz="3200" dirty="0" smtClean="0">
              <a:solidFill>
                <a:srgbClr val="66FF33"/>
              </a:solidFill>
            </a:endParaRPr>
          </a:p>
          <a:p>
            <a:pPr algn="r">
              <a:buNone/>
            </a:pPr>
            <a:endParaRPr lang="fa-IR" sz="3000" dirty="0" smtClean="0"/>
          </a:p>
          <a:p>
            <a:pPr algn="r">
              <a:buNone/>
            </a:pPr>
            <a:r>
              <a:rPr lang="fa-IR" sz="3000" dirty="0" smtClean="0"/>
              <a:t>1</a:t>
            </a:r>
            <a:r>
              <a:rPr lang="fa-IR" sz="2400" dirty="0" smtClean="0"/>
              <a:t>- ایجاد هواکش های طبیعی و مصنوعی</a:t>
            </a:r>
          </a:p>
          <a:p>
            <a:pPr algn="r">
              <a:buNone/>
            </a:pPr>
            <a:r>
              <a:rPr lang="fa-IR" sz="2400" dirty="0" smtClean="0"/>
              <a:t>2- ایجاد هواکش های موضعی</a:t>
            </a:r>
          </a:p>
          <a:p>
            <a:pPr algn="r">
              <a:buNone/>
            </a:pPr>
            <a:r>
              <a:rPr lang="fa-IR" sz="2400" dirty="0" smtClean="0"/>
              <a:t>3- جلوگیری از ریخت وپاش</a:t>
            </a:r>
          </a:p>
          <a:p>
            <a:pPr algn="r">
              <a:buNone/>
            </a:pPr>
            <a:r>
              <a:rPr lang="fa-IR" sz="2400" dirty="0" smtClean="0"/>
              <a:t>4- ایجاد فاصله</a:t>
            </a:r>
          </a:p>
          <a:p>
            <a:pPr algn="r">
              <a:buNone/>
            </a:pPr>
            <a:r>
              <a:rPr lang="fa-IR" sz="2400" dirty="0" smtClean="0"/>
              <a:t>5- تعمیرات وسرویس دستگاهها </a:t>
            </a:r>
            <a:r>
              <a:rPr lang="fa-IR" sz="2300" dirty="0" smtClean="0"/>
              <a:t> </a:t>
            </a:r>
            <a:endParaRPr lang="en-US" sz="2300" dirty="0" smtClean="0"/>
          </a:p>
          <a:p>
            <a:pPr algn="r">
              <a:buNone/>
            </a:pPr>
            <a:endParaRPr lang="fa-IR" sz="3200" dirty="0" smtClean="0">
              <a:solidFill>
                <a:srgbClr val="66FF33"/>
              </a:solidFill>
            </a:endParaRPr>
          </a:p>
          <a:p>
            <a:pPr algn="r"/>
            <a:endParaRPr lang="en-US" sz="23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شیوه های موجود برای کنترل کارگران :</a:t>
            </a:r>
            <a:endParaRPr lang="en-US" sz="3200" dirty="0" smtClean="0">
              <a:solidFill>
                <a:srgbClr val="66FF33"/>
              </a:solidFill>
            </a:endParaRPr>
          </a:p>
          <a:p>
            <a:pPr algn="r">
              <a:buNone/>
            </a:pPr>
            <a:endParaRPr lang="fa-IR" sz="2400" dirty="0" smtClean="0"/>
          </a:p>
          <a:p>
            <a:pPr algn="r">
              <a:buNone/>
            </a:pPr>
            <a:r>
              <a:rPr lang="fa-IR" sz="2400" dirty="0" smtClean="0"/>
              <a:t>1- آزمایشهای پزشکی</a:t>
            </a:r>
          </a:p>
          <a:p>
            <a:pPr algn="r">
              <a:buNone/>
            </a:pPr>
            <a:r>
              <a:rPr lang="fa-IR" sz="2400" dirty="0" smtClean="0"/>
              <a:t>2- دوزیمتری</a:t>
            </a:r>
          </a:p>
          <a:p>
            <a:pPr algn="r">
              <a:buNone/>
            </a:pPr>
            <a:r>
              <a:rPr lang="fa-IR" sz="2400" dirty="0" smtClean="0"/>
              <a:t>3- ماسکهای حفاظتی فیلتر دار</a:t>
            </a:r>
          </a:p>
          <a:p>
            <a:pPr algn="r">
              <a:buNone/>
            </a:pPr>
            <a:r>
              <a:rPr lang="fa-IR" sz="2400" dirty="0" smtClean="0"/>
              <a:t>4- چرخش کارگری</a:t>
            </a:r>
          </a:p>
          <a:p>
            <a:pPr algn="r">
              <a:buNone/>
            </a:pPr>
            <a:r>
              <a:rPr lang="fa-IR" sz="2400" dirty="0" smtClean="0"/>
              <a:t>5- تنظیم ساعت کاری </a:t>
            </a:r>
            <a:endParaRPr lang="en-US" sz="2400" dirty="0" smtClean="0"/>
          </a:p>
          <a:p>
            <a:pPr algn="r"/>
            <a:endParaRPr lang="en-US" sz="23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r>
              <a:rPr lang="fa-IR" sz="3200" dirty="0" smtClean="0">
                <a:solidFill>
                  <a:srgbClr val="92D050"/>
                </a:solidFill>
              </a:rPr>
              <a:t> </a:t>
            </a:r>
          </a:p>
          <a:p>
            <a:pPr algn="r" rtl="1">
              <a:buNone/>
            </a:pPr>
            <a:r>
              <a:rPr lang="fa-IR" sz="3200" dirty="0" smtClean="0">
                <a:solidFill>
                  <a:srgbClr val="92D050"/>
                </a:solidFill>
              </a:rPr>
              <a:t>2) گاز های سمی :</a:t>
            </a:r>
          </a:p>
          <a:p>
            <a:pPr algn="r" rtl="1">
              <a:buNone/>
            </a:pPr>
            <a:endParaRPr lang="fa-IR" sz="2400" dirty="0" smtClean="0"/>
          </a:p>
          <a:p>
            <a:pPr algn="r" rtl="1">
              <a:buNone/>
            </a:pPr>
            <a:r>
              <a:rPr lang="fa-IR" sz="2400" dirty="0" smtClean="0"/>
              <a:t>که برخی از آنها بر اثر فعل و انفعالات شمیایی در موقع تهیه بعضی از مواد تولید می شوند</a:t>
            </a:r>
          </a:p>
          <a:p>
            <a:pPr algn="r" rtl="1">
              <a:buNone/>
            </a:pPr>
            <a:endParaRPr lang="fa-IR" sz="2300" dirty="0" smtClean="0">
              <a:solidFill>
                <a:srgbClr val="66FF33"/>
              </a:solidFill>
              <a:cs typeface="B Zar" pitchFamily="2" charset="-78"/>
            </a:endParaRPr>
          </a:p>
          <a:p>
            <a:pPr algn="r" rtl="1">
              <a:buNone/>
            </a:pPr>
            <a:r>
              <a:rPr lang="fa-IR" sz="3200" dirty="0" smtClean="0">
                <a:solidFill>
                  <a:srgbClr val="66FF33"/>
                </a:solidFill>
              </a:rPr>
              <a:t>گازهایی که محیط اشتعال زا به وجود می آورند :</a:t>
            </a:r>
            <a:endParaRPr lang="en-US" sz="3200" dirty="0" smtClean="0">
              <a:solidFill>
                <a:srgbClr val="66FF33"/>
              </a:solidFill>
            </a:endParaRPr>
          </a:p>
          <a:p>
            <a:pPr algn="r">
              <a:buNone/>
            </a:pPr>
            <a:endParaRPr lang="fa-IR" sz="2400" dirty="0" smtClean="0"/>
          </a:p>
          <a:p>
            <a:pPr algn="r">
              <a:buNone/>
            </a:pPr>
            <a:r>
              <a:rPr lang="fa-IR" sz="2400" dirty="0" smtClean="0"/>
              <a:t>1- استیلن</a:t>
            </a:r>
          </a:p>
          <a:p>
            <a:pPr algn="r">
              <a:buNone/>
            </a:pPr>
            <a:r>
              <a:rPr lang="fa-IR" sz="2400" dirty="0" smtClean="0"/>
              <a:t>2- دی اکسید کربن</a:t>
            </a:r>
          </a:p>
          <a:p>
            <a:pPr algn="r">
              <a:buNone/>
            </a:pPr>
            <a:r>
              <a:rPr lang="fa-IR" sz="2400" dirty="0" smtClean="0"/>
              <a:t>3- گاز زغال</a:t>
            </a:r>
          </a:p>
          <a:p>
            <a:pPr algn="r">
              <a:buNone/>
            </a:pPr>
            <a:r>
              <a:rPr lang="fa-IR" sz="2400" dirty="0" smtClean="0"/>
              <a:t>4- هیدروژن</a:t>
            </a:r>
          </a:p>
          <a:p>
            <a:pPr algn="r">
              <a:buNone/>
            </a:pPr>
            <a:r>
              <a:rPr lang="fa-IR" sz="2400" dirty="0" smtClean="0"/>
              <a:t>5- متان</a:t>
            </a:r>
          </a:p>
          <a:p>
            <a:pPr algn="r">
              <a:buNone/>
            </a:pPr>
            <a:r>
              <a:rPr lang="fa-IR" sz="2400" dirty="0" smtClean="0"/>
              <a:t>6- بوتان  </a:t>
            </a:r>
            <a:endParaRPr lang="en-US" sz="2400" dirty="0" smtClean="0"/>
          </a:p>
          <a:p>
            <a:pPr algn="r">
              <a:buNone/>
            </a:pP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r>
              <a:rPr lang="fa-IR" sz="3200" dirty="0" smtClean="0">
                <a:solidFill>
                  <a:srgbClr val="66FF33"/>
                </a:solidFill>
              </a:rPr>
              <a:t> </a:t>
            </a:r>
          </a:p>
          <a:p>
            <a:pPr algn="r">
              <a:buNone/>
            </a:pPr>
            <a:endParaRPr lang="fa-IR" sz="3200" dirty="0" smtClean="0">
              <a:solidFill>
                <a:srgbClr val="66FF33"/>
              </a:solidFill>
            </a:endParaRPr>
          </a:p>
          <a:p>
            <a:pPr algn="r">
              <a:buNone/>
            </a:pPr>
            <a:r>
              <a:rPr lang="fa-IR" sz="3200" dirty="0" smtClean="0">
                <a:solidFill>
                  <a:srgbClr val="66FF33"/>
                </a:solidFill>
              </a:rPr>
              <a:t>انواع گازهای سمی :</a:t>
            </a:r>
            <a:endParaRPr lang="en-US" sz="3200" dirty="0" smtClean="0">
              <a:solidFill>
                <a:srgbClr val="66FF33"/>
              </a:solidFill>
            </a:endParaRPr>
          </a:p>
          <a:p>
            <a:pPr algn="r">
              <a:buNone/>
            </a:pPr>
            <a:endParaRPr lang="fa-IR" sz="2400" dirty="0" smtClean="0"/>
          </a:p>
          <a:p>
            <a:pPr algn="r">
              <a:buNone/>
            </a:pPr>
            <a:r>
              <a:rPr lang="fa-IR" sz="2400" dirty="0" smtClean="0"/>
              <a:t>1- منو اکسید کربن  ( بی رنگ ، بی بو ، بی مزه ) : قاتل نامرئی</a:t>
            </a:r>
          </a:p>
          <a:p>
            <a:pPr algn="r">
              <a:buNone/>
            </a:pPr>
            <a:r>
              <a:rPr lang="fa-IR" sz="2400" dirty="0" smtClean="0"/>
              <a:t>2- هیدروژن سولفور( بی رنگ ، بوی گندیدگی  ) : محلول در آب</a:t>
            </a:r>
          </a:p>
          <a:p>
            <a:pPr algn="r">
              <a:buNone/>
            </a:pPr>
            <a:r>
              <a:rPr lang="fa-IR" sz="2400" dirty="0" smtClean="0"/>
              <a:t>3- گازآمونیاک ( بی رنگ ، سوز آور  ، برای کود شیمیایی ) </a:t>
            </a:r>
          </a:p>
          <a:p>
            <a:pPr algn="r">
              <a:buNone/>
            </a:pPr>
            <a:r>
              <a:rPr lang="fa-IR" sz="2400" dirty="0" smtClean="0"/>
              <a:t>4- گاز کلر( زرد مایل به سبز ، بوی تحریک کننده برای ضد عفونی  )</a:t>
            </a:r>
          </a:p>
          <a:p>
            <a:pPr algn="r">
              <a:buNone/>
            </a:pPr>
            <a:r>
              <a:rPr lang="fa-IR" sz="2400" dirty="0" smtClean="0"/>
              <a:t>5- اسموگ (دود مه) : ایجاد مه در هوای آلوده . </a:t>
            </a:r>
          </a:p>
          <a:p>
            <a:pPr algn="r">
              <a:buNone/>
            </a:pPr>
            <a:r>
              <a:rPr lang="fa-IR" sz="2400" dirty="0" smtClean="0"/>
              <a:t>6- دمه ( دود فلزی) : ذرات جامدی که بر اثر تراکم گازها پس از تصعید از مواد مذاب تولید می گردد .</a:t>
            </a:r>
            <a:endParaRPr lang="en-US" sz="2400" dirty="0" smtClean="0"/>
          </a:p>
          <a:p>
            <a:pPr>
              <a:buNone/>
            </a:pPr>
            <a:endParaRPr lang="en-US" sz="30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endParaRPr lang="fa-IR" sz="3200" dirty="0" smtClean="0">
              <a:solidFill>
                <a:srgbClr val="66FF33"/>
              </a:solidFill>
            </a:endParaRPr>
          </a:p>
          <a:p>
            <a:pPr algn="r" rtl="1">
              <a:buNone/>
            </a:pPr>
            <a:r>
              <a:rPr lang="fa-IR" sz="3200" dirty="0" smtClean="0">
                <a:solidFill>
                  <a:srgbClr val="66FF33"/>
                </a:solidFill>
              </a:rPr>
              <a:t>انواع دستگاههای کنترل آلاینده هوا :</a:t>
            </a:r>
          </a:p>
          <a:p>
            <a:pPr algn="r" rtl="1">
              <a:buNone/>
            </a:pPr>
            <a:endParaRPr lang="fa-IR" sz="2400" dirty="0" smtClean="0"/>
          </a:p>
          <a:p>
            <a:pPr algn="r" rtl="1">
              <a:buNone/>
            </a:pPr>
            <a:r>
              <a:rPr lang="fa-IR" sz="2400" dirty="0" smtClean="0"/>
              <a:t>1- دستگاههای کنترل مواد آلاینده هوا</a:t>
            </a:r>
          </a:p>
          <a:p>
            <a:pPr algn="r" rtl="1">
              <a:buNone/>
            </a:pPr>
            <a:r>
              <a:rPr lang="fa-IR" sz="2400" dirty="0" smtClean="0"/>
              <a:t>2- دستگاههای جدا کننده  ذرات آلودگی هوا  </a:t>
            </a:r>
            <a:endParaRPr lang="en-US" sz="2400" dirty="0" smtClean="0"/>
          </a:p>
          <a:p>
            <a:pPr algn="r">
              <a:buNone/>
            </a:pPr>
            <a:r>
              <a:rPr lang="fa-IR" sz="2400" dirty="0" smtClean="0">
                <a:solidFill>
                  <a:srgbClr val="66FF33"/>
                </a:solidFill>
              </a:rPr>
              <a:t> </a:t>
            </a:r>
          </a:p>
          <a:p>
            <a:pPr algn="r">
              <a:buNone/>
            </a:pPr>
            <a:r>
              <a:rPr lang="fa-IR" sz="3200" dirty="0" smtClean="0">
                <a:solidFill>
                  <a:srgbClr val="66FF33"/>
                </a:solidFill>
              </a:rPr>
              <a:t>دستگاههای کنترل مواد آلاینده هوا :</a:t>
            </a:r>
            <a:endParaRPr lang="fa-IR" sz="2400" dirty="0" smtClean="0"/>
          </a:p>
          <a:p>
            <a:pPr algn="r">
              <a:buNone/>
            </a:pPr>
            <a:r>
              <a:rPr lang="fa-IR" sz="2400" dirty="0" smtClean="0"/>
              <a:t>1- جذب در مایعات </a:t>
            </a:r>
          </a:p>
          <a:p>
            <a:pPr algn="r">
              <a:buNone/>
            </a:pPr>
            <a:r>
              <a:rPr lang="fa-IR" sz="2400" dirty="0" smtClean="0"/>
              <a:t>2- جذب سطحی جامدات </a:t>
            </a:r>
          </a:p>
          <a:p>
            <a:pPr algn="r">
              <a:buNone/>
            </a:pPr>
            <a:r>
              <a:rPr lang="fa-IR" sz="2400" dirty="0" smtClean="0"/>
              <a:t>3- تقطیر </a:t>
            </a:r>
          </a:p>
          <a:p>
            <a:pPr algn="r">
              <a:buNone/>
            </a:pPr>
            <a:r>
              <a:rPr lang="fa-IR" sz="2400" dirty="0" smtClean="0"/>
              <a:t>4- بعد سوزها </a:t>
            </a:r>
            <a:endParaRPr lang="en-US" sz="2400" dirty="0" smtClean="0"/>
          </a:p>
          <a:p>
            <a:pPr algn="r">
              <a:buNone/>
            </a:pP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92D050"/>
              </a:solidFill>
            </a:endParaRPr>
          </a:p>
          <a:p>
            <a:pPr algn="r">
              <a:buNone/>
            </a:pPr>
            <a:endParaRPr lang="fa-IR" sz="3200" dirty="0" smtClean="0">
              <a:solidFill>
                <a:srgbClr val="92D050"/>
              </a:solidFill>
            </a:endParaRPr>
          </a:p>
          <a:p>
            <a:pPr algn="r">
              <a:buNone/>
            </a:pPr>
            <a:r>
              <a:rPr lang="fa-IR" sz="3200" dirty="0" smtClean="0">
                <a:solidFill>
                  <a:srgbClr val="92D050"/>
                </a:solidFill>
              </a:rPr>
              <a:t>دستگاههای جداکننده ذرات آلوده هوا :</a:t>
            </a:r>
          </a:p>
          <a:p>
            <a:pPr>
              <a:buNone/>
            </a:pPr>
            <a:endParaRPr lang="fa-IR" dirty="0" smtClean="0"/>
          </a:p>
          <a:p>
            <a:pPr algn="r">
              <a:buNone/>
            </a:pPr>
            <a:r>
              <a:rPr lang="fa-IR" dirty="0" smtClean="0"/>
              <a:t>1- اتاقک ته نشین </a:t>
            </a:r>
          </a:p>
          <a:p>
            <a:pPr algn="r">
              <a:buNone/>
            </a:pPr>
            <a:r>
              <a:rPr lang="fa-IR" dirty="0" smtClean="0"/>
              <a:t>2- سیلکون         </a:t>
            </a:r>
          </a:p>
          <a:p>
            <a:pPr algn="r">
              <a:buNone/>
            </a:pPr>
            <a:r>
              <a:rPr lang="fa-IR" dirty="0" smtClean="0"/>
              <a:t>3-فیلتر با صافی  </a:t>
            </a:r>
          </a:p>
          <a:p>
            <a:pPr algn="r">
              <a:buNone/>
            </a:pPr>
            <a:r>
              <a:rPr lang="fa-IR" dirty="0" smtClean="0"/>
              <a:t>4- غبارگیری هیدرولیک </a:t>
            </a:r>
            <a:endParaRPr lang="en-US"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r>
              <a:rPr lang="fa-IR" sz="3200" dirty="0" smtClean="0">
                <a:solidFill>
                  <a:srgbClr val="00B0F0"/>
                </a:solidFill>
              </a:rPr>
              <a:t>                  حفاظت از ماشین آلات صنعتی</a:t>
            </a:r>
          </a:p>
          <a:p>
            <a:pPr algn="r" rtl="1">
              <a:buNone/>
            </a:pPr>
            <a:endParaRPr lang="fa-IR" sz="3200" dirty="0" smtClean="0">
              <a:solidFill>
                <a:srgbClr val="66FF33"/>
              </a:solidFill>
            </a:endParaRPr>
          </a:p>
          <a:p>
            <a:pPr algn="r" rtl="1">
              <a:buNone/>
            </a:pPr>
            <a:r>
              <a:rPr lang="fa-IR" sz="3200" dirty="0" smtClean="0">
                <a:solidFill>
                  <a:srgbClr val="66FF33"/>
                </a:solidFill>
              </a:rPr>
              <a:t>اصولی که باید در طراحی حفاظ هر ماشینی رعایت شود :</a:t>
            </a:r>
            <a:endParaRPr lang="en-US" sz="3200" dirty="0" smtClean="0">
              <a:solidFill>
                <a:srgbClr val="66FF33"/>
              </a:solidFill>
            </a:endParaRPr>
          </a:p>
          <a:p>
            <a:pPr algn="r">
              <a:buNone/>
            </a:pPr>
            <a:endParaRPr lang="fa-IR" sz="2400" dirty="0" smtClean="0"/>
          </a:p>
          <a:p>
            <a:pPr algn="r">
              <a:buNone/>
            </a:pPr>
            <a:r>
              <a:rPr lang="fa-IR" sz="2400" dirty="0" smtClean="0"/>
              <a:t>1- حفاظت را به طور مثبت وکامل تامین کند .</a:t>
            </a:r>
          </a:p>
          <a:p>
            <a:pPr algn="r">
              <a:buNone/>
            </a:pPr>
            <a:r>
              <a:rPr lang="fa-IR" sz="2400" dirty="0" smtClean="0"/>
              <a:t> 2- از هر گونه وارد شدن به محدوده خطر جلوکیری کند .</a:t>
            </a:r>
          </a:p>
          <a:p>
            <a:pPr algn="r">
              <a:buNone/>
            </a:pPr>
            <a:r>
              <a:rPr lang="fa-IR" sz="2400" dirty="0" smtClean="0"/>
              <a:t>3- به طرز بیهوده ای به تولید ضرر نزند .</a:t>
            </a:r>
          </a:p>
          <a:p>
            <a:pPr algn="r">
              <a:buNone/>
            </a:pPr>
            <a:r>
              <a:rPr lang="fa-IR" sz="2400" dirty="0" smtClean="0"/>
              <a:t>4- مانع روغن کاری ، بازرسی وتنظیم وتعمیر نشود .</a:t>
            </a:r>
          </a:p>
          <a:p>
            <a:pPr algn="r">
              <a:buNone/>
            </a:pPr>
            <a:r>
              <a:rPr lang="fa-IR" sz="2400" dirty="0" smtClean="0"/>
              <a:t>5- خود یک عامل خطر نباشد .</a:t>
            </a:r>
          </a:p>
          <a:p>
            <a:pPr algn="r">
              <a:buNone/>
            </a:pPr>
            <a:r>
              <a:rPr lang="fa-IR" sz="2400" dirty="0" smtClean="0"/>
              <a:t>6- بهتر است جزئی از دستگاه باشد . </a:t>
            </a:r>
            <a:endParaRPr lang="en-US" sz="2400" dirty="0" smtClean="0"/>
          </a:p>
          <a:p>
            <a:pPr algn="r">
              <a:buNone/>
            </a:pPr>
            <a:r>
              <a:rPr lang="fa-IR" sz="2300" dirty="0" smtClean="0">
                <a:cs typeface="B Zar" pitchFamily="2" charset="-78"/>
              </a:rPr>
              <a:t> </a:t>
            </a:r>
            <a:r>
              <a:rPr lang="fa-IR" sz="2400" dirty="0" smtClean="0"/>
              <a:t>7- با دستگاه و کاری که باید انجام دهد  تناسب داشته باشد .</a:t>
            </a:r>
          </a:p>
          <a:p>
            <a:pPr algn="r">
              <a:buNone/>
            </a:pPr>
            <a:r>
              <a:rPr lang="fa-IR" sz="2400" dirty="0" smtClean="0"/>
              <a:t>8- در مقابل فرسودگی معمولی وضربه مقاومت نماید .</a:t>
            </a:r>
            <a:endParaRPr lang="en-US" sz="2400" dirty="0" smtClean="0"/>
          </a:p>
          <a:p>
            <a:pPr algn="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67800" cy="6858000"/>
          </a:xfrm>
        </p:spPr>
        <p:txBody>
          <a:bodyPr/>
          <a:lstStyle/>
          <a:p>
            <a:pPr algn="r">
              <a:buNone/>
            </a:pPr>
            <a:endParaRPr lang="fa-IR" sz="3200" dirty="0" smtClean="0">
              <a:solidFill>
                <a:srgbClr val="66FF33"/>
              </a:solidFill>
            </a:endParaRPr>
          </a:p>
          <a:p>
            <a:pPr algn="r">
              <a:buNone/>
            </a:pPr>
            <a:r>
              <a:rPr lang="fa-IR" sz="3200" dirty="0" smtClean="0">
                <a:solidFill>
                  <a:srgbClr val="66FF33"/>
                </a:solidFill>
              </a:rPr>
              <a:t>مزایا نصب دستگاههای حفاظتی بر روی ماشین آلات  صنعتی :</a:t>
            </a:r>
            <a:endParaRPr lang="en-US" sz="3200" dirty="0" smtClean="0">
              <a:solidFill>
                <a:srgbClr val="66FF33"/>
              </a:solidFill>
            </a:endParaRPr>
          </a:p>
          <a:p>
            <a:pPr algn="r">
              <a:buNone/>
            </a:pPr>
            <a:endParaRPr lang="fa-IR" sz="2400" dirty="0" smtClean="0"/>
          </a:p>
          <a:p>
            <a:pPr algn="r">
              <a:buNone/>
            </a:pPr>
            <a:r>
              <a:rPr lang="fa-IR" sz="2400" dirty="0" smtClean="0"/>
              <a:t>1- در مقابل خطراتی که در ماشین در حین کار دارد ایمنی لازم را ایجاد کند   .</a:t>
            </a:r>
            <a:endParaRPr lang="en-US" sz="2400" dirty="0" smtClean="0"/>
          </a:p>
          <a:p>
            <a:pPr algn="r">
              <a:buNone/>
            </a:pPr>
            <a:r>
              <a:rPr lang="fa-IR" sz="2400" dirty="0" smtClean="0"/>
              <a:t>2- ضریب اطمینان کار را بالا می برد  ودر نتیجه در کیفیت تولید اثر می گذارد .</a:t>
            </a:r>
            <a:endParaRPr lang="en-US" sz="2400" dirty="0" smtClean="0"/>
          </a:p>
          <a:p>
            <a:pPr algn="r">
              <a:buNone/>
            </a:pPr>
            <a:r>
              <a:rPr lang="fa-IR" sz="2400" dirty="0" smtClean="0"/>
              <a:t>3- از لحاظ روانی با روحیه  کارگر مناسب است .</a:t>
            </a:r>
            <a:endParaRPr lang="en-US" sz="2400" dirty="0" smtClean="0"/>
          </a:p>
          <a:p>
            <a:pPr algn="r">
              <a:buNone/>
            </a:pPr>
            <a:r>
              <a:rPr lang="fa-IR" sz="2400" dirty="0" smtClean="0"/>
              <a:t>4- بالا بردن کیفیت وراندمان وکاهش ضایعات  هزینه های خود را جبران می کند  .</a:t>
            </a:r>
            <a:endParaRPr lang="en-US" sz="2400" dirty="0" smtClean="0"/>
          </a:p>
          <a:p>
            <a:pPr algn="r">
              <a:buNone/>
            </a:pPr>
            <a:r>
              <a:rPr lang="fa-IR" sz="2400" dirty="0" smtClean="0"/>
              <a:t>5- به دلیل جلوگیری از حادثه از توقف دستگاه جلوگیری می کند .</a:t>
            </a:r>
            <a:endParaRPr lang="en-US" sz="2400" dirty="0" smtClean="0"/>
          </a:p>
          <a:p>
            <a:pPr algn="r">
              <a:buNone/>
            </a:pPr>
            <a:r>
              <a:rPr lang="fa-IR" sz="2400" dirty="0" smtClean="0"/>
              <a:t>6- تعداد حوادث ناشی از کار را به میزان قابل توجهی کاهش می دهد .</a:t>
            </a:r>
            <a:endParaRPr lang="en-US" sz="2400" dirty="0" smtClean="0"/>
          </a:p>
          <a:p>
            <a:endParaRPr lang="en-US"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295400" y="152400"/>
            <a:ext cx="6781800" cy="65532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8000" dirty="0" smtClean="0">
                <a:solidFill>
                  <a:schemeClr val="tx2">
                    <a:lumMod val="75000"/>
                  </a:schemeClr>
                </a:solidFill>
                <a:cs typeface="B Zar" pitchFamily="2" charset="-78"/>
              </a:rPr>
              <a:t>فصل هفتم </a:t>
            </a:r>
            <a:endParaRPr lang="fa-IR" sz="8000" dirty="0" smtClean="0">
              <a:solidFill>
                <a:schemeClr val="tx2">
                  <a:lumMod val="75000"/>
                </a:schemeClr>
              </a:solidFill>
            </a:endParaRPr>
          </a:p>
          <a:p>
            <a:pPr algn="ctr"/>
            <a:r>
              <a:rPr lang="fa-IR" sz="8000" dirty="0" smtClean="0">
                <a:solidFill>
                  <a:schemeClr val="tx2">
                    <a:lumMod val="75000"/>
                  </a:schemeClr>
                </a:solidFill>
              </a:rPr>
              <a:t>آشنایی با روش های گزارش دهی</a:t>
            </a:r>
            <a:endParaRPr lang="en-US" sz="8000" dirty="0">
              <a:solidFill>
                <a:schemeClr val="tx2">
                  <a:lumMod val="75000"/>
                </a:schemeClr>
              </a:solidFill>
            </a:endParaRPr>
          </a:p>
        </p:txBody>
      </p:sp>
      <p:sp>
        <p:nvSpPr>
          <p:cNvPr id="3" name="Footer Placeholder 2"/>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600" dirty="0" smtClean="0">
              <a:solidFill>
                <a:srgbClr val="00B0F0"/>
              </a:solidFill>
            </a:endParaRPr>
          </a:p>
          <a:p>
            <a:pPr algn="r">
              <a:buNone/>
            </a:pPr>
            <a:r>
              <a:rPr lang="fa-IR" sz="3600" dirty="0" smtClean="0">
                <a:solidFill>
                  <a:srgbClr val="00B0F0"/>
                </a:solidFill>
              </a:rPr>
              <a:t>                   گزارش دهی و گزارش نویسی</a:t>
            </a:r>
          </a:p>
          <a:p>
            <a:pPr algn="r">
              <a:buNone/>
            </a:pPr>
            <a:r>
              <a:rPr lang="fa-IR" sz="3200" dirty="0" smtClean="0">
                <a:solidFill>
                  <a:srgbClr val="66FF33"/>
                </a:solidFill>
              </a:rPr>
              <a:t>گزارش :</a:t>
            </a:r>
          </a:p>
          <a:p>
            <a:pPr algn="r">
              <a:buNone/>
            </a:pPr>
            <a:r>
              <a:rPr lang="fa-IR" sz="2400" dirty="0" smtClean="0"/>
              <a:t> اطلاع مدیر از وقایع کارخانه و تصمیم گیری صحیح وی .</a:t>
            </a:r>
          </a:p>
          <a:p>
            <a:pPr algn="r">
              <a:buNone/>
            </a:pPr>
            <a:endParaRPr lang="fa-IR" sz="2400" dirty="0" smtClean="0"/>
          </a:p>
          <a:p>
            <a:pPr algn="r">
              <a:buNone/>
            </a:pPr>
            <a:r>
              <a:rPr lang="fa-IR" sz="2400" dirty="0" smtClean="0"/>
              <a:t>گزارش واسطه ای است میان پژوهشگران و مجریان از سویی و مدیریت از سوی دیگر.</a:t>
            </a:r>
          </a:p>
          <a:p>
            <a:pPr algn="r">
              <a:buNone/>
            </a:pPr>
            <a:endParaRPr lang="fa-IR" sz="3200" dirty="0" smtClean="0">
              <a:solidFill>
                <a:srgbClr val="92D050"/>
              </a:solidFill>
            </a:endParaRPr>
          </a:p>
          <a:p>
            <a:pPr algn="r">
              <a:buNone/>
            </a:pPr>
            <a:r>
              <a:rPr lang="fa-IR" sz="3200" dirty="0" smtClean="0">
                <a:solidFill>
                  <a:srgbClr val="92D050"/>
                </a:solidFill>
              </a:rPr>
              <a:t>انواع گزارش :</a:t>
            </a:r>
          </a:p>
          <a:p>
            <a:pPr algn="r">
              <a:buNone/>
            </a:pPr>
            <a:endParaRPr lang="fa-IR" sz="2400" dirty="0" smtClean="0"/>
          </a:p>
          <a:p>
            <a:pPr algn="r">
              <a:buNone/>
            </a:pPr>
            <a:r>
              <a:rPr lang="fa-IR" sz="2400" dirty="0" smtClean="0"/>
              <a:t>1- شفاهی : آسان – بدون بحث</a:t>
            </a:r>
          </a:p>
          <a:p>
            <a:pPr algn="r">
              <a:buNone/>
            </a:pPr>
            <a:r>
              <a:rPr lang="fa-IR" sz="2400" dirty="0" smtClean="0"/>
              <a:t>2- کتبی : مشکل و مستلزم آگاهیها و آموزش و مطالعه </a:t>
            </a: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r>
              <a:rPr lang="fa-IR" sz="3200" dirty="0" smtClean="0">
                <a:solidFill>
                  <a:srgbClr val="66FF33"/>
                </a:solidFill>
              </a:rPr>
              <a:t>                        سیستم مدیریت سازمانی :</a:t>
            </a:r>
            <a:endParaRPr lang="en-US" sz="3200" dirty="0" smtClean="0">
              <a:solidFill>
                <a:srgbClr val="66FF33"/>
              </a:solidFill>
            </a:endParaRPr>
          </a:p>
          <a:p>
            <a:pPr algn="r" rtl="1">
              <a:buNone/>
            </a:pPr>
            <a:endParaRPr lang="fa-IR" sz="2400" dirty="0" smtClean="0"/>
          </a:p>
          <a:p>
            <a:pPr algn="r" rtl="1">
              <a:buNone/>
            </a:pPr>
            <a:r>
              <a:rPr lang="fa-IR" sz="2400" dirty="0" smtClean="0"/>
              <a:t>این مکتب به گونه ایست که سازمان مانند یک سیستم عمل می کند. از اعضایی تشکیل شده که هر عضو کار خاصی را برای رسیدن به اهداف سازمان انجام می دهد.      </a:t>
            </a:r>
            <a:endParaRPr lang="en-US" sz="2400" dirty="0" smtClean="0"/>
          </a:p>
          <a:p>
            <a:pPr algn="r" rtl="1">
              <a:buNone/>
            </a:pPr>
            <a:endParaRPr lang="fa-IR" sz="3200" dirty="0" smtClean="0">
              <a:solidFill>
                <a:srgbClr val="66FF33"/>
              </a:solidFill>
            </a:endParaRPr>
          </a:p>
          <a:p>
            <a:pPr algn="r" rtl="1">
              <a:buNone/>
            </a:pPr>
            <a:r>
              <a:rPr lang="fa-IR" sz="3200" dirty="0" smtClean="0">
                <a:solidFill>
                  <a:srgbClr val="66FF33"/>
                </a:solidFill>
              </a:rPr>
              <a:t>        عناصر اصلي يك سیستم به گونه زیر می باشدند :</a:t>
            </a:r>
            <a:endParaRPr lang="en-US" sz="3200" dirty="0" smtClean="0">
              <a:solidFill>
                <a:srgbClr val="66FF33"/>
              </a:solidFill>
            </a:endParaRPr>
          </a:p>
          <a:p>
            <a:pPr marL="651510" indent="-514350" algn="r" rtl="1">
              <a:buNone/>
            </a:pPr>
            <a:endParaRPr lang="fa-IR" dirty="0" smtClean="0"/>
          </a:p>
          <a:p>
            <a:pPr marL="651510" indent="-514350" algn="r" rtl="1">
              <a:buNone/>
            </a:pPr>
            <a:r>
              <a:rPr lang="fa-IR" dirty="0" smtClean="0"/>
              <a:t>    برونداد                          فرآيند                                  درونداد</a:t>
            </a:r>
          </a:p>
          <a:p>
            <a:pPr marL="651510" indent="-514350" algn="r" rtl="1">
              <a:buNone/>
            </a:pPr>
            <a:endParaRPr lang="fa-IR" dirty="0" smtClean="0"/>
          </a:p>
          <a:p>
            <a:pPr marL="651510" indent="-514350" algn="r" rtl="1">
              <a:buNone/>
            </a:pPr>
            <a:endParaRPr lang="fa-IR" dirty="0" smtClean="0"/>
          </a:p>
          <a:p>
            <a:pPr marL="651510" indent="-514350" algn="r" rtl="1">
              <a:buNone/>
            </a:pPr>
            <a:endParaRPr lang="fa-IR" dirty="0" smtClean="0"/>
          </a:p>
          <a:p>
            <a:pPr marL="651510" indent="-514350" algn="r" rtl="1">
              <a:buNone/>
            </a:pPr>
            <a:r>
              <a:rPr lang="fa-IR" dirty="0" smtClean="0"/>
              <a:t>                                      بازخورد</a:t>
            </a:r>
          </a:p>
          <a:p>
            <a:pPr marL="651510" indent="-514350" algn="r" rtl="1">
              <a:buNone/>
            </a:pPr>
            <a:endParaRPr lang="fa-IR" dirty="0" smtClean="0"/>
          </a:p>
          <a:p>
            <a:pPr marL="651510" indent="-514350" algn="r" rtl="1">
              <a:buNone/>
            </a:pPr>
            <a:r>
              <a:rPr lang="fa-IR" dirty="0" smtClean="0"/>
              <a:t>   </a:t>
            </a:r>
          </a:p>
        </p:txBody>
      </p:sp>
      <p:sp>
        <p:nvSpPr>
          <p:cNvPr id="4" name="Frame 3"/>
          <p:cNvSpPr/>
          <p:nvPr/>
        </p:nvSpPr>
        <p:spPr>
          <a:xfrm>
            <a:off x="3733800" y="2895600"/>
            <a:ext cx="2667000" cy="13716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5" name="Right Arrow 4"/>
          <p:cNvSpPr/>
          <p:nvPr/>
        </p:nvSpPr>
        <p:spPr>
          <a:xfrm>
            <a:off x="2133600" y="32004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Right Arrow 5"/>
          <p:cNvSpPr/>
          <p:nvPr/>
        </p:nvSpPr>
        <p:spPr>
          <a:xfrm>
            <a:off x="6553200" y="32004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Bent Arrow 10"/>
          <p:cNvSpPr/>
          <p:nvPr/>
        </p:nvSpPr>
        <p:spPr>
          <a:xfrm rot="10800000">
            <a:off x="5791200" y="4419600"/>
            <a:ext cx="2438400" cy="11430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Bent Arrow 11"/>
          <p:cNvSpPr/>
          <p:nvPr/>
        </p:nvSpPr>
        <p:spPr>
          <a:xfrm rot="16200000">
            <a:off x="1981200" y="3581400"/>
            <a:ext cx="1066800" cy="27432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spd="med">
    <p:newsflash/>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r>
              <a:rPr lang="fa-IR" sz="3200" dirty="0" smtClean="0">
                <a:solidFill>
                  <a:srgbClr val="66FF33"/>
                </a:solidFill>
              </a:rPr>
              <a:t>انواع تعریف گزارش :</a:t>
            </a:r>
          </a:p>
          <a:p>
            <a:pPr algn="r">
              <a:buNone/>
            </a:pPr>
            <a:endParaRPr lang="fa-IR" sz="2400" dirty="0" smtClean="0"/>
          </a:p>
          <a:p>
            <a:pPr algn="r">
              <a:buNone/>
            </a:pPr>
            <a:r>
              <a:rPr lang="fa-IR" sz="2400" dirty="0" smtClean="0"/>
              <a:t>1- انتقال پاره ای از اطلاعات به کسی که از آن خبر ندارد یا اطلاع کمی دارد . </a:t>
            </a:r>
          </a:p>
          <a:p>
            <a:pPr algn="r">
              <a:buNone/>
            </a:pPr>
            <a:r>
              <a:rPr lang="fa-IR" sz="2400" dirty="0" smtClean="0"/>
              <a:t>2- اطلاع از فعالیتها و نتایج کار سازمان و نقایص موجود در آن . </a:t>
            </a:r>
          </a:p>
          <a:p>
            <a:pPr algn="r">
              <a:buNone/>
            </a:pPr>
            <a:r>
              <a:rPr lang="fa-IR" sz="2400" dirty="0" smtClean="0"/>
              <a:t>3- خبر اجرای کار . </a:t>
            </a:r>
          </a:p>
          <a:p>
            <a:pPr algn="r">
              <a:buNone/>
            </a:pPr>
            <a:endParaRPr lang="fa-IR" sz="2400" dirty="0" smtClean="0">
              <a:solidFill>
                <a:srgbClr val="66FF33"/>
              </a:solidFill>
            </a:endParaRPr>
          </a:p>
          <a:p>
            <a:pPr algn="r">
              <a:buNone/>
            </a:pPr>
            <a:r>
              <a:rPr lang="fa-IR" sz="3200" dirty="0" smtClean="0">
                <a:solidFill>
                  <a:srgbClr val="66FF33"/>
                </a:solidFill>
              </a:rPr>
              <a:t>اهداف گزارش :</a:t>
            </a:r>
          </a:p>
          <a:p>
            <a:pPr algn="r">
              <a:buNone/>
            </a:pPr>
            <a:endParaRPr lang="fa-IR" sz="2400" dirty="0" smtClean="0"/>
          </a:p>
          <a:p>
            <a:pPr algn="r">
              <a:buNone/>
            </a:pPr>
            <a:r>
              <a:rPr lang="fa-IR" sz="2400" dirty="0" smtClean="0"/>
              <a:t>1- اطلاع از نیاز های اجتماعی : نیازها در سراسر کشور یکسان و همانند هستند . </a:t>
            </a:r>
          </a:p>
          <a:p>
            <a:pPr algn="r">
              <a:buNone/>
            </a:pPr>
            <a:r>
              <a:rPr lang="fa-IR" sz="2400" dirty="0" smtClean="0"/>
              <a:t>2- برطرف کردن نقص موجود </a:t>
            </a:r>
          </a:p>
          <a:p>
            <a:pPr algn="r">
              <a:buNone/>
            </a:pPr>
            <a:r>
              <a:rPr lang="fa-IR" sz="2400" dirty="0" smtClean="0"/>
              <a:t>3- شرح و پیشرفت انجام کار : آگاهی مسئول و قدر دانستن . </a:t>
            </a:r>
          </a:p>
          <a:p>
            <a:pPr>
              <a:buNone/>
            </a:pPr>
            <a:endParaRPr lang="en-US"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r">
              <a:buNone/>
            </a:pPr>
            <a:endParaRPr lang="fa-IR" sz="3200" dirty="0" smtClean="0">
              <a:solidFill>
                <a:srgbClr val="92D050"/>
              </a:solidFill>
            </a:endParaRPr>
          </a:p>
          <a:p>
            <a:pPr algn="r">
              <a:buNone/>
            </a:pPr>
            <a:r>
              <a:rPr lang="fa-IR" sz="3200" dirty="0" smtClean="0">
                <a:solidFill>
                  <a:srgbClr val="92D050"/>
                </a:solidFill>
              </a:rPr>
              <a:t>مراحل تهیه گزارش :</a:t>
            </a:r>
          </a:p>
          <a:p>
            <a:pPr algn="r">
              <a:buNone/>
            </a:pPr>
            <a:endParaRPr lang="fa-IR" sz="2400" dirty="0" smtClean="0"/>
          </a:p>
          <a:p>
            <a:pPr algn="r">
              <a:buNone/>
            </a:pPr>
            <a:r>
              <a:rPr lang="fa-IR" sz="2400" dirty="0" smtClean="0"/>
              <a:t>1- انتخاب موضوع </a:t>
            </a:r>
          </a:p>
          <a:p>
            <a:pPr algn="r">
              <a:buNone/>
            </a:pPr>
            <a:r>
              <a:rPr lang="fa-IR" sz="2400" dirty="0" smtClean="0"/>
              <a:t>2- گرد آوری اطلاعات </a:t>
            </a:r>
          </a:p>
          <a:p>
            <a:pPr algn="r">
              <a:buNone/>
            </a:pPr>
            <a:r>
              <a:rPr lang="fa-IR" sz="2400" dirty="0" smtClean="0"/>
              <a:t>3- عرضه کردن اطلاعات جمع آوری شده </a:t>
            </a:r>
          </a:p>
          <a:p>
            <a:pPr algn="r">
              <a:buNone/>
            </a:pPr>
            <a:endParaRPr lang="fa-IR" sz="3200" dirty="0" smtClean="0">
              <a:solidFill>
                <a:srgbClr val="66FF33"/>
              </a:solidFill>
            </a:endParaRPr>
          </a:p>
          <a:p>
            <a:pPr algn="r">
              <a:buNone/>
            </a:pPr>
            <a:r>
              <a:rPr lang="fa-IR" sz="3200" dirty="0" smtClean="0">
                <a:solidFill>
                  <a:srgbClr val="66FF33"/>
                </a:solidFill>
              </a:rPr>
              <a:t>نکات مورد توجه در انتخاب موضوع :</a:t>
            </a:r>
          </a:p>
          <a:p>
            <a:pPr algn="r">
              <a:buNone/>
            </a:pPr>
            <a:endParaRPr lang="fa-IR" sz="2400" dirty="0" smtClean="0"/>
          </a:p>
          <a:p>
            <a:pPr algn="r">
              <a:buNone/>
            </a:pPr>
            <a:r>
              <a:rPr lang="fa-IR" sz="2400" dirty="0" smtClean="0"/>
              <a:t>1- وقت و فرصت کافی </a:t>
            </a:r>
          </a:p>
          <a:p>
            <a:pPr algn="r">
              <a:buNone/>
            </a:pPr>
            <a:r>
              <a:rPr lang="fa-IR" sz="2400" dirty="0" smtClean="0"/>
              <a:t>2- توجه به اطلاعات و مطالعات قبلی</a:t>
            </a:r>
          </a:p>
          <a:p>
            <a:pPr algn="r">
              <a:buNone/>
            </a:pPr>
            <a:r>
              <a:rPr lang="fa-IR" sz="2400" dirty="0" smtClean="0"/>
              <a:t>3- علاقه به موضوع انتخابی</a:t>
            </a:r>
          </a:p>
          <a:p>
            <a:pPr algn="r">
              <a:buNone/>
            </a:pPr>
            <a:r>
              <a:rPr lang="fa-IR" sz="2400" dirty="0" smtClean="0"/>
              <a:t>4- دسترسی به منابع مورد لزوم </a:t>
            </a:r>
          </a:p>
          <a:p>
            <a:pPr algn="r">
              <a:buNone/>
            </a:pPr>
            <a:r>
              <a:rPr lang="fa-IR" sz="2400" dirty="0" smtClean="0"/>
              <a:t>5- امکان راهنماییهای لازم از طرف استادان </a:t>
            </a:r>
          </a:p>
          <a:p>
            <a:pPr algn="r">
              <a:buNone/>
            </a:pPr>
            <a:r>
              <a:rPr lang="fa-IR" sz="2300" dirty="0" smtClean="0">
                <a:cs typeface="B Zar" pitchFamily="2" charset="-78"/>
              </a:rPr>
              <a:t>         </a:t>
            </a: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مراحل جمع آوری اطلاعات :</a:t>
            </a:r>
          </a:p>
          <a:p>
            <a:pPr algn="r">
              <a:buNone/>
            </a:pPr>
            <a:endParaRPr lang="fa-IR" sz="2400" dirty="0" smtClean="0"/>
          </a:p>
          <a:p>
            <a:pPr algn="r">
              <a:buNone/>
            </a:pPr>
            <a:r>
              <a:rPr lang="fa-IR" sz="2400" dirty="0" smtClean="0"/>
              <a:t>1- مشاهده : دارای نظم و ترتیب باشد و دور از مسائل احساسی و عاطفی و دارای دقت و حوصله کافی باشد . </a:t>
            </a:r>
          </a:p>
          <a:p>
            <a:pPr algn="r">
              <a:buNone/>
            </a:pPr>
            <a:r>
              <a:rPr lang="fa-IR" sz="2400" dirty="0" smtClean="0"/>
              <a:t>2- تحقیق عمومی : استفاده از مصاحبه و پرسشنامه . </a:t>
            </a:r>
          </a:p>
          <a:p>
            <a:pPr algn="r">
              <a:buNone/>
            </a:pPr>
            <a:r>
              <a:rPr lang="fa-IR" sz="2400" dirty="0" smtClean="0"/>
              <a:t>3- کتابخانه :                           </a:t>
            </a:r>
          </a:p>
          <a:p>
            <a:pPr algn="r">
              <a:buNone/>
            </a:pPr>
            <a:r>
              <a:rPr lang="fa-IR" sz="2400" dirty="0" smtClean="0"/>
              <a:t>الف) کتب                        </a:t>
            </a:r>
          </a:p>
          <a:p>
            <a:pPr algn="r">
              <a:buNone/>
            </a:pPr>
            <a:r>
              <a:rPr lang="fa-IR" sz="2400" dirty="0" smtClean="0"/>
              <a:t>ب ) مجلات و روزنامه ها </a:t>
            </a:r>
          </a:p>
          <a:p>
            <a:pPr algn="r">
              <a:buNone/>
            </a:pPr>
            <a:r>
              <a:rPr lang="fa-IR" sz="2400" dirty="0" smtClean="0"/>
              <a:t> ج ) اسناد</a:t>
            </a: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نکات مهم در عرضه اطلاعات جمع آوری شده :</a:t>
            </a:r>
          </a:p>
          <a:p>
            <a:pPr algn="r">
              <a:buNone/>
            </a:pPr>
            <a:endParaRPr lang="fa-IR" sz="2400" dirty="0" smtClean="0"/>
          </a:p>
          <a:p>
            <a:pPr algn="r">
              <a:buNone/>
            </a:pPr>
            <a:r>
              <a:rPr lang="fa-IR" sz="2400" dirty="0" smtClean="0"/>
              <a:t>1- مطالب مناسب و شیوا باشند . </a:t>
            </a:r>
          </a:p>
          <a:p>
            <a:pPr algn="r">
              <a:buNone/>
            </a:pPr>
            <a:r>
              <a:rPr lang="fa-IR" sz="2400" dirty="0" smtClean="0"/>
              <a:t>2- بین مطالب ربط منطقی باشد .</a:t>
            </a:r>
          </a:p>
          <a:p>
            <a:pPr algn="r">
              <a:buNone/>
            </a:pPr>
            <a:r>
              <a:rPr lang="fa-IR" sz="2400" dirty="0" smtClean="0"/>
              <a:t>3- به حاشیه نرود و از اصل موضوع منحرف نشود . </a:t>
            </a:r>
          </a:p>
          <a:p>
            <a:pPr algn="r">
              <a:buNone/>
            </a:pPr>
            <a:r>
              <a:rPr lang="fa-IR" sz="2400" dirty="0" smtClean="0"/>
              <a:t>4- رعایت آیین نگارش .</a:t>
            </a:r>
          </a:p>
          <a:p>
            <a:pPr algn="r">
              <a:buNone/>
            </a:pPr>
            <a:r>
              <a:rPr lang="fa-IR" sz="2400" dirty="0" smtClean="0"/>
              <a:t>5- از آوردن اصطلاحات و واژه های فنی در گزارش های معمولی خودداری شود .</a:t>
            </a:r>
          </a:p>
          <a:p>
            <a:pPr algn="r">
              <a:buNone/>
            </a:pPr>
            <a:r>
              <a:rPr lang="fa-IR" sz="2400" dirty="0" smtClean="0"/>
              <a:t>6- استفاده از نمودار و جداو</a:t>
            </a:r>
            <a:r>
              <a:rPr lang="fa-IR" sz="3000" dirty="0" smtClean="0">
                <a:cs typeface="B Zar" pitchFamily="2" charset="-78"/>
              </a:rPr>
              <a:t>ل . </a:t>
            </a: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عوامل موفقیت در دادن دستورها :</a:t>
            </a:r>
          </a:p>
          <a:p>
            <a:pPr algn="r">
              <a:buNone/>
            </a:pPr>
            <a:endParaRPr lang="fa-IR" sz="2400" dirty="0" smtClean="0"/>
          </a:p>
          <a:p>
            <a:pPr algn="r">
              <a:buNone/>
            </a:pPr>
            <a:r>
              <a:rPr lang="fa-IR" sz="2400" dirty="0" smtClean="0"/>
              <a:t>1- گفتن آنچه باید انجام شود . </a:t>
            </a:r>
          </a:p>
          <a:p>
            <a:pPr algn="r">
              <a:buNone/>
            </a:pPr>
            <a:endParaRPr lang="fa-IR" sz="2400" dirty="0" smtClean="0"/>
          </a:p>
          <a:p>
            <a:pPr algn="r">
              <a:buNone/>
            </a:pPr>
            <a:r>
              <a:rPr lang="fa-IR" sz="2400" dirty="0" smtClean="0"/>
              <a:t>2- توضیح چگونگی آنچه باید انجام شود .</a:t>
            </a:r>
          </a:p>
          <a:p>
            <a:pPr algn="r">
              <a:buNone/>
            </a:pPr>
            <a:endParaRPr lang="fa-IR" sz="2400" dirty="0" smtClean="0"/>
          </a:p>
          <a:p>
            <a:pPr algn="r">
              <a:buNone/>
            </a:pPr>
            <a:r>
              <a:rPr lang="fa-IR" sz="2400" dirty="0" smtClean="0"/>
              <a:t>3- گفتن دلیل این که چرا باید کار مزبور را انجام داد</a:t>
            </a:r>
            <a:r>
              <a:rPr lang="fa-IR" sz="3200" dirty="0" smtClean="0">
                <a:cs typeface="B Badr" pitchFamily="2" charset="-78"/>
              </a:rPr>
              <a:t> </a:t>
            </a:r>
            <a:r>
              <a:rPr lang="fa-IR" sz="2300" dirty="0" smtClean="0">
                <a:cs typeface="B Badr" pitchFamily="2" charset="-78"/>
              </a:rPr>
              <a:t>.</a:t>
            </a: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r>
              <a:rPr lang="fa-IR" sz="3200" dirty="0" smtClean="0">
                <a:solidFill>
                  <a:srgbClr val="66FF33"/>
                </a:solidFill>
              </a:rPr>
              <a:t>راهنمایی درباره ی صدور موثر دستورالعملها :</a:t>
            </a:r>
          </a:p>
          <a:p>
            <a:pPr algn="r">
              <a:buNone/>
            </a:pPr>
            <a:endParaRPr lang="fa-IR" sz="2600" dirty="0" smtClean="0"/>
          </a:p>
          <a:p>
            <a:pPr algn="r">
              <a:buNone/>
            </a:pPr>
            <a:r>
              <a:rPr lang="fa-IR" sz="2600" dirty="0" smtClean="0"/>
              <a:t>1- دستورالعملها براساس قدرت ، هوسبازی و سلیقه ای صادر نشود . </a:t>
            </a:r>
          </a:p>
          <a:p>
            <a:pPr algn="r">
              <a:buNone/>
            </a:pPr>
            <a:r>
              <a:rPr lang="fa-IR" sz="2600" dirty="0" smtClean="0"/>
              <a:t>2- به صورت شوخی و تفریح نباشد . </a:t>
            </a:r>
          </a:p>
          <a:p>
            <a:pPr algn="r">
              <a:buNone/>
            </a:pPr>
            <a:r>
              <a:rPr lang="fa-IR" sz="2600" dirty="0" smtClean="0"/>
              <a:t>3- واضح و روشن و قابل درک باشد . </a:t>
            </a:r>
          </a:p>
          <a:p>
            <a:pPr algn="r">
              <a:buNone/>
            </a:pPr>
            <a:r>
              <a:rPr lang="fa-IR" sz="2600" dirty="0" smtClean="0"/>
              <a:t>4- به کارکنان فرصت اعلام نظر و طرح سوال داده شود .</a:t>
            </a:r>
          </a:p>
          <a:p>
            <a:pPr algn="r">
              <a:buNone/>
            </a:pPr>
            <a:r>
              <a:rPr lang="fa-IR" sz="2600" dirty="0" smtClean="0"/>
              <a:t>5- متعدد و زیاد صادر نشود که باعث سردرگمی کارکنان شود.</a:t>
            </a:r>
          </a:p>
          <a:p>
            <a:pPr algn="r">
              <a:buNone/>
            </a:pPr>
            <a:r>
              <a:rPr lang="fa-IR" sz="2600" dirty="0" smtClean="0"/>
              <a:t>6- جزئیات کافی را ارائه نماید .</a:t>
            </a:r>
          </a:p>
          <a:p>
            <a:pPr algn="r">
              <a:buNone/>
            </a:pPr>
            <a:r>
              <a:rPr lang="fa-IR" sz="2600" dirty="0" smtClean="0"/>
              <a:t>7- همه را در انجام کار شریک نمایید و حجم کار متوجه افراد کمی نباشد . </a:t>
            </a:r>
          </a:p>
          <a:p>
            <a:pPr algn="r">
              <a:buNone/>
            </a:pPr>
            <a:r>
              <a:rPr lang="fa-IR" sz="2600" dirty="0" smtClean="0"/>
              <a:t>8- از محول کردن کار زیاد به یک فرد برای تنبیه و انتقام از وی صحیح نیست .</a:t>
            </a:r>
          </a:p>
          <a:p>
            <a:pPr algn="r">
              <a:buNone/>
            </a:pPr>
            <a:r>
              <a:rPr lang="fa-IR" sz="2600" dirty="0" smtClean="0"/>
              <a:t>9- در هنگام عصبانیت دستورالعمل صادر نشود . </a:t>
            </a:r>
          </a:p>
          <a:p>
            <a:pPr algn="r">
              <a:buNone/>
            </a:pPr>
            <a:r>
              <a:rPr lang="fa-IR" sz="2600" dirty="0" smtClean="0"/>
              <a:t>10- قدرت و اختیارات خود را به صورت دستورالعمل به رخ دیگران نکشید .</a:t>
            </a:r>
            <a:r>
              <a:rPr lang="fa-IR" sz="3000" dirty="0" smtClean="0">
                <a:cs typeface="B Badr" pitchFamily="2" charset="-78"/>
              </a:rPr>
              <a:t> </a:t>
            </a:r>
            <a:endParaRPr lang="en-US" sz="3000" dirty="0">
              <a:cs typeface="B Badr" pitchFamily="2" charset="-78"/>
            </a:endParaRPr>
          </a:p>
        </p:txBody>
      </p:sp>
    </p:spTree>
  </p:cSld>
  <p:clrMapOvr>
    <a:masterClrMapping/>
  </p:clrMapOvr>
  <p:transition spd="med">
    <p:newsflash/>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990600" y="228600"/>
            <a:ext cx="7239000" cy="64008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14000" dirty="0" smtClean="0">
                <a:solidFill>
                  <a:schemeClr val="tx2">
                    <a:lumMod val="75000"/>
                  </a:schemeClr>
                </a:solidFill>
              </a:rPr>
              <a:t>منابع ماخذ </a:t>
            </a:r>
          </a:p>
        </p:txBody>
      </p:sp>
    </p:spTree>
  </p:cSld>
  <p:clrMapOvr>
    <a:masterClrMapping/>
  </p:clrMapOvr>
  <p:transition spd="med">
    <p:newsflash/>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a:buNone/>
            </a:pPr>
            <a:r>
              <a:rPr lang="fa-IR" dirty="0" smtClean="0"/>
              <a:t>1- امیر شاهی ، منوچهر / اصول کار پردازی و انبار داری در سازمان های دولتی و موسسات تولیدی – انتشارات : آموزش مدیریت دولتی</a:t>
            </a:r>
          </a:p>
          <a:p>
            <a:pPr algn="r">
              <a:buNone/>
            </a:pPr>
            <a:r>
              <a:rPr lang="fa-IR" dirty="0" smtClean="0"/>
              <a:t>2- احمدی ، حسن / زبان و نگارش فارسی – حاکمی ، شکری ، طباطبایی – انتشارات : وزارت فرهنگ و آموزش عالی سازمان مطالعه و تدوین کتب علوم انسانی دانشگاه ها </a:t>
            </a:r>
          </a:p>
          <a:p>
            <a:pPr algn="r">
              <a:buNone/>
            </a:pPr>
            <a:r>
              <a:rPr lang="fa-IR" dirty="0" smtClean="0"/>
              <a:t>3- حجتی اشرافی ،غلامرضا/ مجموعه کامل قوانین و مقررات کار و بیمه – انتشارات : کتابخانه گنج دانش </a:t>
            </a:r>
          </a:p>
          <a:p>
            <a:pPr algn="r">
              <a:buNone/>
            </a:pPr>
            <a:r>
              <a:rPr lang="fa-IR" dirty="0" smtClean="0"/>
              <a:t>4- دفتر بین المللی کار / پیشگیری حوادث ناشی از کار-انتشارات : وزارت کار و امور اجتماعی </a:t>
            </a:r>
          </a:p>
          <a:p>
            <a:pPr algn="r">
              <a:buFontTx/>
              <a:buChar char="-"/>
            </a:pPr>
            <a:r>
              <a:rPr lang="fa-IR" dirty="0" smtClean="0"/>
              <a:t>سبحانی ، حسن / اقتصاد 1 – تهران – شرکت چاپ و نشر ایران ، 1373</a:t>
            </a:r>
          </a:p>
          <a:p>
            <a:pPr algn="r">
              <a:buNone/>
            </a:pPr>
            <a:r>
              <a:rPr lang="fa-IR" dirty="0" smtClean="0"/>
              <a:t>6- سمیعی ، (گیلانی ) احمد/آیین نگارش-مرکز نشر دانشگاهی </a:t>
            </a:r>
          </a:p>
          <a:p>
            <a:pPr algn="r">
              <a:buNone/>
            </a:pPr>
            <a:r>
              <a:rPr lang="fa-IR" dirty="0" smtClean="0"/>
              <a:t>7- صداقت کیش ، جمشید /مکاتبات بازرگانی و اداری – بی ناشر </a:t>
            </a:r>
          </a:p>
          <a:p>
            <a:pPr algn="r">
              <a:buNone/>
            </a:pPr>
            <a:r>
              <a:rPr lang="fa-IR" dirty="0" smtClean="0"/>
              <a:t>8- کحال زاده ، عباس /آشنایی با ارزیابی کار و زمان – مرکز نشر دانشگاهی  </a:t>
            </a:r>
            <a:endParaRPr lang="en-US" dirty="0"/>
          </a:p>
        </p:txBody>
      </p:sp>
    </p:spTree>
  </p:cSld>
  <p:clrMapOvr>
    <a:masterClrMapping/>
  </p:clrMapOvr>
  <p:transition spd="med">
    <p:newsflash/>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a:buNone/>
            </a:pPr>
            <a:endParaRPr lang="fa-IR" dirty="0" smtClean="0"/>
          </a:p>
          <a:p>
            <a:pPr algn="r">
              <a:buNone/>
            </a:pPr>
            <a:r>
              <a:rPr lang="fa-IR" dirty="0" smtClean="0"/>
              <a:t>9- کازرونی ، سید خلیل ا.../گفتار در مدیریت نیروی انسانی – ناشر :دانشگاه اداری و مدیریت </a:t>
            </a:r>
          </a:p>
          <a:p>
            <a:pPr algn="r">
              <a:buNone/>
            </a:pPr>
            <a:r>
              <a:rPr lang="fa-IR" dirty="0" smtClean="0"/>
              <a:t>10- گروه مهندسی صنایع /طراحی انبار –تهران –ناشر:جهاد دانشگاهی صنعتی شریف </a:t>
            </a:r>
          </a:p>
          <a:p>
            <a:pPr algn="r">
              <a:buNone/>
            </a:pPr>
            <a:r>
              <a:rPr lang="fa-IR" dirty="0" smtClean="0"/>
              <a:t>11- بهبود بهره وری و نقش سرپرست و سرپرستی و مدیریت کار /ترجمه:مدیریت بهره وری بنیاد مستعضفان-تهران-ناشر :بنیاد مستعضفان</a:t>
            </a:r>
          </a:p>
          <a:p>
            <a:pPr algn="r">
              <a:buNone/>
            </a:pPr>
            <a:r>
              <a:rPr lang="fa-IR" dirty="0" smtClean="0"/>
              <a:t>12- نبهانی، نادر /ایمنی و حفاظت فنی – سازمان چاپ و انتشارات یادواره</a:t>
            </a:r>
          </a:p>
          <a:p>
            <a:pPr algn="r">
              <a:buNone/>
            </a:pPr>
            <a:r>
              <a:rPr lang="fa-IR" dirty="0" smtClean="0"/>
              <a:t>13- واندر سال ، ویلیام / آیین سرپرستی ، ترجمه : دکتر جواد مهذب – تهران – انتشارات : موسسه علوم بانکی ایران </a:t>
            </a:r>
          </a:p>
          <a:p>
            <a:pPr algn="r">
              <a:buNone/>
            </a:pPr>
            <a:r>
              <a:rPr lang="fa-IR" dirty="0" smtClean="0"/>
              <a:t>14- واحد دوست ، مهوش / شیوه های نگارش فارسی – ارو میه – انتشارات : انزلی</a:t>
            </a:r>
            <a:endParaRPr lang="en-US" dirty="0"/>
          </a:p>
        </p:txBody>
      </p:sp>
    </p:spTree>
  </p:cSld>
  <p:clrMapOvr>
    <a:masterClrMapping/>
  </p:clrMapOvr>
  <p:transition spd="med">
    <p:newsflash/>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fa-IR" sz="4800" dirty="0" smtClean="0">
                <a:cs typeface="+mn-cs"/>
              </a:rPr>
              <a:t>موفق وموید باشید</a:t>
            </a:r>
            <a:r>
              <a:rPr lang="fa-IR" dirty="0" smtClean="0"/>
              <a:t/>
            </a:r>
            <a:br>
              <a:rPr lang="fa-IR" dirty="0" smtClean="0"/>
            </a:br>
            <a:r>
              <a:rPr lang="fa-IR" dirty="0" smtClean="0"/>
              <a:t/>
            </a:r>
            <a:br>
              <a:rPr lang="fa-IR" dirty="0" smtClean="0"/>
            </a:br>
            <a:r>
              <a:rPr lang="fa-IR" dirty="0" smtClean="0"/>
              <a:t/>
            </a:r>
            <a:br>
              <a:rPr lang="fa-IR" dirty="0" smtClean="0"/>
            </a:br>
            <a:r>
              <a:rPr lang="fa-IR" dirty="0" smtClean="0"/>
              <a:t/>
            </a:r>
            <a:br>
              <a:rPr lang="fa-IR" dirty="0" smtClean="0"/>
            </a:br>
            <a:r>
              <a:rPr lang="fa-IR" sz="3200" dirty="0" smtClean="0">
                <a:solidFill>
                  <a:srgbClr val="FFC000"/>
                </a:solidFill>
              </a:rPr>
              <a:t>1388/02/26</a:t>
            </a:r>
            <a:endParaRPr lang="en-US" sz="3200" dirty="0">
              <a:solidFill>
                <a:srgbClr val="FFC000"/>
              </a:solidFill>
            </a:endParaRPr>
          </a:p>
        </p:txBody>
      </p:sp>
    </p:spTree>
  </p:cSld>
  <p:clrMapOvr>
    <a:masterClrMapping/>
  </p:clrMapOvr>
  <p:transition spd="med">
    <p:newsfla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a:buNone/>
            </a:pPr>
            <a:r>
              <a:rPr lang="fa-IR" sz="3200" dirty="0" smtClean="0">
                <a:solidFill>
                  <a:srgbClr val="66FF33"/>
                </a:solidFill>
              </a:rPr>
              <a:t>                                   </a:t>
            </a:r>
          </a:p>
          <a:p>
            <a:pPr algn="r">
              <a:buNone/>
            </a:pPr>
            <a:endParaRPr lang="fa-IR" sz="3200" dirty="0" smtClean="0">
              <a:solidFill>
                <a:srgbClr val="66FF33"/>
              </a:solidFill>
            </a:endParaRPr>
          </a:p>
          <a:p>
            <a:pPr algn="r">
              <a:buNone/>
            </a:pPr>
            <a:r>
              <a:rPr lang="fa-IR" sz="3200" dirty="0" smtClean="0">
                <a:solidFill>
                  <a:srgbClr val="66FF33"/>
                </a:solidFill>
              </a:rPr>
              <a:t>                                  مدیریت سنتی</a:t>
            </a:r>
            <a:endParaRPr lang="fa-IR" sz="3200" dirty="0">
              <a:solidFill>
                <a:srgbClr val="66FF33"/>
              </a:solidFill>
            </a:endParaRPr>
          </a:p>
          <a:p>
            <a:pPr algn="r">
              <a:buNone/>
            </a:pPr>
            <a:endParaRPr lang="fa-IR" sz="2400" dirty="0" smtClean="0"/>
          </a:p>
          <a:p>
            <a:pPr algn="r">
              <a:buNone/>
            </a:pPr>
            <a:r>
              <a:rPr lang="fa-IR" sz="2400" dirty="0" smtClean="0"/>
              <a:t>مدیریت سنتی که در ایران وجود دارد جزء مکتب کلاسیک است مدیریتی است که از نوع </a:t>
            </a:r>
          </a:p>
          <a:p>
            <a:pPr algn="r">
              <a:buNone/>
            </a:pPr>
            <a:endParaRPr lang="fa-IR" sz="2400" dirty="0" smtClean="0"/>
          </a:p>
          <a:p>
            <a:pPr algn="r">
              <a:buNone/>
            </a:pPr>
            <a:r>
              <a:rPr lang="fa-IR" sz="2400" dirty="0" smtClean="0"/>
              <a:t>موروثی می باشد در این نوع فرزند اول ذکور ولیعهد است  و لیاقت ملاک نیست در این </a:t>
            </a:r>
          </a:p>
          <a:p>
            <a:pPr algn="r">
              <a:buNone/>
            </a:pPr>
            <a:endParaRPr lang="fa-IR" sz="2400" dirty="0" smtClean="0"/>
          </a:p>
          <a:p>
            <a:pPr algn="r">
              <a:buNone/>
            </a:pPr>
            <a:r>
              <a:rPr lang="fa-IR" sz="2400" dirty="0" smtClean="0"/>
              <a:t>مدیریت خویشاوندی ملاک است وبعد از آن تخصص ، پارتی وپارتی بازی  ، باند وباند </a:t>
            </a:r>
          </a:p>
          <a:p>
            <a:pPr algn="r">
              <a:buNone/>
            </a:pPr>
            <a:endParaRPr lang="fa-IR" sz="2400" dirty="0" smtClean="0"/>
          </a:p>
          <a:p>
            <a:pPr algn="r">
              <a:buNone/>
            </a:pPr>
            <a:r>
              <a:rPr lang="fa-IR" sz="2400" dirty="0" smtClean="0"/>
              <a:t>بازی  از شیوه های این مکتب است ولیاقت وشایستگی ومدیریت ملاکهای اصلی برای </a:t>
            </a:r>
          </a:p>
          <a:p>
            <a:pPr algn="r">
              <a:buNone/>
            </a:pPr>
            <a:endParaRPr lang="fa-IR" sz="2400" smtClean="0"/>
          </a:p>
          <a:p>
            <a:pPr algn="r">
              <a:buNone/>
            </a:pPr>
            <a:r>
              <a:rPr lang="fa-IR" sz="2400" smtClean="0"/>
              <a:t>انتخاب </a:t>
            </a:r>
            <a:r>
              <a:rPr lang="fa-IR" sz="2400" dirty="0" smtClean="0"/>
              <a:t>نیستند .</a:t>
            </a:r>
          </a:p>
          <a:p>
            <a:pPr algn="r">
              <a:buNone/>
            </a:pPr>
            <a:endParaRPr lang="fa-IR" sz="2400" dirty="0" smtClean="0">
              <a:solidFill>
                <a:srgbClr val="66FF33"/>
              </a:solidFill>
            </a:endParaRPr>
          </a:p>
          <a:p>
            <a:pPr algn="r">
              <a:buNone/>
            </a:pPr>
            <a:endParaRPr lang="fa-IR" sz="2400" dirty="0" smtClean="0">
              <a:solidFill>
                <a:srgbClr val="66FF33"/>
              </a:solidFill>
            </a:endParaRPr>
          </a:p>
        </p:txBody>
      </p:sp>
    </p:spTree>
  </p:cSld>
  <p:clrMapOvr>
    <a:masterClrMapping/>
  </p:clrMapOvr>
  <p:transition spd="med">
    <p:newsflash/>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r>
              <a:rPr lang="fa-IR" sz="9600" b="0" dirty="0" smtClean="0">
                <a:solidFill>
                  <a:schemeClr val="accent3">
                    <a:lumMod val="75000"/>
                  </a:schemeClr>
                </a:solidFill>
                <a:latin typeface="Agency FB" pitchFamily="34" charset="0"/>
                <a:cs typeface="+mn-cs"/>
              </a:rPr>
              <a:t>پایان</a:t>
            </a:r>
            <a:endParaRPr lang="en-US" sz="9600" b="0" dirty="0">
              <a:solidFill>
                <a:schemeClr val="accent3">
                  <a:lumMod val="75000"/>
                </a:schemeClr>
              </a:solidFill>
              <a:latin typeface="Agency FB" pitchFamily="34" charset="0"/>
              <a:cs typeface="+mn-cs"/>
            </a:endParaRPr>
          </a:p>
        </p:txBody>
      </p:sp>
    </p:spTree>
  </p:cSld>
  <p:clrMapOvr>
    <a:masterClrMapping/>
  </p:clrMapOvr>
  <p:transition spd="med">
    <p:newsfla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r" rtl="1">
              <a:buNone/>
            </a:pPr>
            <a:r>
              <a:rPr lang="fa-IR" sz="3200" dirty="0" smtClean="0">
                <a:solidFill>
                  <a:srgbClr val="92D050"/>
                </a:solidFill>
              </a:rPr>
              <a:t>مهارتهای مدیریت ازنظر هنری فائول </a:t>
            </a:r>
          </a:p>
          <a:p>
            <a:pPr marL="651510" indent="-514350" algn="r" rtl="1">
              <a:buNone/>
            </a:pPr>
            <a:r>
              <a:rPr lang="fa-IR" dirty="0" smtClean="0">
                <a:solidFill>
                  <a:srgbClr val="00B0F0"/>
                </a:solidFill>
              </a:rPr>
              <a:t>1) وظایف تخصصی ( فنی )</a:t>
            </a:r>
            <a:endParaRPr lang="fa-IR" sz="3000" dirty="0" smtClean="0">
              <a:solidFill>
                <a:srgbClr val="00B0F0"/>
              </a:solidFill>
            </a:endParaRPr>
          </a:p>
          <a:p>
            <a:pPr algn="r" rtl="1">
              <a:buNone/>
            </a:pPr>
            <a:r>
              <a:rPr lang="fa-IR" sz="2600" dirty="0" smtClean="0"/>
              <a:t>فرد در یک رشته ی خاص فنی مدرک خود را کسب نموده باشد .</a:t>
            </a:r>
          </a:p>
          <a:p>
            <a:pPr algn="r" rtl="1">
              <a:buNone/>
            </a:pPr>
            <a:endParaRPr lang="fa-IR" dirty="0" smtClean="0">
              <a:solidFill>
                <a:srgbClr val="00B0F0"/>
              </a:solidFill>
            </a:endParaRPr>
          </a:p>
          <a:p>
            <a:pPr algn="r" rtl="1">
              <a:buNone/>
            </a:pPr>
            <a:r>
              <a:rPr lang="fa-IR" dirty="0" smtClean="0">
                <a:solidFill>
                  <a:srgbClr val="00B0F0"/>
                </a:solidFill>
              </a:rPr>
              <a:t>2) وظایف خاص :( وظايف مديريت)</a:t>
            </a:r>
          </a:p>
          <a:p>
            <a:pPr algn="r" rtl="1">
              <a:buNone/>
            </a:pPr>
            <a:r>
              <a:rPr lang="fa-IR" sz="2400" dirty="0" smtClean="0"/>
              <a:t>1.برنامه ریزی</a:t>
            </a:r>
          </a:p>
          <a:p>
            <a:pPr algn="r" rtl="1">
              <a:buNone/>
            </a:pPr>
            <a:r>
              <a:rPr lang="fa-IR" sz="2400" dirty="0" smtClean="0"/>
              <a:t>2. سازماندهی</a:t>
            </a:r>
          </a:p>
          <a:p>
            <a:pPr algn="r" rtl="1">
              <a:buNone/>
            </a:pPr>
            <a:r>
              <a:rPr lang="fa-IR" sz="2400" dirty="0" smtClean="0"/>
              <a:t>3. قدرت رهبری</a:t>
            </a:r>
          </a:p>
          <a:p>
            <a:pPr algn="r" rtl="1">
              <a:buNone/>
            </a:pPr>
            <a:r>
              <a:rPr lang="fa-IR" sz="2400" dirty="0" smtClean="0"/>
              <a:t>4. هماهنگی</a:t>
            </a:r>
          </a:p>
          <a:p>
            <a:pPr algn="r" rtl="1">
              <a:buNone/>
            </a:pPr>
            <a:r>
              <a:rPr lang="fa-IR" sz="2400" dirty="0" smtClean="0"/>
              <a:t>5. نظارت وکنترل </a:t>
            </a:r>
            <a:endParaRPr lang="en-US" sz="2400" dirty="0" smtClean="0"/>
          </a:p>
          <a:p>
            <a:pPr algn="r" rtl="1">
              <a:buNone/>
            </a:pPr>
            <a:r>
              <a:rPr lang="fa-IR" dirty="0" smtClean="0">
                <a:solidFill>
                  <a:srgbClr val="00B0F0"/>
                </a:solidFill>
              </a:rPr>
              <a:t>3)  مهارتهای عمومی :</a:t>
            </a:r>
          </a:p>
          <a:p>
            <a:pPr marL="651510" indent="-514350" algn="r" rtl="1">
              <a:buNone/>
            </a:pPr>
            <a:r>
              <a:rPr lang="fa-IR" sz="2400" dirty="0" smtClean="0"/>
              <a:t>1.حسابداري</a:t>
            </a:r>
          </a:p>
          <a:p>
            <a:pPr marL="651510" indent="-514350" algn="r" rtl="1">
              <a:buNone/>
            </a:pPr>
            <a:r>
              <a:rPr lang="fa-IR" sz="2400" dirty="0" smtClean="0"/>
              <a:t>2.انبار داری</a:t>
            </a:r>
          </a:p>
          <a:p>
            <a:pPr marL="651510" indent="-514350" algn="r" rtl="1">
              <a:buNone/>
            </a:pPr>
            <a:r>
              <a:rPr lang="fa-IR" sz="2400" dirty="0" smtClean="0"/>
              <a:t>3. قانون کار</a:t>
            </a:r>
          </a:p>
          <a:p>
            <a:pPr marL="651510" indent="-514350" algn="r" rtl="1">
              <a:buNone/>
            </a:pPr>
            <a:r>
              <a:rPr lang="fa-IR" sz="2400" dirty="0" smtClean="0"/>
              <a:t>4. ایمنی وبهداشت</a:t>
            </a:r>
          </a:p>
          <a:p>
            <a:pPr marL="651510" indent="-514350" algn="r" rtl="1">
              <a:buNone/>
            </a:pPr>
            <a:r>
              <a:rPr lang="fa-IR" sz="2400" dirty="0" smtClean="0"/>
              <a:t>5. صادرات </a:t>
            </a:r>
          </a:p>
          <a:p>
            <a:pPr marL="651510" indent="-514350" algn="r" rtl="1">
              <a:buNone/>
            </a:pPr>
            <a:endParaRPr lang="en-US" dirty="0" smtClean="0">
              <a:cs typeface="B Zar" pitchFamily="2" charset="-78"/>
            </a:endParaRPr>
          </a:p>
          <a:p>
            <a:endParaRPr lang="en-US" dirty="0"/>
          </a:p>
        </p:txBody>
      </p:sp>
    </p:spTree>
  </p:cSld>
  <p:clrMapOvr>
    <a:masterClrMapping/>
  </p:clrMapOvr>
  <p:transition spd="med">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rtl="1">
              <a:buNone/>
            </a:pPr>
            <a:endParaRPr lang="fa-IR" sz="3200" dirty="0" smtClean="0">
              <a:solidFill>
                <a:srgbClr val="66FF33"/>
              </a:solidFill>
            </a:endParaRPr>
          </a:p>
          <a:p>
            <a:pPr algn="r" rtl="1">
              <a:buNone/>
            </a:pPr>
            <a:r>
              <a:rPr lang="fa-IR" sz="3200" dirty="0" smtClean="0">
                <a:solidFill>
                  <a:srgbClr val="66FF33"/>
                </a:solidFill>
              </a:rPr>
              <a:t>فرق بين نظریه تیلور و</a:t>
            </a:r>
            <a:r>
              <a:rPr lang="en-US" sz="3200" dirty="0" smtClean="0">
                <a:solidFill>
                  <a:srgbClr val="66FF33"/>
                </a:solidFill>
              </a:rPr>
              <a:t> </a:t>
            </a:r>
            <a:r>
              <a:rPr lang="fa-IR" sz="3200" dirty="0" smtClean="0">
                <a:solidFill>
                  <a:srgbClr val="66FF33"/>
                </a:solidFill>
              </a:rPr>
              <a:t>فایول :</a:t>
            </a:r>
            <a:endParaRPr lang="en-US" sz="3200" dirty="0" smtClean="0">
              <a:solidFill>
                <a:srgbClr val="66FF33"/>
              </a:solidFill>
            </a:endParaRPr>
          </a:p>
          <a:p>
            <a:pPr algn="r" rtl="1">
              <a:buNone/>
            </a:pPr>
            <a:endParaRPr lang="fa-IR" sz="2400" dirty="0" smtClean="0"/>
          </a:p>
          <a:p>
            <a:pPr algn="r" rtl="1">
              <a:buNone/>
            </a:pPr>
            <a:endParaRPr lang="fa-IR" sz="2400" dirty="0" smtClean="0"/>
          </a:p>
          <a:p>
            <a:pPr algn="r" rtl="1">
              <a:buNone/>
            </a:pPr>
            <a:r>
              <a:rPr lang="fa-IR" sz="2400" dirty="0" smtClean="0"/>
              <a:t>1) نظریه تیلور به این صورت است که یک مدیر باید طبقه به طبقه صعود كند تا یک </a:t>
            </a:r>
          </a:p>
          <a:p>
            <a:pPr algn="r" rtl="1">
              <a:buNone/>
            </a:pPr>
            <a:r>
              <a:rPr lang="fa-IR" sz="2400" dirty="0" smtClean="0"/>
              <a:t>مدیر عالی شود مثل ارتش </a:t>
            </a:r>
          </a:p>
          <a:p>
            <a:pPr algn="r" rtl="1">
              <a:buNone/>
            </a:pPr>
            <a:endParaRPr lang="fa-IR" sz="2400" dirty="0" smtClean="0"/>
          </a:p>
          <a:p>
            <a:pPr algn="r" rtl="1">
              <a:buNone/>
            </a:pPr>
            <a:endParaRPr lang="fa-IR" sz="2400" dirty="0" smtClean="0"/>
          </a:p>
          <a:p>
            <a:pPr algn="r" rtl="1">
              <a:buNone/>
            </a:pPr>
            <a:r>
              <a:rPr lang="fa-IR" sz="2400" dirty="0" smtClean="0"/>
              <a:t>2) ولی فایول می گوید اگر کسی لیاقت وتوانایی داشته باشد با توجه به توانايي هاي او </a:t>
            </a:r>
          </a:p>
          <a:p>
            <a:pPr algn="r" rtl="1">
              <a:buNone/>
            </a:pPr>
            <a:endParaRPr lang="fa-IR" sz="2400" dirty="0" smtClean="0"/>
          </a:p>
          <a:p>
            <a:pPr algn="r" rtl="1">
              <a:buNone/>
            </a:pPr>
            <a:r>
              <a:rPr lang="fa-IR" sz="2400" dirty="0" smtClean="0"/>
              <a:t>می تواند در هر طبقه از مديريت منصوب شود .</a:t>
            </a:r>
          </a:p>
          <a:p>
            <a:pPr>
              <a:buNone/>
            </a:pPr>
            <a:endParaRPr lang="en-US" dirty="0"/>
          </a:p>
        </p:txBody>
      </p:sp>
    </p:spTree>
  </p:cSld>
  <p:clrMapOvr>
    <a:masterClrMapping/>
  </p:clrMapOvr>
  <p:transition spd="med">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a:buNone/>
            </a:pPr>
            <a:r>
              <a:rPr lang="fa-IR" sz="3200" dirty="0" smtClean="0">
                <a:solidFill>
                  <a:srgbClr val="FF0000"/>
                </a:solidFill>
              </a:rPr>
              <a:t>هرم مدیریت تيلور( سلسله مراتب در مديريت )</a:t>
            </a:r>
          </a:p>
          <a:p>
            <a:pPr algn="r" rtl="1">
              <a:buNone/>
            </a:pPr>
            <a:r>
              <a:rPr lang="fa-IR" sz="2400" dirty="0" smtClean="0"/>
              <a:t> </a:t>
            </a:r>
            <a:endParaRPr lang="en-US" sz="2400" dirty="0" smtClean="0"/>
          </a:p>
          <a:p>
            <a:pPr algn="r" rtl="1">
              <a:buNone/>
            </a:pPr>
            <a:r>
              <a:rPr lang="fa-IR" sz="2400" dirty="0" smtClean="0"/>
              <a:t>  </a:t>
            </a:r>
            <a:endParaRPr lang="en-US" sz="2400" dirty="0" smtClean="0"/>
          </a:p>
          <a:p>
            <a:pPr algn="r" rtl="1">
              <a:buNone/>
            </a:pPr>
            <a:r>
              <a:rPr lang="fa-IR" sz="2400" dirty="0" smtClean="0"/>
              <a:t> </a:t>
            </a:r>
            <a:endParaRPr lang="en-US"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r>
              <a:rPr lang="fa-IR" sz="2400" dirty="0" smtClean="0"/>
              <a:t>تيلور معتقد است برای آنکه کسی یک مدیر عالی شود می بایست از سرپرستی شروع وبا ترقي پيشرفت پلكان را گذرانيده تا یک مدیر عالی شود .</a:t>
            </a:r>
          </a:p>
          <a:p>
            <a:pPr algn="r" rtl="1">
              <a:buNone/>
            </a:pPr>
            <a:r>
              <a:rPr lang="fa-IR" sz="2400" dirty="0" smtClean="0"/>
              <a:t> </a:t>
            </a:r>
            <a:endParaRPr lang="en-US" sz="2400" dirty="0" smtClean="0"/>
          </a:p>
          <a:p>
            <a:pPr algn="r" rtl="1"/>
            <a:endParaRPr lang="en-US" sz="3000" dirty="0" smtClean="0">
              <a:cs typeface="B Zar" pitchFamily="2" charset="-78"/>
            </a:endParaRPr>
          </a:p>
          <a:p>
            <a:pPr algn="r" rtl="1">
              <a:buNone/>
            </a:pPr>
            <a:r>
              <a:rPr lang="fa-IR" sz="3000" dirty="0" smtClean="0">
                <a:cs typeface="B Zar" pitchFamily="2" charset="-78"/>
              </a:rPr>
              <a:t>  </a:t>
            </a:r>
          </a:p>
        </p:txBody>
      </p:sp>
      <p:graphicFrame>
        <p:nvGraphicFramePr>
          <p:cNvPr id="8" name="Diagram 7"/>
          <p:cNvGraphicFramePr/>
          <p:nvPr/>
        </p:nvGraphicFramePr>
        <p:xfrm>
          <a:off x="1600200" y="1676400"/>
          <a:ext cx="5257800" cy="294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Straight Connector 11"/>
          <p:cNvCxnSpPr/>
          <p:nvPr/>
        </p:nvCxnSpPr>
        <p:spPr>
          <a:xfrm rot="10800000">
            <a:off x="2286000" y="3886200"/>
            <a:ext cx="3886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819400" y="3352800"/>
            <a:ext cx="2895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200400" y="2895600"/>
            <a:ext cx="20574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rtl="1">
              <a:buNone/>
            </a:pPr>
            <a:r>
              <a:rPr lang="fa-IR" dirty="0" smtClean="0">
                <a:cs typeface="B Zar" pitchFamily="2" charset="-78"/>
              </a:rPr>
              <a:t> </a:t>
            </a:r>
            <a:endParaRPr lang="en-US" dirty="0" smtClean="0">
              <a:cs typeface="B Zar" pitchFamily="2" charset="-78"/>
            </a:endParaRPr>
          </a:p>
          <a:p>
            <a:pPr algn="ctr" rtl="1">
              <a:buNone/>
            </a:pPr>
            <a:r>
              <a:rPr lang="fa-IR" sz="3200" dirty="0" smtClean="0">
                <a:solidFill>
                  <a:srgbClr val="FFFF00"/>
                </a:solidFill>
              </a:rPr>
              <a:t>توزيع نیروی انسانی در کشور های صنعتی</a:t>
            </a:r>
          </a:p>
          <a:p>
            <a:pPr algn="r" rtl="1">
              <a:buNone/>
            </a:pPr>
            <a:endParaRPr lang="en-US" sz="3000" dirty="0" smtClean="0">
              <a:cs typeface="B Zar" pitchFamily="2" charset="-78"/>
            </a:endParaRPr>
          </a:p>
          <a:p>
            <a:pPr>
              <a:buNone/>
            </a:pPr>
            <a:endParaRPr lang="en-US" dirty="0"/>
          </a:p>
        </p:txBody>
      </p:sp>
      <p:graphicFrame>
        <p:nvGraphicFramePr>
          <p:cNvPr id="10" name="Diagram 9"/>
          <p:cNvGraphicFramePr/>
          <p:nvPr/>
        </p:nvGraphicFramePr>
        <p:xfrm>
          <a:off x="1524000" y="2057400"/>
          <a:ext cx="6096000" cy="353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20" name="Straight Connector 19"/>
          <p:cNvCxnSpPr/>
          <p:nvPr/>
        </p:nvCxnSpPr>
        <p:spPr>
          <a:xfrm rot="10800000" flipV="1">
            <a:off x="3581400" y="3124200"/>
            <a:ext cx="1828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3200400" y="3581400"/>
            <a:ext cx="2667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2514600" y="4419600"/>
            <a:ext cx="40386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2895600" y="3962400"/>
            <a:ext cx="3276600" cy="762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010400"/>
          </a:xfrm>
        </p:spPr>
        <p:txBody>
          <a:bodyPr>
            <a:normAutofit/>
          </a:bodyPr>
          <a:lstStyle/>
          <a:p>
            <a:pPr algn="r" rtl="1">
              <a:buNone/>
            </a:pPr>
            <a:r>
              <a:rPr lang="fa-IR" sz="2400" dirty="0" smtClean="0"/>
              <a:t>توزيع نيروي انساني در کشورهای مختلف متفاوت است در کشورهای پیشرفته وعقب </a:t>
            </a:r>
          </a:p>
          <a:p>
            <a:pPr algn="r" rtl="1">
              <a:buNone/>
            </a:pPr>
            <a:r>
              <a:rPr lang="fa-IR" sz="2400" dirty="0" smtClean="0"/>
              <a:t>مانده به صورت زیر است .</a:t>
            </a:r>
            <a:endParaRPr lang="en-US" sz="2400" dirty="0" smtClean="0"/>
          </a:p>
          <a:p>
            <a:pPr algn="r" rtl="1">
              <a:buNone/>
            </a:pPr>
            <a:r>
              <a:rPr lang="fa-IR" sz="2400" dirty="0" smtClean="0"/>
              <a:t>        </a:t>
            </a:r>
          </a:p>
          <a:p>
            <a:pPr algn="r" rtl="1">
              <a:buNone/>
            </a:pPr>
            <a:r>
              <a:rPr lang="fa-IR" sz="3000" dirty="0" smtClean="0">
                <a:solidFill>
                  <a:srgbClr val="66FF33"/>
                </a:solidFill>
              </a:rPr>
              <a:t>           </a:t>
            </a:r>
            <a:r>
              <a:rPr lang="fa-IR" sz="3000" b="1" dirty="0" smtClean="0"/>
              <a:t>پیشرفته                         عقب مانده</a:t>
            </a:r>
          </a:p>
          <a:p>
            <a:pPr algn="r" rtl="1">
              <a:buNone/>
            </a:pPr>
            <a:r>
              <a:rPr lang="fa-IR" sz="3000" b="1" dirty="0" smtClean="0">
                <a:cs typeface="B Zar" pitchFamily="2" charset="-78"/>
              </a:rPr>
              <a:t>                                     </a:t>
            </a:r>
          </a:p>
          <a:p>
            <a:pPr algn="r" rtl="1">
              <a:buNone/>
            </a:pPr>
            <a:r>
              <a:rPr lang="fa-IR" sz="3000" b="1" dirty="0" smtClean="0">
                <a:cs typeface="B Zar" pitchFamily="2" charset="-78"/>
              </a:rPr>
              <a:t>     </a:t>
            </a:r>
          </a:p>
          <a:p>
            <a:pPr algn="r" rtl="1">
              <a:buNone/>
            </a:pPr>
            <a:r>
              <a:rPr lang="fa-IR" sz="3000" b="1" dirty="0" smtClean="0">
                <a:cs typeface="B Zar" pitchFamily="2" charset="-78"/>
              </a:rPr>
              <a:t>                                    </a:t>
            </a:r>
          </a:p>
          <a:p>
            <a:pPr algn="r" rtl="1">
              <a:buNone/>
            </a:pPr>
            <a:r>
              <a:rPr lang="fa-IR" sz="3000" b="1" dirty="0" smtClean="0">
                <a:cs typeface="B Zar" pitchFamily="2" charset="-78"/>
              </a:rPr>
              <a:t>                                         </a:t>
            </a:r>
          </a:p>
          <a:p>
            <a:pPr algn="r" rtl="1">
              <a:buNone/>
            </a:pPr>
            <a:endParaRPr lang="fa-IR" sz="2300" dirty="0" smtClean="0">
              <a:cs typeface="B Badr" pitchFamily="2" charset="-78"/>
            </a:endParaRPr>
          </a:p>
          <a:p>
            <a:pPr algn="r" rtl="1">
              <a:buNone/>
            </a:pPr>
            <a:endParaRPr lang="fa-IR" sz="2300" dirty="0" smtClean="0">
              <a:cs typeface="B Badr" pitchFamily="2" charset="-78"/>
            </a:endParaRPr>
          </a:p>
        </p:txBody>
      </p:sp>
      <p:sp>
        <p:nvSpPr>
          <p:cNvPr id="4" name="Oval 3"/>
          <p:cNvSpPr/>
          <p:nvPr/>
        </p:nvSpPr>
        <p:spPr>
          <a:xfrm>
            <a:off x="6172200" y="2209800"/>
            <a:ext cx="2819400" cy="4572000"/>
          </a:xfrm>
          <a:prstGeom prst="ellipse">
            <a:avLst/>
          </a:prstGeom>
          <a:ln/>
        </p:spPr>
        <p:style>
          <a:lnRef idx="1">
            <a:schemeClr val="accent5"/>
          </a:lnRef>
          <a:fillRef idx="2">
            <a:schemeClr val="accent5"/>
          </a:fillRef>
          <a:effectRef idx="1">
            <a:schemeClr val="accent5"/>
          </a:effectRef>
          <a:fontRef idx="minor">
            <a:schemeClr val="dk1"/>
          </a:fontRef>
        </p:style>
        <p:txBody>
          <a:bodyPr rtlCol="0" anchor="t"/>
          <a:lstStyle/>
          <a:p>
            <a:pPr algn="ctr"/>
            <a:endParaRPr lang="fa-IR" dirty="0" smtClean="0">
              <a:solidFill>
                <a:schemeClr val="bg1"/>
              </a:solidFill>
            </a:endParaRPr>
          </a:p>
          <a:p>
            <a:pPr algn="ctr"/>
            <a:r>
              <a:rPr lang="fa-IR" sz="3500" dirty="0" smtClean="0">
                <a:solidFill>
                  <a:schemeClr val="bg1"/>
                </a:solidFill>
                <a:cs typeface="B Zar" pitchFamily="2" charset="-78"/>
              </a:rPr>
              <a:t>محقق</a:t>
            </a:r>
          </a:p>
          <a:p>
            <a:pPr algn="ctr"/>
            <a:r>
              <a:rPr lang="fa-IR" sz="3500" dirty="0" smtClean="0">
                <a:solidFill>
                  <a:schemeClr val="bg1"/>
                </a:solidFill>
                <a:cs typeface="B Zar" pitchFamily="2" charset="-78"/>
              </a:rPr>
              <a:t>مهندس</a:t>
            </a:r>
          </a:p>
          <a:p>
            <a:pPr algn="ctr"/>
            <a:r>
              <a:rPr lang="fa-IR" sz="3200" dirty="0" smtClean="0">
                <a:solidFill>
                  <a:schemeClr val="bg1"/>
                </a:solidFill>
              </a:rPr>
              <a:t>تکنسین</a:t>
            </a:r>
          </a:p>
          <a:p>
            <a:pPr algn="ctr"/>
            <a:r>
              <a:rPr lang="fa-IR" sz="3500" dirty="0" smtClean="0">
                <a:solidFill>
                  <a:schemeClr val="bg1"/>
                </a:solidFill>
                <a:cs typeface="B Zar" pitchFamily="2" charset="-78"/>
              </a:rPr>
              <a:t>کارگر عادی </a:t>
            </a:r>
          </a:p>
          <a:p>
            <a:pPr algn="ctr"/>
            <a:r>
              <a:rPr lang="fa-IR" sz="3500" dirty="0" smtClean="0">
                <a:solidFill>
                  <a:schemeClr val="bg1"/>
                </a:solidFill>
                <a:cs typeface="B Zar" pitchFamily="2" charset="-78"/>
              </a:rPr>
              <a:t>کارگر ساده</a:t>
            </a:r>
            <a:endParaRPr lang="en-US" sz="3500" dirty="0">
              <a:solidFill>
                <a:schemeClr val="bg1"/>
              </a:solidFill>
              <a:cs typeface="B Zar" pitchFamily="2" charset="-78"/>
            </a:endParaRPr>
          </a:p>
        </p:txBody>
      </p:sp>
      <p:sp>
        <p:nvSpPr>
          <p:cNvPr id="5" name="Isosceles Triangle 4"/>
          <p:cNvSpPr/>
          <p:nvPr/>
        </p:nvSpPr>
        <p:spPr>
          <a:xfrm>
            <a:off x="381000" y="990600"/>
            <a:ext cx="2819400" cy="1447800"/>
          </a:xfrm>
          <a:prstGeom prst="triangle">
            <a:avLst>
              <a:gd name="adj" fmla="val 50371"/>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a-IR" sz="3000" b="1" dirty="0" smtClean="0">
                <a:solidFill>
                  <a:schemeClr val="bg1"/>
                </a:solidFill>
                <a:cs typeface="B Zar" pitchFamily="2" charset="-78"/>
              </a:rPr>
              <a:t>محقق</a:t>
            </a:r>
            <a:endParaRPr lang="en-US" sz="3000" b="1" dirty="0">
              <a:solidFill>
                <a:schemeClr val="bg1"/>
              </a:solidFill>
              <a:cs typeface="B Zar" pitchFamily="2" charset="-78"/>
            </a:endParaRPr>
          </a:p>
        </p:txBody>
      </p:sp>
      <p:sp>
        <p:nvSpPr>
          <p:cNvPr id="6" name="Rectangle 5"/>
          <p:cNvSpPr/>
          <p:nvPr/>
        </p:nvSpPr>
        <p:spPr>
          <a:xfrm>
            <a:off x="381000" y="2438400"/>
            <a:ext cx="2819400" cy="281940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fa-IR" sz="3000" b="1" dirty="0" smtClean="0">
                <a:solidFill>
                  <a:schemeClr val="bg1"/>
                </a:solidFill>
                <a:cs typeface="B Zar" pitchFamily="2" charset="-78"/>
              </a:rPr>
              <a:t>مهندس</a:t>
            </a:r>
          </a:p>
          <a:p>
            <a:pPr algn="ctr"/>
            <a:r>
              <a:rPr lang="fa-IR" sz="3000" b="1" dirty="0" smtClean="0">
                <a:solidFill>
                  <a:schemeClr val="tx1"/>
                </a:solidFill>
                <a:cs typeface="B Zar" pitchFamily="2" charset="-78"/>
              </a:rPr>
              <a:t> </a:t>
            </a:r>
          </a:p>
          <a:p>
            <a:pPr algn="ctr"/>
            <a:r>
              <a:rPr lang="fa-IR" sz="3000" b="1" dirty="0" smtClean="0">
                <a:solidFill>
                  <a:schemeClr val="bg1"/>
                </a:solidFill>
              </a:rPr>
              <a:t>تکنسین</a:t>
            </a:r>
            <a:r>
              <a:rPr lang="fa-IR" sz="3000" b="1" dirty="0" smtClean="0">
                <a:solidFill>
                  <a:schemeClr val="bg1"/>
                </a:solidFill>
                <a:cs typeface="B Zar" pitchFamily="2" charset="-78"/>
              </a:rPr>
              <a:t> </a:t>
            </a:r>
          </a:p>
          <a:p>
            <a:pPr algn="ctr"/>
            <a:endParaRPr lang="fa-IR" sz="3000" b="1" dirty="0" smtClean="0">
              <a:solidFill>
                <a:schemeClr val="bg1"/>
              </a:solidFill>
              <a:cs typeface="B Zar" pitchFamily="2" charset="-78"/>
            </a:endParaRPr>
          </a:p>
          <a:p>
            <a:pPr algn="ctr"/>
            <a:r>
              <a:rPr lang="fa-IR" sz="3000" b="1" dirty="0" smtClean="0">
                <a:solidFill>
                  <a:schemeClr val="bg1"/>
                </a:solidFill>
                <a:cs typeface="B Zar" pitchFamily="2" charset="-78"/>
              </a:rPr>
              <a:t>کارگر عادی</a:t>
            </a:r>
            <a:r>
              <a:rPr lang="fa-IR" dirty="0" smtClean="0">
                <a:solidFill>
                  <a:schemeClr val="bg1"/>
                </a:solidFill>
              </a:rPr>
              <a:t> </a:t>
            </a:r>
          </a:p>
          <a:p>
            <a:pPr algn="ctr"/>
            <a:endParaRPr lang="fa-IR" dirty="0" smtClean="0">
              <a:solidFill>
                <a:schemeClr val="bg1"/>
              </a:solidFill>
            </a:endParaRPr>
          </a:p>
          <a:p>
            <a:pPr algn="ctr"/>
            <a:endParaRPr lang="en-US" dirty="0">
              <a:solidFill>
                <a:schemeClr val="bg1"/>
              </a:solidFill>
            </a:endParaRPr>
          </a:p>
        </p:txBody>
      </p:sp>
      <p:cxnSp>
        <p:nvCxnSpPr>
          <p:cNvPr id="10" name="Straight Connector 9"/>
          <p:cNvCxnSpPr/>
          <p:nvPr/>
        </p:nvCxnSpPr>
        <p:spPr>
          <a:xfrm>
            <a:off x="6172200" y="4800600"/>
            <a:ext cx="28194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6324600" y="5334000"/>
            <a:ext cx="25908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381000" y="4114800"/>
            <a:ext cx="28194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6" name="Straight Connector 15"/>
          <p:cNvCxnSpPr/>
          <p:nvPr/>
        </p:nvCxnSpPr>
        <p:spPr>
          <a:xfrm>
            <a:off x="6172200" y="4267200"/>
            <a:ext cx="28194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6248400" y="3733800"/>
            <a:ext cx="26670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30" name="Straight Connector 29"/>
          <p:cNvCxnSpPr/>
          <p:nvPr/>
        </p:nvCxnSpPr>
        <p:spPr>
          <a:xfrm>
            <a:off x="381000" y="3200400"/>
            <a:ext cx="28194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34" name="Oval 33"/>
          <p:cNvSpPr/>
          <p:nvPr/>
        </p:nvSpPr>
        <p:spPr>
          <a:xfrm>
            <a:off x="0" y="4953000"/>
            <a:ext cx="3581400" cy="1447800"/>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a-IR" sz="3000" b="1" dirty="0" smtClean="0">
                <a:solidFill>
                  <a:schemeClr val="bg1"/>
                </a:solidFill>
                <a:cs typeface="B Zar" pitchFamily="2" charset="-78"/>
              </a:rPr>
              <a:t>کارگر ساده</a:t>
            </a:r>
            <a:endParaRPr lang="en-US" sz="3000" b="1" dirty="0">
              <a:solidFill>
                <a:schemeClr val="bg1"/>
              </a:solidFill>
              <a:cs typeface="B Zar" pitchFamily="2" charset="-78"/>
            </a:endParaRPr>
          </a:p>
        </p:txBody>
      </p:sp>
      <p:sp>
        <p:nvSpPr>
          <p:cNvPr id="37" name="Left Arrow 36"/>
          <p:cNvSpPr/>
          <p:nvPr/>
        </p:nvSpPr>
        <p:spPr>
          <a:xfrm>
            <a:off x="3810000" y="4343400"/>
            <a:ext cx="1676400" cy="533400"/>
          </a:xfrm>
          <a:prstGeom prst="leftArrow">
            <a:avLst/>
          </a:prstGeom>
          <a:solidFill>
            <a:srgbClr val="66FF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lgn="r" rtl="1">
              <a:buNone/>
            </a:pPr>
            <a:r>
              <a:rPr lang="fa-IR" sz="3200" dirty="0" smtClean="0">
                <a:solidFill>
                  <a:srgbClr val="FF0000"/>
                </a:solidFill>
              </a:rPr>
              <a:t>مهارتهای مختلف مديريت ازنظر فايول          </a:t>
            </a:r>
            <a:r>
              <a:rPr lang="fa-IR" sz="2000" dirty="0" smtClean="0">
                <a:solidFill>
                  <a:srgbClr val="FF0000"/>
                </a:solidFill>
              </a:rPr>
              <a:t>توزيع نيروي انساني در  كشورهاي در                  </a:t>
            </a:r>
            <a:r>
              <a:rPr lang="fa-IR" sz="1800" dirty="0" smtClean="0">
                <a:solidFill>
                  <a:srgbClr val="FF0000"/>
                </a:solidFill>
              </a:rPr>
              <a:t>                 </a:t>
            </a:r>
            <a:endParaRPr lang="fa-IR" sz="3200" dirty="0" smtClean="0">
              <a:solidFill>
                <a:srgbClr val="FF0000"/>
              </a:solidFill>
            </a:endParaRPr>
          </a:p>
          <a:p>
            <a:pPr algn="r" rtl="1">
              <a:buNone/>
            </a:pPr>
            <a:r>
              <a:rPr lang="fa-IR" sz="2400" dirty="0" smtClean="0"/>
              <a:t>در تمامی رده ها مهارتهای عمومی مديريت                                      </a:t>
            </a:r>
            <a:r>
              <a:rPr lang="fa-IR" sz="2000" dirty="0" smtClean="0">
                <a:solidFill>
                  <a:srgbClr val="FF0000"/>
                </a:solidFill>
              </a:rPr>
              <a:t>حال</a:t>
            </a:r>
            <a:r>
              <a:rPr lang="fa-IR" sz="2400" dirty="0" smtClean="0">
                <a:solidFill>
                  <a:srgbClr val="FF0000"/>
                </a:solidFill>
              </a:rPr>
              <a:t> </a:t>
            </a:r>
            <a:r>
              <a:rPr lang="fa-IR" sz="2000" dirty="0" smtClean="0">
                <a:solidFill>
                  <a:srgbClr val="FF0000"/>
                </a:solidFill>
              </a:rPr>
              <a:t>پيشرفت</a:t>
            </a:r>
          </a:p>
          <a:p>
            <a:pPr algn="r" rtl="1">
              <a:buNone/>
            </a:pPr>
            <a:r>
              <a:rPr lang="fa-IR" sz="2400" dirty="0" smtClean="0"/>
              <a:t>باید وجود داشته باشد ولی مهارتهای خاص هرچه به سمت بالا هرم </a:t>
            </a:r>
          </a:p>
          <a:p>
            <a:pPr algn="r" rtl="1">
              <a:buNone/>
            </a:pPr>
            <a:r>
              <a:rPr lang="fa-IR" sz="2400" dirty="0" smtClean="0"/>
              <a:t>پیش می رویم بیشتر ومهارت فنی کمتر می شود این حالت برای </a:t>
            </a:r>
          </a:p>
          <a:p>
            <a:pPr algn="r" rtl="1">
              <a:buNone/>
            </a:pPr>
            <a:r>
              <a:rPr lang="fa-IR" sz="2400" dirty="0" smtClean="0"/>
              <a:t>پایین هرم معکوس است یعنی در پایین هرم مهارت فنی زیاد و </a:t>
            </a:r>
          </a:p>
          <a:p>
            <a:pPr algn="r" rtl="1">
              <a:buNone/>
            </a:pPr>
            <a:r>
              <a:rPr lang="fa-IR" sz="2400" dirty="0" smtClean="0"/>
              <a:t>مهارت خاص کم می باشد .                    </a:t>
            </a:r>
          </a:p>
          <a:p>
            <a:pPr algn="r" rtl="1">
              <a:buNone/>
            </a:pPr>
            <a:r>
              <a:rPr lang="fa-IR" sz="2400" dirty="0" smtClean="0"/>
              <a:t>                                                      خاص زياد</a:t>
            </a:r>
          </a:p>
          <a:p>
            <a:pPr algn="r" rtl="1">
              <a:buNone/>
            </a:pPr>
            <a:r>
              <a:rPr lang="fa-IR" sz="2400" dirty="0" smtClean="0"/>
              <a:t>                                                       تخصصي كم</a:t>
            </a:r>
          </a:p>
          <a:p>
            <a:pPr algn="r" rtl="1">
              <a:buNone/>
            </a:pPr>
            <a:endParaRPr lang="fa-IR"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endParaRPr lang="fa-IR" sz="2400" dirty="0" smtClean="0"/>
          </a:p>
          <a:p>
            <a:pPr algn="r" rtl="1">
              <a:buNone/>
            </a:pPr>
            <a:r>
              <a:rPr lang="fa-IR" sz="2400" dirty="0" smtClean="0"/>
              <a:t>     </a:t>
            </a:r>
          </a:p>
          <a:p>
            <a:pPr algn="r" rtl="1">
              <a:buNone/>
            </a:pPr>
            <a:endParaRPr lang="fa-IR" sz="2400" dirty="0" smtClean="0"/>
          </a:p>
          <a:p>
            <a:pPr algn="r" rtl="1">
              <a:buNone/>
            </a:pPr>
            <a:endParaRPr lang="fa-IR" sz="2400" dirty="0" smtClean="0"/>
          </a:p>
          <a:p>
            <a:pPr algn="r" rtl="1">
              <a:buNone/>
            </a:pPr>
            <a:endParaRPr lang="fa-IR" sz="2400" dirty="0" smtClean="0"/>
          </a:p>
          <a:p>
            <a:pPr algn="r" rtl="1">
              <a:buNone/>
            </a:pPr>
            <a:r>
              <a:rPr lang="fa-IR" sz="2400" dirty="0" smtClean="0"/>
              <a:t>تخصصي  زياد</a:t>
            </a:r>
          </a:p>
          <a:p>
            <a:pPr algn="r" rtl="1">
              <a:buNone/>
            </a:pPr>
            <a:r>
              <a:rPr lang="fa-IR" sz="2400" dirty="0"/>
              <a:t> </a:t>
            </a:r>
            <a:r>
              <a:rPr lang="fa-IR" sz="2400" dirty="0" smtClean="0"/>
              <a:t> خاص     كم</a:t>
            </a:r>
          </a:p>
        </p:txBody>
      </p:sp>
      <p:sp>
        <p:nvSpPr>
          <p:cNvPr id="15" name="Footer Placeholder 14"/>
          <p:cNvSpPr>
            <a:spLocks noGrp="1"/>
          </p:cNvSpPr>
          <p:nvPr>
            <p:ph type="ftr" sz="quarter" idx="11"/>
          </p:nvPr>
        </p:nvSpPr>
        <p:spPr/>
        <p:txBody>
          <a:bodyPr/>
          <a:lstStyle/>
          <a:p>
            <a:r>
              <a:rPr lang="en-US" smtClean="0"/>
              <a:t>www.jozve.org</a:t>
            </a:r>
            <a:endParaRPr lang="en-US"/>
          </a:p>
        </p:txBody>
      </p:sp>
      <p:sp>
        <p:nvSpPr>
          <p:cNvPr id="4" name="Isosceles Triangle 3"/>
          <p:cNvSpPr/>
          <p:nvPr/>
        </p:nvSpPr>
        <p:spPr>
          <a:xfrm>
            <a:off x="228600" y="1295400"/>
            <a:ext cx="2209800" cy="1676400"/>
          </a:xfrm>
          <a:prstGeom prst="triangle">
            <a:avLst>
              <a:gd name="adj" fmla="val 48765"/>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fa-IR" sz="3000" b="1" dirty="0" smtClean="0">
                <a:solidFill>
                  <a:schemeClr val="bg1"/>
                </a:solidFill>
                <a:cs typeface="B Zar" pitchFamily="2" charset="-78"/>
              </a:rPr>
              <a:t>محقق</a:t>
            </a:r>
            <a:endParaRPr lang="en-US" sz="3000" b="1" dirty="0">
              <a:solidFill>
                <a:schemeClr val="bg1"/>
              </a:solidFill>
              <a:cs typeface="B Zar" pitchFamily="2" charset="-78"/>
            </a:endParaRPr>
          </a:p>
        </p:txBody>
      </p:sp>
      <p:sp>
        <p:nvSpPr>
          <p:cNvPr id="5" name="Rectangle 4"/>
          <p:cNvSpPr/>
          <p:nvPr/>
        </p:nvSpPr>
        <p:spPr>
          <a:xfrm>
            <a:off x="228600" y="2971800"/>
            <a:ext cx="2209800" cy="2971800"/>
          </a:xfrm>
          <a:prstGeom prst="rect">
            <a:avLst/>
          </a:prstGeom>
          <a:ln/>
        </p:spPr>
        <p:style>
          <a:lnRef idx="0">
            <a:schemeClr val="dk1"/>
          </a:lnRef>
          <a:fillRef idx="3">
            <a:schemeClr val="dk1"/>
          </a:fillRef>
          <a:effectRef idx="3">
            <a:schemeClr val="dk1"/>
          </a:effectRef>
          <a:fontRef idx="minor">
            <a:schemeClr val="lt1"/>
          </a:fontRef>
        </p:style>
        <p:txBody>
          <a:bodyPr rtlCol="0" anchor="t"/>
          <a:lstStyle/>
          <a:p>
            <a:pPr algn="ctr"/>
            <a:r>
              <a:rPr lang="fa-IR" sz="3000" b="1" dirty="0" smtClean="0">
                <a:solidFill>
                  <a:schemeClr val="bg1"/>
                </a:solidFill>
                <a:cs typeface="B Zar" pitchFamily="2" charset="-78"/>
              </a:rPr>
              <a:t>مهندس</a:t>
            </a:r>
          </a:p>
          <a:p>
            <a:pPr algn="ctr"/>
            <a:r>
              <a:rPr lang="fa-IR" dirty="0" smtClean="0">
                <a:solidFill>
                  <a:schemeClr val="tx1"/>
                </a:solidFill>
              </a:rPr>
              <a:t> </a:t>
            </a:r>
          </a:p>
          <a:p>
            <a:pPr algn="ctr"/>
            <a:r>
              <a:rPr lang="fa-IR" sz="2400" b="1" dirty="0" smtClean="0">
                <a:solidFill>
                  <a:schemeClr val="bg1"/>
                </a:solidFill>
              </a:rPr>
              <a:t>تکنسین </a:t>
            </a:r>
          </a:p>
          <a:p>
            <a:pPr algn="ctr"/>
            <a:endParaRPr lang="fa-IR" sz="3000" b="1" dirty="0" smtClean="0">
              <a:solidFill>
                <a:schemeClr val="bg1"/>
              </a:solidFill>
              <a:cs typeface="B Zar" pitchFamily="2" charset="-78"/>
            </a:endParaRPr>
          </a:p>
          <a:p>
            <a:pPr algn="ctr"/>
            <a:r>
              <a:rPr lang="fa-IR" sz="3000" b="1" dirty="0" smtClean="0">
                <a:solidFill>
                  <a:schemeClr val="bg1"/>
                </a:solidFill>
                <a:cs typeface="B Zar" pitchFamily="2" charset="-78"/>
              </a:rPr>
              <a:t>کارگر عادی </a:t>
            </a:r>
          </a:p>
          <a:p>
            <a:pPr algn="ctr"/>
            <a:endParaRPr lang="fa-IR" dirty="0" smtClean="0">
              <a:solidFill>
                <a:schemeClr val="bg1"/>
              </a:solidFill>
            </a:endParaRPr>
          </a:p>
          <a:p>
            <a:pPr algn="ctr"/>
            <a:endParaRPr lang="en-US" dirty="0">
              <a:solidFill>
                <a:schemeClr val="bg1"/>
              </a:solidFill>
            </a:endParaRPr>
          </a:p>
        </p:txBody>
      </p:sp>
      <p:sp>
        <p:nvSpPr>
          <p:cNvPr id="6" name="Oval 5"/>
          <p:cNvSpPr/>
          <p:nvPr/>
        </p:nvSpPr>
        <p:spPr>
          <a:xfrm>
            <a:off x="152400" y="5638800"/>
            <a:ext cx="2438400" cy="914400"/>
          </a:xfrm>
          <a:prstGeom prst="ellipse">
            <a:avLst/>
          </a:prstGeom>
          <a:ln/>
        </p:spPr>
        <p:style>
          <a:lnRef idx="0">
            <a:schemeClr val="dk1"/>
          </a:lnRef>
          <a:fillRef idx="3">
            <a:schemeClr val="dk1"/>
          </a:fillRef>
          <a:effectRef idx="3">
            <a:schemeClr val="dk1"/>
          </a:effectRef>
          <a:fontRef idx="minor">
            <a:schemeClr val="lt1"/>
          </a:fontRef>
        </p:style>
        <p:txBody>
          <a:bodyPr rtlCol="0" anchor="ctr"/>
          <a:lstStyle/>
          <a:p>
            <a:pPr algn="ctr"/>
            <a:r>
              <a:rPr lang="fa-IR" sz="3000" b="1" dirty="0" smtClean="0">
                <a:solidFill>
                  <a:schemeClr val="bg1"/>
                </a:solidFill>
                <a:cs typeface="B Zar" pitchFamily="2" charset="-78"/>
              </a:rPr>
              <a:t>کارگر ساده</a:t>
            </a:r>
            <a:endParaRPr lang="en-US" sz="3000" b="1" dirty="0">
              <a:solidFill>
                <a:schemeClr val="bg1"/>
              </a:solidFill>
              <a:cs typeface="B Zar" pitchFamily="2" charset="-78"/>
            </a:endParaRPr>
          </a:p>
        </p:txBody>
      </p:sp>
      <p:cxnSp>
        <p:nvCxnSpPr>
          <p:cNvPr id="7" name="Straight Connector 6"/>
          <p:cNvCxnSpPr/>
          <p:nvPr/>
        </p:nvCxnSpPr>
        <p:spPr>
          <a:xfrm>
            <a:off x="228600" y="4572000"/>
            <a:ext cx="22098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8" name="Arc 7"/>
          <p:cNvSpPr/>
          <p:nvPr/>
        </p:nvSpPr>
        <p:spPr>
          <a:xfrm>
            <a:off x="457200" y="1295400"/>
            <a:ext cx="1676400" cy="6906794"/>
          </a:xfrm>
          <a:prstGeom prst="arc">
            <a:avLst>
              <a:gd name="adj1" fmla="val 7317777"/>
              <a:gd name="adj2" fmla="val 3604906"/>
            </a:avLst>
          </a:prstGeom>
          <a:ln>
            <a:solidFill>
              <a:schemeClr val="tx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solidFill>
                <a:srgbClr val="7030A0"/>
              </a:solidFill>
            </a:endParaRPr>
          </a:p>
        </p:txBody>
      </p:sp>
      <p:cxnSp>
        <p:nvCxnSpPr>
          <p:cNvPr id="11" name="Straight Connector 10"/>
          <p:cNvCxnSpPr/>
          <p:nvPr/>
        </p:nvCxnSpPr>
        <p:spPr>
          <a:xfrm>
            <a:off x="228600" y="3733800"/>
            <a:ext cx="2209800" cy="15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0" name="Isosceles Triangle 9"/>
          <p:cNvSpPr/>
          <p:nvPr/>
        </p:nvSpPr>
        <p:spPr>
          <a:xfrm>
            <a:off x="3200400" y="2514600"/>
            <a:ext cx="4343400" cy="4038600"/>
          </a:xfrm>
          <a:prstGeom prst="triangle">
            <a:avLst/>
          </a:prstGeom>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1" anchor="t"/>
          <a:lstStyle/>
          <a:p>
            <a:pPr algn="ctr"/>
            <a:r>
              <a:rPr lang="fa-IR" b="1" dirty="0" smtClean="0">
                <a:solidFill>
                  <a:srgbClr val="FF0000"/>
                </a:solidFill>
              </a:rPr>
              <a:t>عالي</a:t>
            </a:r>
          </a:p>
          <a:p>
            <a:pPr algn="ctr"/>
            <a:endParaRPr lang="fa-IR" b="1" dirty="0" smtClean="0">
              <a:solidFill>
                <a:srgbClr val="FF0000"/>
              </a:solidFill>
            </a:endParaRPr>
          </a:p>
          <a:p>
            <a:pPr algn="ctr"/>
            <a:r>
              <a:rPr lang="fa-IR" b="1" dirty="0" smtClean="0">
                <a:solidFill>
                  <a:srgbClr val="FF0000"/>
                </a:solidFill>
              </a:rPr>
              <a:t>ارشد</a:t>
            </a:r>
          </a:p>
          <a:p>
            <a:pPr algn="ctr"/>
            <a:endParaRPr lang="fa-IR" b="1" dirty="0" smtClean="0">
              <a:solidFill>
                <a:srgbClr val="FF0000"/>
              </a:solidFill>
            </a:endParaRPr>
          </a:p>
          <a:p>
            <a:pPr algn="ctr"/>
            <a:r>
              <a:rPr lang="fa-IR" b="1" dirty="0" smtClean="0">
                <a:solidFill>
                  <a:srgbClr val="FF0000"/>
                </a:solidFill>
              </a:rPr>
              <a:t>مياني</a:t>
            </a:r>
          </a:p>
          <a:p>
            <a:pPr algn="ctr"/>
            <a:endParaRPr lang="fa-IR" b="1" dirty="0" smtClean="0">
              <a:solidFill>
                <a:srgbClr val="FF0000"/>
              </a:solidFill>
            </a:endParaRPr>
          </a:p>
          <a:p>
            <a:pPr algn="ctr"/>
            <a:r>
              <a:rPr lang="fa-IR" b="1" dirty="0" smtClean="0">
                <a:solidFill>
                  <a:srgbClr val="FF0000"/>
                </a:solidFill>
              </a:rPr>
              <a:t>سرپرست</a:t>
            </a:r>
            <a:endParaRPr lang="fa-IR" b="1" dirty="0">
              <a:solidFill>
                <a:srgbClr val="FF0000"/>
              </a:solidFill>
            </a:endParaRPr>
          </a:p>
        </p:txBody>
      </p:sp>
      <p:cxnSp>
        <p:nvCxnSpPr>
          <p:cNvPr id="13" name="Straight Arrow Connector 12"/>
          <p:cNvCxnSpPr/>
          <p:nvPr/>
        </p:nvCxnSpPr>
        <p:spPr>
          <a:xfrm rot="5400000" flipH="1" flipV="1">
            <a:off x="2133600" y="3581400"/>
            <a:ext cx="3657600" cy="198120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7" name="Straight Arrow Connector 16"/>
          <p:cNvCxnSpPr/>
          <p:nvPr/>
        </p:nvCxnSpPr>
        <p:spPr>
          <a:xfrm rot="16200000" flipH="1">
            <a:off x="4648200" y="3429000"/>
            <a:ext cx="4038600" cy="220980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4" name="Straight Connector 13"/>
          <p:cNvCxnSpPr/>
          <p:nvPr/>
        </p:nvCxnSpPr>
        <p:spPr>
          <a:xfrm>
            <a:off x="4038600" y="5029200"/>
            <a:ext cx="2667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33800" y="5562600"/>
            <a:ext cx="3276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429000" y="6096000"/>
            <a:ext cx="3810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a:buNone/>
            </a:pPr>
            <a:endParaRPr lang="fa-IR" sz="3200" dirty="0" smtClean="0">
              <a:solidFill>
                <a:srgbClr val="66FF33"/>
              </a:solidFill>
            </a:endParaRPr>
          </a:p>
          <a:p>
            <a:pPr algn="r">
              <a:buNone/>
            </a:pPr>
            <a:r>
              <a:rPr lang="fa-IR" sz="3200" dirty="0" smtClean="0">
                <a:solidFill>
                  <a:srgbClr val="66FF33"/>
                </a:solidFill>
              </a:rPr>
              <a:t>تاریخچه سرپرستی : </a:t>
            </a:r>
            <a:endParaRPr lang="en-US" sz="3200" dirty="0" smtClean="0">
              <a:solidFill>
                <a:srgbClr val="66FF33"/>
              </a:solidFill>
            </a:endParaRPr>
          </a:p>
          <a:p>
            <a:pPr algn="r">
              <a:buNone/>
            </a:pPr>
            <a:endParaRPr lang="fa-IR" sz="2400" dirty="0" smtClean="0"/>
          </a:p>
          <a:p>
            <a:pPr algn="r">
              <a:buNone/>
            </a:pPr>
            <a:endParaRPr lang="fa-IR" sz="2400" dirty="0" smtClean="0"/>
          </a:p>
          <a:p>
            <a:pPr algn="r">
              <a:buNone/>
            </a:pPr>
            <a:r>
              <a:rPr lang="fa-IR" sz="2400" dirty="0" smtClean="0"/>
              <a:t>از نظر دانشمندی به نام هرز برگ تاریخچه سرپرستی به زمانی برمی گردد كه انسان احساس نياز كرده كه براي رفع نيازجامعه بوجود آمد از وقتی کوچکترین واحد جامعه خانواده تشکیل شد سرپرستی با مسئولیت پدر ایجاد گرديد .</a:t>
            </a:r>
          </a:p>
          <a:p>
            <a:pPr algn="r">
              <a:buNone/>
            </a:pPr>
            <a:r>
              <a:rPr lang="fa-IR" dirty="0" smtClean="0">
                <a:solidFill>
                  <a:srgbClr val="66FF33"/>
                </a:solidFill>
              </a:rPr>
              <a:t> </a:t>
            </a:r>
          </a:p>
          <a:p>
            <a:pPr algn="r">
              <a:buNone/>
            </a:pPr>
            <a:r>
              <a:rPr lang="fa-IR" dirty="0" smtClean="0">
                <a:solidFill>
                  <a:srgbClr val="66FF33"/>
                </a:solidFill>
              </a:rPr>
              <a:t>تعريف سرپرست و دلایل انتخاب سرپرست از بین فارغ التحصیلان دانشگاهی </a:t>
            </a:r>
            <a:endParaRPr lang="en-US" dirty="0" smtClean="0">
              <a:solidFill>
                <a:srgbClr val="66FF33"/>
              </a:solidFill>
            </a:endParaRPr>
          </a:p>
          <a:p>
            <a:pPr algn="r">
              <a:buNone/>
            </a:pPr>
            <a:endParaRPr lang="fa-IR" sz="2400" dirty="0" smtClean="0"/>
          </a:p>
          <a:p>
            <a:pPr algn="r">
              <a:buNone/>
            </a:pPr>
            <a:r>
              <a:rPr lang="fa-IR" sz="2400" dirty="0" smtClean="0"/>
              <a:t>سرپرستی از انواع مدیریت است . سر پرست کسی است که کار را به وسیله دیگران انجام می دهد. </a:t>
            </a:r>
          </a:p>
          <a:p>
            <a:pPr algn="r">
              <a:buNone/>
            </a:pPr>
            <a:r>
              <a:rPr lang="fa-IR" sz="2400" dirty="0" smtClean="0"/>
              <a:t>سرپرست پل ارتباطي بين مهندسين و كارگران است .( تكنسين) زيرا وي تا حدودي با اصطلاحات فني مهندسي آشنا بوده وضمنا زبان عاميانه  كارگران را مي فهمد كه مي تواند اصطلاحات فني را به زبان ساده قابل فهم كارگران ترجمه نمايد .</a:t>
            </a:r>
          </a:p>
        </p:txBody>
      </p:sp>
    </p:spTree>
  </p:cSld>
  <p:clrMapOvr>
    <a:masterClrMapping/>
  </p:clrMapOvr>
  <p:transition spd="med">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08" name="Rectangle 36"/>
          <p:cNvSpPr>
            <a:spLocks noChangeArrowheads="1"/>
          </p:cNvSpPr>
          <p:nvPr/>
        </p:nvSpPr>
        <p:spPr bwMode="auto">
          <a:xfrm>
            <a:off x="0" y="0"/>
            <a:ext cx="914400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4800" b="0" i="0" u="none" strike="noStrike" cap="none" normalizeH="0" baseline="0" dirty="0" smtClean="0">
              <a:ln>
                <a:noFill/>
              </a:ln>
              <a:solidFill>
                <a:srgbClr val="92D050"/>
              </a:solidFill>
              <a:effectLst/>
              <a:latin typeface="Arial" pitchFamily="34" charset="0"/>
              <a:ea typeface="Times New Roman" pitchFamily="18" charset="0"/>
              <a:cs typeface="B Badr"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r>
              <a:rPr lang="fa-IR" sz="4800" dirty="0" smtClean="0">
                <a:solidFill>
                  <a:srgbClr val="92D050"/>
                </a:solidFill>
                <a:latin typeface="Arial" pitchFamily="34" charset="0"/>
                <a:ea typeface="Times New Roman" pitchFamily="18" charset="0"/>
                <a:cs typeface="B Badr" pitchFamily="2" charset="-78"/>
              </a:rPr>
              <a:t>آموزش اتاق بازرگانی ،صنایع ،معادن وکشاورزی کاشان</a:t>
            </a:r>
            <a:endParaRPr kumimoji="0" lang="fa-IR" sz="4800" b="0" i="0" u="none" strike="noStrike" cap="none" normalizeH="0" baseline="0" dirty="0" smtClean="0">
              <a:ln>
                <a:noFill/>
              </a:ln>
              <a:solidFill>
                <a:srgbClr val="92D050"/>
              </a:solidFill>
              <a:effectLst/>
              <a:latin typeface="Arial" pitchFamily="34" charset="0"/>
              <a:ea typeface="Times New Roman" pitchFamily="18" charset="0"/>
              <a:cs typeface="B Badr"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B Badr"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a-IR" sz="6600" b="0" i="0" u="none" strike="noStrike" cap="none" normalizeH="0" baseline="0" dirty="0" smtClean="0">
                <a:ln>
                  <a:noFill/>
                </a:ln>
                <a:solidFill>
                  <a:srgbClr val="FFFF00"/>
                </a:solidFill>
                <a:effectLst/>
                <a:latin typeface="Arial" pitchFamily="34" charset="0"/>
                <a:ea typeface="Times New Roman" pitchFamily="18" charset="0"/>
              </a:rPr>
              <a:t>اصول سرپرستي</a:t>
            </a:r>
            <a:endParaRPr kumimoji="0" lang="en-US" sz="6600" b="0" i="0" u="none" strike="noStrike" cap="none" normalizeH="0" baseline="0" dirty="0" smtClean="0">
              <a:ln>
                <a:noFill/>
              </a:ln>
              <a:solidFill>
                <a:srgbClr val="FFFF00"/>
              </a:solidFill>
              <a:effectLst/>
              <a:latin typeface="Arial" pitchFamily="34" charset="0"/>
              <a:ea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fa-IR" sz="4800" dirty="0" smtClean="0">
              <a:latin typeface="Arial" pitchFamily="34" charset="0"/>
              <a:cs typeface="B Badr"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Arial" pitchFamily="34" charset="0"/>
                <a:ea typeface="Times New Roman" pitchFamily="18" charset="0"/>
              </a:rPr>
              <a:t> </a:t>
            </a:r>
            <a:endParaRPr kumimoji="0" lang="en-US" sz="2800" b="0" i="0" u="none" strike="noStrike" cap="none" normalizeH="0" baseline="0" dirty="0" smtClean="0">
              <a:ln>
                <a:noFill/>
              </a:ln>
              <a:solidFill>
                <a:schemeClr val="tx1"/>
              </a:solidFill>
              <a:effectLst/>
              <a:latin typeface="Arial" pitchFamily="34" charset="0"/>
            </a:endParaRPr>
          </a:p>
          <a:p>
            <a:pPr lvl="0" algn="ctr" eaLnBrk="0" fontAlgn="base" hangingPunct="0">
              <a:spcBef>
                <a:spcPct val="0"/>
              </a:spcBef>
              <a:spcAft>
                <a:spcPct val="0"/>
              </a:spcAft>
            </a:pPr>
            <a:endParaRPr kumimoji="0" lang="fa-IR" sz="2800" b="0" i="0" u="none" strike="noStrike" cap="none" normalizeH="0" baseline="0" dirty="0" smtClean="0">
              <a:ln>
                <a:noFill/>
              </a:ln>
              <a:solidFill>
                <a:schemeClr val="tx1"/>
              </a:solidFill>
              <a:effectLst/>
              <a:latin typeface="Arial" pitchFamily="34" charset="0"/>
              <a:ea typeface="Times New Roman" pitchFamily="18" charset="0"/>
            </a:endParaRPr>
          </a:p>
          <a:p>
            <a:pPr lvl="0" algn="ctr" rtl="1" eaLnBrk="0" fontAlgn="base" hangingPunct="0">
              <a:spcBef>
                <a:spcPct val="0"/>
              </a:spcBef>
              <a:spcAft>
                <a:spcPct val="0"/>
              </a:spcAft>
            </a:pPr>
            <a:endParaRPr kumimoji="0" lang="fa-IR" sz="2800" b="0" i="0" u="none" strike="noStrike" cap="none" normalizeH="0" baseline="0" dirty="0" smtClean="0">
              <a:ln>
                <a:noFill/>
              </a:ln>
              <a:solidFill>
                <a:schemeClr val="tx1"/>
              </a:solidFill>
              <a:effectLst/>
              <a:latin typeface="Arial" pitchFamily="34" charset="0"/>
              <a:ea typeface="Times New Roman" pitchFamily="18" charset="0"/>
            </a:endParaRPr>
          </a:p>
          <a:p>
            <a:pPr lvl="0" algn="ctr" rtl="1" eaLnBrk="0" fontAlgn="base" hangingPunct="0">
              <a:spcBef>
                <a:spcPct val="0"/>
              </a:spcBef>
              <a:spcAft>
                <a:spcPct val="0"/>
              </a:spcAft>
            </a:pPr>
            <a:endParaRPr lang="fa-IR" sz="2800" dirty="0" smtClean="0">
              <a:solidFill>
                <a:srgbClr val="7030A0"/>
              </a:solidFill>
              <a:latin typeface="Arial" pitchFamily="34" charset="0"/>
              <a:ea typeface="Times New Roman" pitchFamily="18" charset="0"/>
            </a:endParaRPr>
          </a:p>
          <a:p>
            <a:pPr marL="0" marR="0" lvl="0" indent="0" algn="ctr" defTabSz="91440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B Badr" pitchFamily="2" charset="-78"/>
            </a:endParaRPr>
          </a:p>
        </p:txBody>
      </p:sp>
      <p:sp>
        <p:nvSpPr>
          <p:cNvPr id="3" name="Footer Placeholder 2"/>
          <p:cNvSpPr>
            <a:spLocks noGrp="1"/>
          </p:cNvSpPr>
          <p:nvPr>
            <p:ph type="ftr" sz="quarter" idx="11"/>
          </p:nvPr>
        </p:nvSpPr>
        <p:spPr/>
        <p:txBody>
          <a:bodyPr/>
          <a:lstStyle/>
          <a:p>
            <a:endParaRPr lang="en-US" dirty="0"/>
          </a:p>
        </p:txBody>
      </p:sp>
    </p:spTree>
  </p:cSld>
  <p:clrMapOvr>
    <a:masterClrMapping/>
  </p:clrMapOvr>
  <p:transition spd="med">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en-US" sz="3200" dirty="0" smtClean="0">
              <a:solidFill>
                <a:srgbClr val="66FF33"/>
              </a:solidFill>
            </a:endParaRPr>
          </a:p>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تعريف كلي مدیریت</a:t>
            </a:r>
            <a:endParaRPr lang="en-US" sz="3200" dirty="0" smtClean="0">
              <a:solidFill>
                <a:srgbClr val="66FF33"/>
              </a:solidFill>
            </a:endParaRPr>
          </a:p>
          <a:p>
            <a:pPr algn="r">
              <a:buNone/>
            </a:pPr>
            <a:endParaRPr lang="fa-IR" sz="2400" dirty="0" smtClean="0"/>
          </a:p>
          <a:p>
            <a:pPr algn="r">
              <a:buNone/>
            </a:pPr>
            <a:r>
              <a:rPr lang="fa-IR" sz="2400" dirty="0" smtClean="0"/>
              <a:t> مدير کسی است که کار را توسط دیگران انجام داده وبین منابع مالی وانسانی ومادي هماهنگي به عمل آورد ه و او بتواند درست برنامه ریزی كرده و با توجه به برنامه ریزی سازماندهی نموده و از روش ها ومتدهای مدیریتی استفاده نموده  وبر سازمان نظارت وکنترل داشته باشد ودر جهت هدفهاي از پیش تعیین شده حرکت نمايد .</a:t>
            </a:r>
            <a:endParaRPr lang="en-US" sz="2400" dirty="0" smtClean="0"/>
          </a:p>
          <a:p>
            <a:pPr algn="ctr">
              <a:buNone/>
            </a:pPr>
            <a:endParaRPr lang="en-US" dirty="0" smtClean="0">
              <a:cs typeface="B Zar" pitchFamily="2" charset="-78"/>
            </a:endParaRPr>
          </a:p>
          <a:p>
            <a:pPr>
              <a:buNone/>
            </a:pPr>
            <a:endParaRPr lang="en-US" dirty="0"/>
          </a:p>
        </p:txBody>
      </p:sp>
    </p:spTree>
  </p:cSld>
  <p:clrMapOvr>
    <a:masterClrMapping/>
  </p:clrMapOvr>
  <p:transition spd="med">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endParaRPr lang="fa-IR" sz="3200" dirty="0" smtClean="0">
              <a:solidFill>
                <a:srgbClr val="66FF33"/>
              </a:solidFill>
            </a:endParaRPr>
          </a:p>
          <a:p>
            <a:pPr algn="r" rtl="1">
              <a:buNone/>
            </a:pPr>
            <a:r>
              <a:rPr lang="fa-IR" sz="3200" dirty="0" smtClean="0">
                <a:solidFill>
                  <a:srgbClr val="66FF33"/>
                </a:solidFill>
              </a:rPr>
              <a:t>مدیریت علم است یا هنر </a:t>
            </a:r>
            <a:endParaRPr lang="en-US" sz="3200" dirty="0" smtClean="0">
              <a:solidFill>
                <a:srgbClr val="66FF33"/>
              </a:solidFill>
            </a:endParaRPr>
          </a:p>
          <a:p>
            <a:pPr algn="r">
              <a:buNone/>
            </a:pPr>
            <a:endParaRPr lang="fa-IR" sz="2400" dirty="0" smtClean="0"/>
          </a:p>
          <a:p>
            <a:pPr algn="ctr">
              <a:buNone/>
            </a:pPr>
            <a:r>
              <a:rPr lang="fa-IR" sz="2400" dirty="0" smtClean="0"/>
              <a:t>مدیریت هم علم است هم هنر علم است چون باید بداند که متدهای مدیريتی چگونه است وهنر </a:t>
            </a:r>
          </a:p>
          <a:p>
            <a:pPr algn="r">
              <a:buNone/>
            </a:pPr>
            <a:endParaRPr lang="fa-IR" sz="2400" dirty="0" smtClean="0"/>
          </a:p>
          <a:p>
            <a:pPr algn="r">
              <a:buNone/>
            </a:pPr>
            <a:r>
              <a:rPr lang="fa-IR" sz="2400" dirty="0" smtClean="0"/>
              <a:t>است چون باید ازتجربه و متدهای مدیریتی در جای خودش استفاده کند اگر علم مدیریت</a:t>
            </a:r>
          </a:p>
          <a:p>
            <a:pPr algn="r">
              <a:buNone/>
            </a:pPr>
            <a:endParaRPr lang="fa-IR" sz="2400" dirty="0" smtClean="0"/>
          </a:p>
          <a:p>
            <a:pPr algn="r">
              <a:buNone/>
            </a:pPr>
            <a:r>
              <a:rPr lang="fa-IR" sz="2400" dirty="0" smtClean="0"/>
              <a:t> باشد ولی هنر اجرا نباشد فایده ای ندارد . بعضی از روان شناسان عقیده دارند که</a:t>
            </a:r>
          </a:p>
          <a:p>
            <a:pPr algn="r">
              <a:buNone/>
            </a:pPr>
            <a:endParaRPr lang="fa-IR" sz="2400" dirty="0" smtClean="0"/>
          </a:p>
          <a:p>
            <a:pPr algn="r">
              <a:buNone/>
            </a:pPr>
            <a:r>
              <a:rPr lang="fa-IR" sz="2400" dirty="0" smtClean="0"/>
              <a:t> مدیریت در ذات از بعضی از افراد وجود دارد واین را می توان در بازی كودكان مشاهده </a:t>
            </a:r>
          </a:p>
          <a:p>
            <a:pPr algn="r">
              <a:buNone/>
            </a:pPr>
            <a:endParaRPr lang="fa-IR" sz="2400" dirty="0" smtClean="0"/>
          </a:p>
          <a:p>
            <a:pPr algn="r">
              <a:buNone/>
            </a:pPr>
            <a:r>
              <a:rPr lang="fa-IR" sz="2400" dirty="0" smtClean="0"/>
              <a:t>نمود .</a:t>
            </a:r>
            <a:endParaRPr lang="en-US" sz="2400" dirty="0" smtClean="0"/>
          </a:p>
          <a:p>
            <a:pPr algn="ctr">
              <a:buNone/>
            </a:pPr>
            <a:r>
              <a:rPr lang="en-US" sz="2400" dirty="0" smtClean="0"/>
              <a:t>                                                                                        </a:t>
            </a:r>
            <a:r>
              <a:rPr lang="fa-IR" sz="2400" dirty="0" smtClean="0"/>
              <a:t>( مثل نقاش هنرمند )</a:t>
            </a:r>
            <a:r>
              <a:rPr lang="en-US" sz="2400" dirty="0" smtClean="0"/>
              <a:t>       </a:t>
            </a:r>
            <a:endParaRPr lang="fa-IR" sz="2400" dirty="0" smtClean="0"/>
          </a:p>
        </p:txBody>
      </p:sp>
    </p:spTree>
  </p:cSld>
  <p:clrMapOvr>
    <a:masterClrMapping/>
  </p:clrMapOvr>
  <p:transition spd="med">
    <p:newsfla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152400"/>
            <a:ext cx="7315200" cy="64008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normAutofit/>
          </a:bodyPr>
          <a:lstStyle/>
          <a:p>
            <a:pPr algn="ctr">
              <a:buNone/>
            </a:pPr>
            <a:r>
              <a:rPr lang="fa-IR" sz="6000" dirty="0" smtClean="0">
                <a:solidFill>
                  <a:schemeClr val="tx2">
                    <a:lumMod val="75000"/>
                  </a:schemeClr>
                </a:solidFill>
              </a:rPr>
              <a:t>فصل اول</a:t>
            </a:r>
          </a:p>
          <a:p>
            <a:pPr algn="ctr">
              <a:buNone/>
            </a:pPr>
            <a:r>
              <a:rPr lang="fa-IR" sz="6000" dirty="0" smtClean="0">
                <a:solidFill>
                  <a:schemeClr val="tx2">
                    <a:lumMod val="75000"/>
                  </a:schemeClr>
                </a:solidFill>
              </a:rPr>
              <a:t>اصول زمانبندی کارها و زمان سنجی انجام کار </a:t>
            </a:r>
            <a:endParaRPr lang="en-US" sz="6000" dirty="0">
              <a:solidFill>
                <a:schemeClr val="tx2">
                  <a:lumMod val="75000"/>
                </a:schemeClr>
              </a:solidFill>
            </a:endParaRPr>
          </a:p>
        </p:txBody>
      </p:sp>
    </p:spTree>
  </p:cSld>
  <p:clrMapOvr>
    <a:masterClrMapping/>
  </p:clrMapOvr>
  <p:transition spd="med">
    <p:newsfla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r>
              <a:rPr lang="fa-IR" sz="3200" dirty="0" smtClean="0">
                <a:solidFill>
                  <a:srgbClr val="66FF33"/>
                </a:solidFill>
              </a:rPr>
              <a:t>زمان سنجی</a:t>
            </a:r>
            <a:endParaRPr lang="en-US" sz="3200" dirty="0" smtClean="0">
              <a:solidFill>
                <a:srgbClr val="66FF33"/>
              </a:solidFill>
            </a:endParaRPr>
          </a:p>
          <a:p>
            <a:pPr algn="r">
              <a:buNone/>
            </a:pPr>
            <a:endParaRPr lang="fa-IR" sz="2400" dirty="0" smtClean="0"/>
          </a:p>
          <a:p>
            <a:pPr algn="r">
              <a:buNone/>
            </a:pPr>
            <a:r>
              <a:rPr lang="fa-IR" sz="2400" dirty="0" smtClean="0"/>
              <a:t>عبارتست از بکار گیری  فنون طرح ریزی شده برای تعیین زمان انجام کار معین </a:t>
            </a:r>
          </a:p>
          <a:p>
            <a:pPr algn="r">
              <a:buNone/>
            </a:pPr>
            <a:r>
              <a:rPr lang="fa-IR" sz="2400" dirty="0" smtClean="0"/>
              <a:t>توسط کارگران واجد شرایط با سطح معین از عملکرد . </a:t>
            </a:r>
            <a:endParaRPr lang="en-US" sz="2400" dirty="0" smtClean="0"/>
          </a:p>
          <a:p>
            <a:pPr algn="r">
              <a:buNone/>
            </a:pPr>
            <a:endParaRPr lang="fa-IR" sz="3200" dirty="0" smtClean="0">
              <a:solidFill>
                <a:srgbClr val="66FF33"/>
              </a:solidFill>
            </a:endParaRPr>
          </a:p>
          <a:p>
            <a:pPr algn="r">
              <a:buNone/>
            </a:pPr>
            <a:r>
              <a:rPr lang="fa-IR" sz="3200" dirty="0" smtClean="0">
                <a:solidFill>
                  <a:srgbClr val="66FF33"/>
                </a:solidFill>
              </a:rPr>
              <a:t>کارسنجی</a:t>
            </a:r>
            <a:endParaRPr lang="en-US" sz="3200" dirty="0" smtClean="0">
              <a:solidFill>
                <a:srgbClr val="66FF33"/>
              </a:solidFill>
            </a:endParaRPr>
          </a:p>
          <a:p>
            <a:pPr algn="r">
              <a:buNone/>
            </a:pPr>
            <a:r>
              <a:rPr lang="fa-IR" sz="2400" dirty="0" smtClean="0"/>
              <a:t> </a:t>
            </a:r>
          </a:p>
          <a:p>
            <a:pPr algn="r">
              <a:buNone/>
            </a:pPr>
            <a:r>
              <a:rPr lang="fa-IR" sz="2400" dirty="0" smtClean="0"/>
              <a:t>وسیله ای است که در اختیار مدیر است وزمان مصرف شده در انجام عملیات یا مجموعه از عملیات را فراهم می کند به این گونه مدیر زمان موثر را از زمان غیر موثر تشخیص می دهد ونوع ومحدوده کار غیر موثر که قبلا مستتر ومخفی بوده مشخص می شود . </a:t>
            </a:r>
            <a:endParaRPr lang="en-US" sz="2400" dirty="0" smtClean="0"/>
          </a:p>
          <a:p>
            <a:pPr algn="r">
              <a:buNone/>
            </a:pPr>
            <a:endParaRPr lang="fa-IR" dirty="0" smtClean="0">
              <a:solidFill>
                <a:srgbClr val="66FF33"/>
              </a:solidFill>
              <a:cs typeface="B Zar" pitchFamily="2" charset="-78"/>
            </a:endParaRPr>
          </a:p>
          <a:p>
            <a:pPr algn="r">
              <a:buNone/>
            </a:pPr>
            <a:r>
              <a:rPr lang="fa-IR" sz="3200" dirty="0" smtClean="0">
                <a:solidFill>
                  <a:srgbClr val="FF0000"/>
                </a:solidFill>
                <a:cs typeface="B Zar" pitchFamily="2" charset="-78"/>
              </a:rPr>
              <a:t>                     زمان مفيد       زمان غير مفيد         زمان كل كار</a:t>
            </a:r>
            <a:r>
              <a:rPr lang="fa-IR" dirty="0" smtClean="0">
                <a:solidFill>
                  <a:srgbClr val="FF0000"/>
                </a:solidFill>
                <a:cs typeface="B Zar" pitchFamily="2" charset="-78"/>
              </a:rPr>
              <a:t> </a:t>
            </a:r>
            <a:endParaRPr lang="en-US" dirty="0" smtClean="0">
              <a:solidFill>
                <a:srgbClr val="FF0000"/>
              </a:solidFill>
              <a:cs typeface="B Zar" pitchFamily="2" charset="-78"/>
            </a:endParaRPr>
          </a:p>
          <a:p>
            <a:pPr>
              <a:buNone/>
            </a:pPr>
            <a:endParaRPr lang="en-US" dirty="0">
              <a:cs typeface="B Zar" pitchFamily="2" charset="-78"/>
            </a:endParaRPr>
          </a:p>
        </p:txBody>
      </p:sp>
      <p:sp>
        <p:nvSpPr>
          <p:cNvPr id="4" name="Equal 3"/>
          <p:cNvSpPr/>
          <p:nvPr/>
        </p:nvSpPr>
        <p:spPr>
          <a:xfrm>
            <a:off x="5638800" y="5867400"/>
            <a:ext cx="68580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5" name="Minus 4"/>
          <p:cNvSpPr/>
          <p:nvPr/>
        </p:nvSpPr>
        <p:spPr>
          <a:xfrm>
            <a:off x="3276600" y="5791200"/>
            <a:ext cx="762000" cy="6096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p:transition spd="med">
    <p:newsflash/>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فنون کارسنجی</a:t>
            </a:r>
            <a:endParaRPr lang="en-US" sz="3200" dirty="0" smtClean="0">
              <a:solidFill>
                <a:srgbClr val="66FF33"/>
              </a:solidFill>
            </a:endParaRPr>
          </a:p>
          <a:p>
            <a:pPr algn="r">
              <a:buNone/>
            </a:pPr>
            <a:endParaRPr lang="fa-IR" sz="2400" dirty="0" smtClean="0"/>
          </a:p>
          <a:p>
            <a:pPr algn="r">
              <a:buNone/>
            </a:pPr>
            <a:r>
              <a:rPr lang="fa-IR" sz="2400" dirty="0" smtClean="0"/>
              <a:t>1). مشاهده مستقیم ونمونه گیری                            </a:t>
            </a:r>
          </a:p>
          <a:p>
            <a:pPr algn="r">
              <a:buNone/>
            </a:pPr>
            <a:r>
              <a:rPr lang="fa-IR" sz="2400" dirty="0" smtClean="0"/>
              <a:t>2). ارزیابی با کرنومتر</a:t>
            </a:r>
            <a:endParaRPr lang="en-US" sz="2400" dirty="0" smtClean="0"/>
          </a:p>
          <a:p>
            <a:pPr algn="r">
              <a:buNone/>
            </a:pPr>
            <a:r>
              <a:rPr lang="fa-IR" sz="2400" dirty="0" smtClean="0"/>
              <a:t>3). استفاده از استانداردهای زمانی از پیش تعیین شده ( از جزء به كل )               </a:t>
            </a:r>
          </a:p>
          <a:p>
            <a:pPr algn="r">
              <a:buNone/>
            </a:pPr>
            <a:r>
              <a:rPr lang="fa-IR" sz="2400" dirty="0" smtClean="0"/>
              <a:t>4). استفاده از داده های استاندارد (از کل به جزء)</a:t>
            </a:r>
            <a:endParaRPr lang="en-US" sz="2400" dirty="0" smtClean="0"/>
          </a:p>
          <a:p>
            <a:pPr algn="r">
              <a:buNone/>
            </a:pPr>
            <a:endParaRPr lang="fa-IR" sz="2400" dirty="0" smtClean="0"/>
          </a:p>
          <a:p>
            <a:pPr algn="r">
              <a:buNone/>
            </a:pPr>
            <a:r>
              <a:rPr lang="fa-IR" dirty="0" smtClean="0">
                <a:solidFill>
                  <a:srgbClr val="FFC000"/>
                </a:solidFill>
              </a:rPr>
              <a:t>شماره 3 از همه مهمتر است وجز به کل می باشد .</a:t>
            </a:r>
            <a:endParaRPr lang="en-US" dirty="0" smtClean="0">
              <a:solidFill>
                <a:srgbClr val="FFC000"/>
              </a:solidFill>
            </a:endParaRPr>
          </a:p>
          <a:p>
            <a:pPr>
              <a:buNone/>
            </a:pPr>
            <a:endParaRPr lang="en-US" dirty="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r>
              <a:rPr lang="fa-IR" sz="2400" dirty="0" smtClean="0"/>
              <a:t> </a:t>
            </a:r>
            <a:r>
              <a:rPr lang="fa-IR" sz="3200" dirty="0" smtClean="0">
                <a:solidFill>
                  <a:srgbClr val="66FF33"/>
                </a:solidFill>
              </a:rPr>
              <a:t>شغل</a:t>
            </a:r>
            <a:r>
              <a:rPr lang="fa-IR" sz="2400" dirty="0" smtClean="0">
                <a:solidFill>
                  <a:srgbClr val="66FF33"/>
                </a:solidFill>
              </a:rPr>
              <a:t> :</a:t>
            </a:r>
          </a:p>
          <a:p>
            <a:pPr algn="r" rtl="1">
              <a:buNone/>
            </a:pPr>
            <a:r>
              <a:rPr lang="fa-IR" sz="2400" dirty="0" smtClean="0"/>
              <a:t> شغل به یک سری وظایف مرتبط با يكديگرگفته می شود که درقبال انجام آن به فرد مزد</a:t>
            </a:r>
          </a:p>
          <a:p>
            <a:pPr algn="r" rtl="1">
              <a:buNone/>
            </a:pPr>
            <a:r>
              <a:rPr lang="fa-IR" sz="2400" dirty="0" smtClean="0"/>
              <a:t>داده می شود واز نظر جامعه وشرع مورد قبول مي باشد .</a:t>
            </a:r>
          </a:p>
          <a:p>
            <a:pPr algn="r" rtl="1">
              <a:buNone/>
            </a:pPr>
            <a:endParaRPr lang="en-US" sz="2400" dirty="0" smtClean="0"/>
          </a:p>
          <a:p>
            <a:pPr algn="r" rtl="1">
              <a:buNone/>
            </a:pPr>
            <a:r>
              <a:rPr lang="fa-IR" sz="3200" dirty="0" smtClean="0">
                <a:solidFill>
                  <a:srgbClr val="66FF33"/>
                </a:solidFill>
              </a:rPr>
              <a:t>پارامترهای مدنظر در تعيين شغل :</a:t>
            </a:r>
          </a:p>
          <a:p>
            <a:pPr algn="r" rtl="1">
              <a:buNone/>
            </a:pPr>
            <a:r>
              <a:rPr lang="fa-IR" sz="2400" dirty="0" smtClean="0"/>
              <a:t>1- علاقه</a:t>
            </a:r>
          </a:p>
          <a:p>
            <a:pPr algn="r" rtl="1">
              <a:buNone/>
            </a:pPr>
            <a:r>
              <a:rPr lang="fa-IR" sz="2400" dirty="0" smtClean="0"/>
              <a:t>2- توانایی</a:t>
            </a:r>
          </a:p>
          <a:p>
            <a:pPr algn="r" rtl="1">
              <a:buNone/>
            </a:pPr>
            <a:r>
              <a:rPr lang="fa-IR" sz="2400" dirty="0" smtClean="0"/>
              <a:t>3- مدرک وتخصص</a:t>
            </a:r>
          </a:p>
          <a:p>
            <a:pPr algn="r" rtl="1">
              <a:buNone/>
            </a:pPr>
            <a:r>
              <a:rPr lang="fa-IR" sz="2400" dirty="0" smtClean="0"/>
              <a:t>4- تجربه</a:t>
            </a:r>
          </a:p>
          <a:p>
            <a:pPr algn="r" rtl="1">
              <a:buNone/>
            </a:pPr>
            <a:r>
              <a:rPr lang="fa-IR" sz="2400" dirty="0" smtClean="0"/>
              <a:t>5- نیاز </a:t>
            </a:r>
          </a:p>
        </p:txBody>
      </p:sp>
    </p:spTree>
  </p:cSld>
  <p:clrMapOvr>
    <a:masterClrMapping/>
  </p:clrMapOvr>
  <p:transition spd="med">
    <p:newsfla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r>
              <a:rPr lang="fa-IR" sz="3200" dirty="0" smtClean="0"/>
              <a:t> </a:t>
            </a:r>
          </a:p>
          <a:p>
            <a:pPr algn="r" rtl="1">
              <a:buNone/>
            </a:pPr>
            <a:r>
              <a:rPr lang="fa-IR" sz="3200" dirty="0" smtClean="0">
                <a:solidFill>
                  <a:srgbClr val="66FF33"/>
                </a:solidFill>
              </a:rPr>
              <a:t>شرح وظایف:</a:t>
            </a:r>
          </a:p>
          <a:p>
            <a:pPr algn="r" rtl="1">
              <a:buNone/>
            </a:pPr>
            <a:endParaRPr lang="en-US" sz="2600" dirty="0" smtClean="0">
              <a:solidFill>
                <a:srgbClr val="66FF33"/>
              </a:solidFill>
            </a:endParaRPr>
          </a:p>
          <a:p>
            <a:pPr algn="r" rtl="1">
              <a:buNone/>
            </a:pPr>
            <a:r>
              <a:rPr lang="fa-IR" sz="2600" dirty="0" smtClean="0"/>
              <a:t>اگر وظایف شغلی یک فرد را به صورت مکتوب دربرگي نوشته شود. به آن شرح</a:t>
            </a:r>
          </a:p>
          <a:p>
            <a:pPr algn="r" rtl="1">
              <a:buNone/>
            </a:pPr>
            <a:r>
              <a:rPr lang="fa-IR" sz="2600" dirty="0" smtClean="0"/>
              <a:t>وظايف مي گویند . </a:t>
            </a:r>
          </a:p>
          <a:p>
            <a:pPr algn="r" rtl="1">
              <a:buNone/>
            </a:pPr>
            <a:endParaRPr lang="fa-IR" sz="3200" dirty="0" smtClean="0">
              <a:solidFill>
                <a:srgbClr val="92D050"/>
              </a:solidFill>
            </a:endParaRPr>
          </a:p>
          <a:p>
            <a:pPr algn="r" rtl="1">
              <a:buNone/>
            </a:pPr>
            <a:r>
              <a:rPr lang="fa-IR" sz="3200" dirty="0" smtClean="0">
                <a:solidFill>
                  <a:srgbClr val="92D050"/>
                </a:solidFill>
              </a:rPr>
              <a:t>اهداف شرح وظايف:</a:t>
            </a:r>
          </a:p>
          <a:p>
            <a:pPr algn="r" rtl="1">
              <a:buNone/>
            </a:pPr>
            <a:r>
              <a:rPr lang="fa-IR" sz="2600" dirty="0" smtClean="0"/>
              <a:t>1) سنجش ارزش کارها در اداره وارزیابی مشاغل با مقایسه شرح وظایف هر شغل. </a:t>
            </a:r>
          </a:p>
          <a:p>
            <a:pPr algn="r" rtl="1">
              <a:buNone/>
            </a:pPr>
            <a:r>
              <a:rPr lang="fa-IR" sz="2600" dirty="0" smtClean="0"/>
              <a:t>2) استخدام افراد با توجه به شرح وظایف آنها در کارگزینی. </a:t>
            </a:r>
          </a:p>
          <a:p>
            <a:pPr algn="r" rtl="1">
              <a:buNone/>
            </a:pPr>
            <a:r>
              <a:rPr lang="fa-IR" sz="2600" dirty="0" smtClean="0"/>
              <a:t>3) سرپرستی ومقایسه نحوه کار افراد باتوجه به شرح وظایف آنها. </a:t>
            </a:r>
          </a:p>
          <a:p>
            <a:pPr algn="r" rtl="1">
              <a:buNone/>
            </a:pPr>
            <a:r>
              <a:rPr lang="fa-IR" sz="2600" dirty="0" smtClean="0"/>
              <a:t>4) اداره آموزش كلاس ضمن خدمت با توجه به شرح وظایف برای آموزش افراد جديد تشكيل مي دهد .</a:t>
            </a:r>
          </a:p>
          <a:p>
            <a:pPr algn="r" rtl="1">
              <a:buNone/>
            </a:pPr>
            <a:r>
              <a:rPr lang="fa-IR" sz="2600" dirty="0" smtClean="0"/>
              <a:t>5) مطالعه سازمانی برای تعیین اختلاف بين مشاغل با توجه به شرح وظایف  آنها .</a:t>
            </a:r>
            <a:endParaRPr lang="en-US" sz="2600" dirty="0" smtClean="0"/>
          </a:p>
          <a:p>
            <a:pPr algn="r" rtl="1">
              <a:buNone/>
            </a:pPr>
            <a:endParaRPr lang="en-US" sz="2600" dirty="0" smtClean="0"/>
          </a:p>
          <a:p>
            <a:endParaRPr lang="en-US" dirty="0"/>
          </a:p>
        </p:txBody>
      </p:sp>
    </p:spTree>
  </p:cSld>
  <p:clrMapOvr>
    <a:masterClrMapping/>
  </p:clrMapOvr>
  <p:transition spd="med">
    <p:newsfla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r>
              <a:rPr lang="fa-IR" sz="3200" dirty="0" smtClean="0">
                <a:solidFill>
                  <a:srgbClr val="66FF33"/>
                </a:solidFill>
              </a:rPr>
              <a:t>مزایای شرح وظایف:</a:t>
            </a:r>
          </a:p>
          <a:p>
            <a:pPr algn="r" rtl="1">
              <a:buNone/>
            </a:pPr>
            <a:endParaRPr lang="en-US" sz="2400" dirty="0" smtClean="0">
              <a:solidFill>
                <a:srgbClr val="66FF33"/>
              </a:solidFill>
            </a:endParaRPr>
          </a:p>
          <a:p>
            <a:pPr algn="r" rtl="1">
              <a:buNone/>
            </a:pPr>
            <a:r>
              <a:rPr lang="fa-IR" sz="2400" dirty="0" smtClean="0"/>
              <a:t>1- شاغل به خوبی می داند که دستگاه از او چه انتظاراتی داردسرپرستی ونظارت مستقیم سرپرست کم می شود</a:t>
            </a:r>
          </a:p>
          <a:p>
            <a:pPr algn="r" rtl="1">
              <a:buNone/>
            </a:pPr>
            <a:endParaRPr lang="fa-IR" sz="2400" dirty="0" smtClean="0"/>
          </a:p>
          <a:p>
            <a:pPr algn="r" rtl="1">
              <a:buNone/>
            </a:pPr>
            <a:r>
              <a:rPr lang="fa-IR" sz="2400" dirty="0" smtClean="0"/>
              <a:t>2. علم به اینکه از شاغل به انتظاراتی می رود به او احساس امنیت واتکای به نفس خواهد داد .</a:t>
            </a:r>
          </a:p>
          <a:p>
            <a:pPr algn="r" rtl="1">
              <a:buNone/>
            </a:pPr>
            <a:endParaRPr lang="en-US" sz="2400" dirty="0" smtClean="0"/>
          </a:p>
          <a:p>
            <a:pPr algn="r">
              <a:buNone/>
            </a:pPr>
            <a:r>
              <a:rPr lang="fa-IR" sz="2400" dirty="0" smtClean="0"/>
              <a:t>3.شرح وظایف تفویض اختیار را تسهیل نموده وکنترل بی مورد مسئولان را برطرف می سازد</a:t>
            </a:r>
            <a:endParaRPr lang="en-US" sz="2400" dirty="0"/>
          </a:p>
        </p:txBody>
      </p:sp>
    </p:spTree>
  </p:cSld>
  <p:clrMapOvr>
    <a:masterClrMapping/>
  </p:clrMapOvr>
  <p:transition spd="med">
    <p:newsflash/>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حجم کار</a:t>
            </a:r>
            <a:endParaRPr lang="en-US" sz="3200" dirty="0" smtClean="0">
              <a:solidFill>
                <a:srgbClr val="66FF33"/>
              </a:solidFill>
            </a:endParaRPr>
          </a:p>
          <a:p>
            <a:pPr algn="r">
              <a:buNone/>
            </a:pPr>
            <a:endParaRPr lang="fa-IR" sz="3200" dirty="0" smtClean="0">
              <a:cs typeface="B Zar" pitchFamily="2" charset="-78"/>
            </a:endParaRPr>
          </a:p>
          <a:p>
            <a:pPr algn="r">
              <a:buNone/>
            </a:pPr>
            <a:r>
              <a:rPr lang="fa-IR" sz="2400" dirty="0" smtClean="0"/>
              <a:t>کاری که سرپرست وافراد تحت نظارت او باید در مدت زمان مشخص انجام دهند را حجم کار گویند.</a:t>
            </a:r>
          </a:p>
          <a:p>
            <a:pPr algn="r">
              <a:buNone/>
            </a:pPr>
            <a:endParaRPr lang="fa-IR" sz="2400" dirty="0" smtClean="0"/>
          </a:p>
          <a:p>
            <a:pPr algn="r">
              <a:buNone/>
            </a:pPr>
            <a:r>
              <a:rPr lang="fa-IR" dirty="0" smtClean="0">
                <a:solidFill>
                  <a:srgbClr val="92D050"/>
                </a:solidFill>
              </a:rPr>
              <a:t> سرپرست درهنگام تهیه شرح وظایف چه مواردی را باید مد نظر داشته باشد ؟</a:t>
            </a:r>
          </a:p>
          <a:p>
            <a:pPr marL="594360" indent="-457200" algn="r">
              <a:buNone/>
            </a:pPr>
            <a:r>
              <a:rPr lang="fa-IR" sz="2400" dirty="0" smtClean="0"/>
              <a:t>1.وظایف مختلف که حجم کار را تشکیل می دهد مشخص نماید.</a:t>
            </a:r>
          </a:p>
          <a:p>
            <a:pPr marL="594360" indent="-457200" algn="r">
              <a:buNone/>
            </a:pPr>
            <a:r>
              <a:rPr lang="fa-IR" sz="2400" dirty="0" smtClean="0"/>
              <a:t>2. وظایف مشابه شناسایی شود.</a:t>
            </a:r>
          </a:p>
          <a:p>
            <a:pPr marL="594360" indent="-457200" algn="r">
              <a:buNone/>
            </a:pPr>
            <a:r>
              <a:rPr lang="fa-IR" sz="2400" dirty="0" smtClean="0"/>
              <a:t>3. مدت زمانی که برای انجام هر وظیفه لازم است شناسایی شود .</a:t>
            </a:r>
            <a:endParaRPr lang="en-US" sz="2400" dirty="0" smtClean="0"/>
          </a:p>
          <a:p>
            <a:pPr algn="r">
              <a:buNone/>
            </a:pPr>
            <a:r>
              <a:rPr lang="fa-IR" sz="2400" dirty="0" smtClean="0"/>
              <a:t>4. با توجه به نظام استخدامی فرد بهتر را انتخاب کند .</a:t>
            </a:r>
          </a:p>
          <a:p>
            <a:pPr algn="r">
              <a:buNone/>
            </a:pPr>
            <a:endParaRPr lang="en-US" dirty="0"/>
          </a:p>
        </p:txBody>
      </p:sp>
    </p:spTree>
  </p:cSld>
  <p:clrMapOvr>
    <a:masterClrMapping/>
  </p:clrMapOvr>
  <p:transition spd="med">
    <p:newsflash/>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781800"/>
          </a:xfrm>
        </p:spPr>
        <p:txBody>
          <a:bodyPr>
            <a:noAutofit/>
          </a:bodyPr>
          <a:lstStyle/>
          <a:p>
            <a:pPr algn="r" rtl="1">
              <a:buNone/>
            </a:pPr>
            <a:endParaRPr lang="fa-IR" sz="3200" dirty="0" smtClean="0">
              <a:solidFill>
                <a:srgbClr val="66FF33"/>
              </a:solidFill>
            </a:endParaRPr>
          </a:p>
          <a:p>
            <a:pPr algn="r" rtl="1">
              <a:buNone/>
            </a:pPr>
            <a:r>
              <a:rPr lang="fa-IR" sz="3200" dirty="0" smtClean="0">
                <a:solidFill>
                  <a:srgbClr val="66FF33"/>
                </a:solidFill>
              </a:rPr>
              <a:t>شرح وظایف هر فرد:</a:t>
            </a:r>
            <a:endParaRPr lang="fa-IR" sz="3200" dirty="0" smtClean="0"/>
          </a:p>
          <a:p>
            <a:pPr algn="r">
              <a:buNone/>
            </a:pPr>
            <a:endParaRPr lang="fa-IR" sz="2400" dirty="0" smtClean="0"/>
          </a:p>
          <a:p>
            <a:pPr algn="r">
              <a:buNone/>
            </a:pPr>
            <a:r>
              <a:rPr lang="fa-IR" sz="2400" dirty="0" smtClean="0"/>
              <a:t>در شرح وظایف هر فرد قسمتهای مختلف مثل : سمت ، شماره پست ، مکان ، اداره کل ، اداره ، قسمت (بخش ) ونام سرپرست </a:t>
            </a:r>
          </a:p>
          <a:p>
            <a:pPr algn="r">
              <a:buNone/>
            </a:pPr>
            <a:endParaRPr lang="fa-IR" sz="2400" dirty="0" smtClean="0">
              <a:solidFill>
                <a:srgbClr val="66FF33"/>
              </a:solidFill>
            </a:endParaRPr>
          </a:p>
          <a:p>
            <a:pPr algn="r">
              <a:buNone/>
            </a:pPr>
            <a:r>
              <a:rPr lang="fa-IR" sz="3200" dirty="0" smtClean="0">
                <a:solidFill>
                  <a:srgbClr val="66FF33"/>
                </a:solidFill>
              </a:rPr>
              <a:t>دلایل ایجاد شیفت کاری:</a:t>
            </a:r>
          </a:p>
          <a:p>
            <a:pPr marL="914400" lvl="1" indent="-457200" algn="r">
              <a:buAutoNum type="arabicPeriod"/>
            </a:pPr>
            <a:r>
              <a:rPr lang="fa-IR" sz="2000" dirty="0" smtClean="0"/>
              <a:t>1 . شیفت کاری در زمان مشخص حجم کار بالا می رود . مثل : بانكها          </a:t>
            </a:r>
          </a:p>
          <a:p>
            <a:pPr marL="594360" indent="-457200" algn="r">
              <a:buNone/>
            </a:pPr>
            <a:r>
              <a:rPr lang="fa-IR" sz="2400" dirty="0" smtClean="0"/>
              <a:t>2. لازم است خدمات شبانه روزی انجام شود  .مثل : بيمارستانها</a:t>
            </a:r>
          </a:p>
          <a:p>
            <a:pPr marL="594360" indent="-457200" algn="r">
              <a:buNone/>
            </a:pPr>
            <a:r>
              <a:rPr lang="fa-IR" sz="2400" dirty="0" smtClean="0"/>
              <a:t>3. کار نکردن سه شیفتی باعث کاهش محصول وضایع شدن آن می شود .مثل : كارخانه </a:t>
            </a:r>
            <a:r>
              <a:rPr lang="fa-IR" sz="3000" dirty="0" smtClean="0">
                <a:cs typeface="B Zar" pitchFamily="2" charset="-78"/>
              </a:rPr>
              <a:t> </a:t>
            </a:r>
            <a:endParaRPr lang="en-US" sz="3000" dirty="0" smtClean="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tical Scroll 1"/>
          <p:cNvSpPr/>
          <p:nvPr/>
        </p:nvSpPr>
        <p:spPr>
          <a:xfrm>
            <a:off x="2133600" y="685800"/>
            <a:ext cx="5257800" cy="54102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16000" dirty="0" smtClean="0">
                <a:solidFill>
                  <a:schemeClr val="tx2">
                    <a:lumMod val="75000"/>
                  </a:schemeClr>
                </a:solidFill>
              </a:rPr>
              <a:t>مقدمه</a:t>
            </a:r>
            <a:endParaRPr lang="en-US" sz="16000" dirty="0">
              <a:solidFill>
                <a:schemeClr val="tx2">
                  <a:lumMod val="75000"/>
                </a:schemeClr>
              </a:solidFill>
            </a:endParaRPr>
          </a:p>
        </p:txBody>
      </p:sp>
      <p:sp>
        <p:nvSpPr>
          <p:cNvPr id="3" name="Footer Placeholder 2"/>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a:buNone/>
            </a:pPr>
            <a:endParaRPr lang="en-US" sz="2400" dirty="0" smtClean="0">
              <a:solidFill>
                <a:srgbClr val="66FF33"/>
              </a:solidFill>
            </a:endParaRPr>
          </a:p>
          <a:p>
            <a:pPr algn="r">
              <a:buNone/>
            </a:pPr>
            <a:endParaRPr lang="en-US" sz="2400" dirty="0" smtClean="0">
              <a:solidFill>
                <a:srgbClr val="66FF33"/>
              </a:solidFill>
            </a:endParaRPr>
          </a:p>
          <a:p>
            <a:pPr algn="r">
              <a:buNone/>
            </a:pPr>
            <a:r>
              <a:rPr lang="fa-IR" sz="2400" dirty="0" smtClean="0">
                <a:solidFill>
                  <a:srgbClr val="66FF33"/>
                </a:solidFill>
              </a:rPr>
              <a:t>انواع شیفتهای کاری متعادل</a:t>
            </a:r>
            <a:endParaRPr lang="en-US" sz="2400" dirty="0" smtClean="0">
              <a:solidFill>
                <a:srgbClr val="66FF33"/>
              </a:solidFill>
            </a:endParaRPr>
          </a:p>
          <a:p>
            <a:pPr algn="r">
              <a:buNone/>
            </a:pPr>
            <a:endParaRPr lang="en-US" sz="2400" dirty="0" smtClean="0"/>
          </a:p>
          <a:p>
            <a:pPr algn="r">
              <a:buNone/>
            </a:pPr>
            <a:r>
              <a:rPr lang="fa-IR" sz="2400" dirty="0" smtClean="0"/>
              <a:t>از 6  تا 14(شيفت صبح) –  از 14 تا  22 (شيفت عصر)–   از 22 تا  6(شيفت شب)  </a:t>
            </a:r>
            <a:endParaRPr lang="fa-IR" sz="2400" dirty="0" smtClean="0">
              <a:solidFill>
                <a:srgbClr val="66FF33"/>
              </a:solidFill>
            </a:endParaRPr>
          </a:p>
          <a:p>
            <a:pPr algn="r">
              <a:buNone/>
            </a:pPr>
            <a:endParaRPr lang="fa-IR" sz="2400" dirty="0" smtClean="0">
              <a:solidFill>
                <a:srgbClr val="66FF33"/>
              </a:solidFill>
            </a:endParaRPr>
          </a:p>
          <a:p>
            <a:pPr algn="r">
              <a:buNone/>
            </a:pPr>
            <a:endParaRPr lang="en-US" sz="2400" dirty="0" smtClean="0">
              <a:solidFill>
                <a:srgbClr val="66FF33"/>
              </a:solidFill>
            </a:endParaRPr>
          </a:p>
          <a:p>
            <a:pPr algn="r">
              <a:buNone/>
            </a:pPr>
            <a:endParaRPr lang="en-US" sz="2400" dirty="0" smtClean="0">
              <a:solidFill>
                <a:srgbClr val="66FF33"/>
              </a:solidFill>
            </a:endParaRPr>
          </a:p>
          <a:p>
            <a:pPr algn="r">
              <a:buNone/>
            </a:pPr>
            <a:r>
              <a:rPr lang="fa-IR" sz="2400" dirty="0" smtClean="0">
                <a:solidFill>
                  <a:srgbClr val="66FF33"/>
                </a:solidFill>
              </a:rPr>
              <a:t>اصول تقسیم کار بین افراد</a:t>
            </a:r>
            <a:endParaRPr lang="en-US" sz="2400" dirty="0" smtClean="0">
              <a:solidFill>
                <a:srgbClr val="66FF33"/>
              </a:solidFill>
            </a:endParaRPr>
          </a:p>
          <a:p>
            <a:pPr algn="r">
              <a:buNone/>
            </a:pPr>
            <a:endParaRPr lang="fa-IR" sz="2400" dirty="0" smtClean="0">
              <a:solidFill>
                <a:srgbClr val="66FF33"/>
              </a:solidFill>
            </a:endParaRPr>
          </a:p>
          <a:p>
            <a:pPr algn="r">
              <a:buNone/>
            </a:pPr>
            <a:r>
              <a:rPr lang="fa-IR" sz="2400" dirty="0" smtClean="0"/>
              <a:t> در تقسیم کار سرپرست باید برنامه کار بخش را سرمشق کار خود قرار دهد وبر مبنای علاقه ومهارتها وتوانایی ومدرک تحصیلی ویا سابقه افراد تقسيم کار کند به گونه ای که وظایف آنها در حوزه کارهایشان باشد </a:t>
            </a:r>
            <a:r>
              <a:rPr lang="fa-IR" sz="3000" dirty="0" smtClean="0">
                <a:cs typeface="B Zar" pitchFamily="2" charset="-78"/>
              </a:rPr>
              <a:t>.</a:t>
            </a:r>
            <a:endParaRPr lang="en-US" sz="3000" dirty="0" smtClean="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dirty="0" smtClean="0">
              <a:solidFill>
                <a:srgbClr val="66FF33"/>
              </a:solidFill>
            </a:endParaRPr>
          </a:p>
          <a:p>
            <a:pPr algn="r">
              <a:buNone/>
            </a:pPr>
            <a:r>
              <a:rPr lang="fa-IR" dirty="0" smtClean="0">
                <a:solidFill>
                  <a:srgbClr val="66FF33"/>
                </a:solidFill>
              </a:rPr>
              <a:t>سرپرستانی که مسئول شیفتهای بعد از ظهر وشب هستند چه مسایلی را باید رعایت کنند ؟</a:t>
            </a:r>
            <a:endParaRPr lang="fa-IR" dirty="0" smtClean="0"/>
          </a:p>
          <a:p>
            <a:pPr marL="651510" indent="-514350" algn="r">
              <a:buNone/>
            </a:pPr>
            <a:endParaRPr lang="fa-IR" sz="3000" dirty="0" smtClean="0"/>
          </a:p>
          <a:p>
            <a:pPr marL="651510" indent="-514350" algn="r">
              <a:buNone/>
            </a:pPr>
            <a:r>
              <a:rPr lang="fa-IR" sz="3000" dirty="0" smtClean="0"/>
              <a:t>1</a:t>
            </a:r>
            <a:r>
              <a:rPr lang="fa-IR" sz="2400" dirty="0" smtClean="0"/>
              <a:t>. نگرشها : افرادی که در شیفت های غیر از صبح کار می کنند احساس می کنند که در درجه دوم قرار دارند سرپرست باید به گونه ای رفتار کند که این احساس پدیدار نشود .</a:t>
            </a:r>
            <a:endParaRPr lang="en-US" sz="2400" dirty="0" smtClean="0"/>
          </a:p>
          <a:p>
            <a:pPr algn="r">
              <a:buNone/>
            </a:pPr>
            <a:endParaRPr lang="fa-IR" sz="2400" dirty="0" smtClean="0"/>
          </a:p>
          <a:p>
            <a:pPr algn="r">
              <a:buNone/>
            </a:pPr>
            <a:r>
              <a:rPr lang="fa-IR" sz="2400" dirty="0" smtClean="0"/>
              <a:t>2.آموزش : معمولا کارکنان قديم از اولویت برخوردار بوده وشیفت صبح وبعد از ظهررا انتخاب می کنند . درنتیجه کارکنان کم تجربه به کار در شیفت شب گذاشته می شوند پس سرپرست باید برای آموزش آنها تلاش بیشتری انجام دهد .                                                                               </a:t>
            </a:r>
            <a:endParaRPr lang="en-US" sz="2400" dirty="0" smtClean="0"/>
          </a:p>
          <a:p>
            <a:endParaRPr lang="en-US" dirty="0"/>
          </a:p>
        </p:txBody>
      </p:sp>
    </p:spTree>
  </p:cSld>
  <p:clrMapOvr>
    <a:masterClrMapping/>
  </p:clrMapOvr>
  <p:transition spd="med">
    <p:newsflash/>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a:buNone/>
            </a:pPr>
            <a:endParaRPr lang="en-US" sz="2400" dirty="0" smtClean="0"/>
          </a:p>
          <a:p>
            <a:pPr algn="r">
              <a:buNone/>
            </a:pPr>
            <a:endParaRPr lang="fa-IR" sz="2400" dirty="0" smtClean="0"/>
          </a:p>
          <a:p>
            <a:pPr algn="r">
              <a:buNone/>
            </a:pPr>
            <a:r>
              <a:rPr lang="fa-IR" sz="2400" dirty="0" smtClean="0"/>
              <a:t>. حوادث کار :</a:t>
            </a:r>
            <a:r>
              <a:rPr lang="en-US" sz="2400" dirty="0" smtClean="0"/>
              <a:t>3</a:t>
            </a:r>
            <a:endParaRPr lang="fa-IR" sz="2400" dirty="0" smtClean="0"/>
          </a:p>
          <a:p>
            <a:pPr algn="r">
              <a:buNone/>
            </a:pPr>
            <a:r>
              <a:rPr lang="fa-IR" sz="2400" dirty="0" smtClean="0"/>
              <a:t> </a:t>
            </a:r>
            <a:endParaRPr lang="en-US" sz="2400" dirty="0" smtClean="0"/>
          </a:p>
          <a:p>
            <a:pPr algn="r">
              <a:buNone/>
            </a:pPr>
            <a:r>
              <a:rPr lang="fa-IR" sz="2400" dirty="0" smtClean="0"/>
              <a:t>فشارهای ناشی از استرس ، خستگی وخواب آلودگی خطرات کار در شیفتهای ظهر وشب را زیاد می کند وسرپرست باید تدابیر ویژه ای اتخاذ کند .</a:t>
            </a:r>
            <a:endParaRPr lang="en-US" sz="2400" dirty="0" smtClean="0"/>
          </a:p>
          <a:p>
            <a:pPr algn="r">
              <a:buNone/>
            </a:pPr>
            <a:endParaRPr lang="en-US" sz="2400" dirty="0" smtClean="0"/>
          </a:p>
          <a:p>
            <a:pPr algn="r">
              <a:buNone/>
            </a:pPr>
            <a:r>
              <a:rPr lang="fa-IR" sz="2400" dirty="0" smtClean="0"/>
              <a:t>4. ارتباطات : دفتر گزارش – گزارش شفاهی .</a:t>
            </a:r>
          </a:p>
          <a:p>
            <a:pPr algn="r">
              <a:buNone/>
            </a:pPr>
            <a:endParaRPr lang="fa-IR" sz="2400" dirty="0" smtClean="0"/>
          </a:p>
          <a:p>
            <a:pPr algn="r">
              <a:buNone/>
            </a:pPr>
            <a:endParaRPr lang="fa-IR" sz="2400" dirty="0" smtClean="0"/>
          </a:p>
          <a:p>
            <a:pPr algn="r">
              <a:buNone/>
            </a:pPr>
            <a:r>
              <a:rPr lang="fa-IR" sz="2400" dirty="0" smtClean="0"/>
              <a:t>5. همکاری : بین سرپرستان شیفتهای مختلف . </a:t>
            </a:r>
          </a:p>
          <a:p>
            <a:pPr algn="r">
              <a:buNone/>
            </a:pPr>
            <a:endParaRPr lang="fa-IR" sz="2400" dirty="0" smtClean="0">
              <a:solidFill>
                <a:srgbClr val="66FF33"/>
              </a:solidFill>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9601200" cy="7696200"/>
          </a:xfrm>
        </p:spPr>
        <p:txBody>
          <a:bodyPr>
            <a:noAutofit/>
          </a:bodyPr>
          <a:lstStyle/>
          <a:p>
            <a:pPr algn="r">
              <a:buNone/>
            </a:pPr>
            <a:endParaRPr lang="en-US" sz="2300" dirty="0">
              <a:cs typeface="B Bad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
        <p:nvSpPr>
          <p:cNvPr id="5" name="Vertical Scroll 4"/>
          <p:cNvSpPr/>
          <p:nvPr/>
        </p:nvSpPr>
        <p:spPr>
          <a:xfrm>
            <a:off x="1371600" y="304800"/>
            <a:ext cx="6324600" cy="62484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10000" dirty="0" smtClean="0">
                <a:solidFill>
                  <a:schemeClr val="tx2">
                    <a:lumMod val="75000"/>
                  </a:schemeClr>
                </a:solidFill>
              </a:rPr>
              <a:t>فصل دوم</a:t>
            </a:r>
          </a:p>
          <a:p>
            <a:pPr algn="ctr"/>
            <a:r>
              <a:rPr lang="fa-IR" sz="10000" dirty="0" smtClean="0">
                <a:solidFill>
                  <a:schemeClr val="tx2">
                    <a:lumMod val="75000"/>
                  </a:schemeClr>
                </a:solidFill>
              </a:rPr>
              <a:t>دفترداری</a:t>
            </a:r>
            <a:endParaRPr lang="en-US" sz="10000" dirty="0">
              <a:solidFill>
                <a:schemeClr val="tx2">
                  <a:lumMod val="75000"/>
                </a:schemeClr>
              </a:solidFill>
            </a:endParaRPr>
          </a:p>
        </p:txBody>
      </p:sp>
    </p:spTree>
  </p:cSld>
  <p:clrMapOvr>
    <a:masterClrMapping/>
  </p:clrMapOvr>
  <p:transition spd="med">
    <p:newsflash/>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r>
              <a:rPr lang="fa-IR" sz="3200" dirty="0" smtClean="0">
                <a:solidFill>
                  <a:srgbClr val="66FF33"/>
                </a:solidFill>
              </a:rPr>
              <a:t>انبار</a:t>
            </a:r>
            <a:endParaRPr lang="en-US" sz="3200" dirty="0" smtClean="0">
              <a:solidFill>
                <a:srgbClr val="66FF33"/>
              </a:solidFill>
            </a:endParaRPr>
          </a:p>
          <a:p>
            <a:pPr algn="r">
              <a:buNone/>
            </a:pPr>
            <a:r>
              <a:rPr lang="fa-IR" sz="2400" dirty="0" smtClean="0"/>
              <a:t>انبار محلی برای نگهداری کالاها ومواد است. درصنعت برای نگهداری مواد اولیه ، نیم ساخت ها ،محصولات یک واحد تولیدی قطعات یدکی دستگاهها و.... از انبار استفاده می شود . </a:t>
            </a:r>
            <a:endParaRPr lang="en-US" sz="2400" dirty="0" smtClean="0"/>
          </a:p>
          <a:p>
            <a:pPr algn="r">
              <a:buNone/>
            </a:pPr>
            <a:endParaRPr lang="fa-IR" sz="3200" dirty="0" smtClean="0">
              <a:solidFill>
                <a:srgbClr val="66FF33"/>
              </a:solidFill>
            </a:endParaRPr>
          </a:p>
          <a:p>
            <a:pPr algn="r">
              <a:buNone/>
            </a:pPr>
            <a:r>
              <a:rPr lang="fa-IR" sz="3200" dirty="0" smtClean="0">
                <a:solidFill>
                  <a:srgbClr val="66FF33"/>
                </a:solidFill>
              </a:rPr>
              <a:t>تفاوت بین احتکاروانبار داری</a:t>
            </a:r>
            <a:endParaRPr lang="en-US" sz="3200" dirty="0" smtClean="0">
              <a:solidFill>
                <a:srgbClr val="66FF33"/>
              </a:solidFill>
            </a:endParaRPr>
          </a:p>
          <a:p>
            <a:pPr algn="r">
              <a:buNone/>
            </a:pPr>
            <a:r>
              <a:rPr lang="fa-IR" sz="3200" dirty="0" smtClean="0">
                <a:cs typeface="B Zar" pitchFamily="2" charset="-78"/>
              </a:rPr>
              <a:t>1</a:t>
            </a:r>
            <a:r>
              <a:rPr lang="fa-IR" sz="2400" dirty="0" smtClean="0"/>
              <a:t>. انبار داری یک خدمت اقتصادی است که کالا را به منظور عرضه به موقع ویا گسترش مدت عرضه در بازار انبار می کند ولی احتکار کاهش یا توقف موقتی جریان توزيع بعضی از کالاها به امید گران شدن است .</a:t>
            </a:r>
            <a:endParaRPr lang="en-US" sz="2400" dirty="0" smtClean="0"/>
          </a:p>
          <a:p>
            <a:pPr algn="r">
              <a:buNone/>
            </a:pPr>
            <a:r>
              <a:rPr lang="fa-IR" sz="2400" dirty="0" smtClean="0"/>
              <a:t>2. در انبار داری اضافه هزینه نگهداری وافزایش قیمت متعادل ومورد رضایت تقاضا کننده است ولی در احتکار مصرف کننده افزایش قیمت را نه با رضایت بلکه به اجبار می       پردازد .  </a:t>
            </a:r>
            <a:endParaRPr lang="en-US" sz="2400" dirty="0" smtClean="0"/>
          </a:p>
          <a:p>
            <a:pPr algn="r">
              <a:buNone/>
            </a:pPr>
            <a:endParaRPr lang="en-US" dirty="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2400" dirty="0" smtClean="0">
              <a:solidFill>
                <a:srgbClr val="66FF33"/>
              </a:solidFill>
            </a:endParaRPr>
          </a:p>
          <a:p>
            <a:pPr algn="r">
              <a:buNone/>
            </a:pPr>
            <a:endParaRPr lang="fa-IR" sz="24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طبقه بندی انواع انبارها</a:t>
            </a:r>
            <a:endParaRPr lang="en-US" sz="3200" dirty="0" smtClean="0">
              <a:solidFill>
                <a:srgbClr val="66FF33"/>
              </a:solidFill>
            </a:endParaRPr>
          </a:p>
          <a:p>
            <a:pPr marL="594360" indent="-457200" algn="r">
              <a:buNone/>
            </a:pPr>
            <a:endParaRPr lang="fa-IR" sz="2400" dirty="0" smtClean="0"/>
          </a:p>
          <a:p>
            <a:pPr marL="594360" indent="-457200" algn="r">
              <a:buNone/>
            </a:pPr>
            <a:r>
              <a:rPr lang="fa-IR" sz="2400" dirty="0" smtClean="0"/>
              <a:t>1.از نظر کالای انبار شده در آنها : جامد – مایع – گاز . </a:t>
            </a:r>
          </a:p>
          <a:p>
            <a:pPr marL="594360" indent="-457200" algn="r">
              <a:buNone/>
            </a:pPr>
            <a:endParaRPr lang="fa-IR" sz="2400" dirty="0" smtClean="0"/>
          </a:p>
          <a:p>
            <a:pPr marL="594360" indent="-457200" algn="r">
              <a:buNone/>
            </a:pPr>
            <a:r>
              <a:rPr lang="fa-IR" sz="2400" dirty="0" smtClean="0"/>
              <a:t>2. از نظر چگونگی وماهیت عملکرد: محل وموقعیت و نحوه ساختمان انبار ( سیلوی گندم) </a:t>
            </a:r>
          </a:p>
          <a:p>
            <a:pPr marL="594360" indent="-457200" algn="r">
              <a:buNone/>
            </a:pPr>
            <a:endParaRPr lang="fa-IR" sz="2400" dirty="0" smtClean="0"/>
          </a:p>
          <a:p>
            <a:pPr marL="594360" indent="-457200" algn="r">
              <a:buNone/>
            </a:pPr>
            <a:r>
              <a:rPr lang="fa-IR" sz="2400" dirty="0" smtClean="0"/>
              <a:t>3. از نظر ساختمانی : پوشیده – بدون دیوار (هانگارد) – بار انداز . </a:t>
            </a:r>
          </a:p>
          <a:p>
            <a:pPr marL="594360" indent="-457200" algn="r">
              <a:buNone/>
            </a:pPr>
            <a:endParaRPr lang="fa-IR" sz="2400" dirty="0" smtClean="0"/>
          </a:p>
          <a:p>
            <a:pPr marL="594360" indent="-457200" algn="r">
              <a:buNone/>
            </a:pPr>
            <a:r>
              <a:rPr lang="fa-IR" sz="2400" dirty="0" smtClean="0"/>
              <a:t>4. از نظر انجام عملیات توسط انسان یا ماشین .( کامپیوتر )</a:t>
            </a:r>
            <a:endParaRPr lang="en-US" sz="2400" dirty="0"/>
          </a:p>
        </p:txBody>
      </p:sp>
    </p:spTree>
  </p:cSld>
  <p:clrMapOvr>
    <a:masterClrMapping/>
  </p:clrMapOvr>
  <p:transition spd="med">
    <p:newsflash/>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r>
              <a:rPr lang="fa-IR" sz="3200" dirty="0" smtClean="0">
                <a:solidFill>
                  <a:srgbClr val="66FF33"/>
                </a:solidFill>
              </a:rPr>
              <a:t>بخش های مختلف یک مجتمع بزرگ انبار</a:t>
            </a:r>
          </a:p>
          <a:p>
            <a:pPr algn="r" rtl="1">
              <a:buNone/>
            </a:pPr>
            <a:endParaRPr lang="en-US" sz="3200" dirty="0" smtClean="0">
              <a:solidFill>
                <a:srgbClr val="66FF33"/>
              </a:solidFill>
            </a:endParaRPr>
          </a:p>
          <a:p>
            <a:pPr algn="r">
              <a:buNone/>
            </a:pPr>
            <a:r>
              <a:rPr lang="fa-IR" sz="2400" dirty="0" smtClean="0"/>
              <a:t>1- شعبه بانک جهت سهولت امور بانکی</a:t>
            </a:r>
          </a:p>
          <a:p>
            <a:pPr algn="r">
              <a:buNone/>
            </a:pPr>
            <a:r>
              <a:rPr lang="fa-IR" sz="2400" dirty="0" smtClean="0"/>
              <a:t>2- مرکز آتش نشانی وخدمات ایمنی  </a:t>
            </a:r>
          </a:p>
          <a:p>
            <a:pPr algn="r">
              <a:buNone/>
            </a:pPr>
            <a:r>
              <a:rPr lang="fa-IR" sz="2400" dirty="0" smtClean="0"/>
              <a:t>3- پمپ بنزین</a:t>
            </a:r>
          </a:p>
          <a:p>
            <a:pPr algn="r">
              <a:buNone/>
            </a:pPr>
            <a:r>
              <a:rPr lang="fa-IR" sz="2400" dirty="0" smtClean="0"/>
              <a:t>4- تعمیر گاه تجهیزات حمل ونقل </a:t>
            </a:r>
          </a:p>
          <a:p>
            <a:pPr algn="r">
              <a:buNone/>
            </a:pPr>
            <a:r>
              <a:rPr lang="fa-IR" sz="2400" dirty="0" smtClean="0"/>
              <a:t>5- کارگاه نجاری ، آهنگری وجوشکاری</a:t>
            </a:r>
          </a:p>
          <a:p>
            <a:pPr algn="r">
              <a:buNone/>
            </a:pPr>
            <a:r>
              <a:rPr lang="fa-IR" sz="2400" dirty="0" smtClean="0"/>
              <a:t>6- انبار قطعات یدکی </a:t>
            </a:r>
          </a:p>
          <a:p>
            <a:pPr algn="r">
              <a:buNone/>
            </a:pPr>
            <a:r>
              <a:rPr lang="fa-IR" sz="2400" dirty="0" smtClean="0"/>
              <a:t>7- ترمینال  </a:t>
            </a:r>
          </a:p>
          <a:p>
            <a:pPr algn="r">
              <a:buNone/>
            </a:pPr>
            <a:r>
              <a:rPr lang="fa-IR" sz="2400" dirty="0" smtClean="0"/>
              <a:t>8- ساختمان نگهبانی  </a:t>
            </a:r>
          </a:p>
          <a:p>
            <a:pPr algn="r">
              <a:buNone/>
            </a:pPr>
            <a:r>
              <a:rPr lang="fa-IR" sz="2400" dirty="0" smtClean="0"/>
              <a:t>9- رخت کن ، نماز خانه ، سرویس بهداشتی</a:t>
            </a:r>
          </a:p>
          <a:p>
            <a:pPr algn="r">
              <a:buNone/>
            </a:pPr>
            <a:r>
              <a:rPr lang="fa-IR" sz="2400" dirty="0" smtClean="0"/>
              <a:t>10- ساختمان مسکونی   </a:t>
            </a:r>
            <a:endParaRPr lang="en-US" sz="2400" dirty="0" smtClean="0"/>
          </a:p>
          <a:p>
            <a:pPr algn="r">
              <a:buNone/>
            </a:pPr>
            <a:r>
              <a:rPr lang="fa-IR" sz="2300" dirty="0" smtClean="0">
                <a:solidFill>
                  <a:srgbClr val="66FF33"/>
                </a:solidFill>
                <a:cs typeface="B Zar" pitchFamily="2" charset="-78"/>
              </a:rPr>
              <a:t> </a:t>
            </a:r>
            <a:endParaRPr lang="en-US" sz="2300" dirty="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4000" dirty="0" smtClean="0">
              <a:solidFill>
                <a:srgbClr val="66FF33"/>
              </a:solidFill>
            </a:endParaRPr>
          </a:p>
          <a:p>
            <a:pPr algn="r">
              <a:buNone/>
            </a:pPr>
            <a:r>
              <a:rPr lang="fa-IR" sz="4000" dirty="0" smtClean="0">
                <a:solidFill>
                  <a:srgbClr val="66FF33"/>
                </a:solidFill>
              </a:rPr>
              <a:t>تاسیسات مورد نظر یک مجتمع بزرگ انبار</a:t>
            </a:r>
          </a:p>
          <a:p>
            <a:pPr algn="r">
              <a:buNone/>
            </a:pPr>
            <a:endParaRPr lang="en-US" sz="4000" dirty="0" smtClean="0">
              <a:solidFill>
                <a:srgbClr val="66FF33"/>
              </a:solidFill>
            </a:endParaRPr>
          </a:p>
          <a:p>
            <a:pPr algn="r">
              <a:buNone/>
            </a:pPr>
            <a:r>
              <a:rPr lang="fa-IR" sz="3000" dirty="0" smtClean="0"/>
              <a:t>1- تاسیسات مربوط به برق ، آب ،فاضلاب  وآبهای سطحی </a:t>
            </a:r>
          </a:p>
          <a:p>
            <a:pPr algn="r">
              <a:buNone/>
            </a:pPr>
            <a:endParaRPr lang="fa-IR" sz="3000" dirty="0" smtClean="0"/>
          </a:p>
          <a:p>
            <a:pPr algn="r">
              <a:buNone/>
            </a:pPr>
            <a:r>
              <a:rPr lang="fa-IR" sz="3000" dirty="0" smtClean="0"/>
              <a:t>2- وسایل گرما زا وسرما زا   </a:t>
            </a:r>
          </a:p>
          <a:p>
            <a:pPr algn="r">
              <a:buNone/>
            </a:pPr>
            <a:endParaRPr lang="fa-IR" sz="3000" dirty="0" smtClean="0"/>
          </a:p>
          <a:p>
            <a:pPr algn="r">
              <a:buNone/>
            </a:pPr>
            <a:r>
              <a:rPr lang="fa-IR" sz="3000" dirty="0" smtClean="0"/>
              <a:t>3- تاسیسات اعلام خطر در هنگام حریق واطفای آن </a:t>
            </a:r>
            <a:endParaRPr lang="en-US" sz="3000" dirty="0" smtClean="0"/>
          </a:p>
          <a:p>
            <a:pPr algn="r">
              <a:buNone/>
            </a:pPr>
            <a:endParaRPr lang="en-US" dirty="0" smtClean="0">
              <a:cs typeface="B Zar" pitchFamily="2" charset="-78"/>
            </a:endParaRPr>
          </a:p>
          <a:p>
            <a:pPr>
              <a:buNone/>
            </a:pPr>
            <a:endParaRPr lang="en-US" dirty="0"/>
          </a:p>
        </p:txBody>
      </p:sp>
    </p:spTree>
  </p:cSld>
  <p:clrMapOvr>
    <a:masterClrMapping/>
  </p:clrMapOvr>
  <p:transition spd="med">
    <p:newsflash/>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r>
              <a:rPr lang="fa-IR" sz="3200" dirty="0" smtClean="0">
                <a:solidFill>
                  <a:srgbClr val="66FF33"/>
                </a:solidFill>
              </a:rPr>
              <a:t>پالت</a:t>
            </a:r>
          </a:p>
          <a:p>
            <a:pPr algn="r">
              <a:buNone/>
            </a:pPr>
            <a:endParaRPr lang="en-US" sz="3200" dirty="0" smtClean="0">
              <a:solidFill>
                <a:srgbClr val="66FF33"/>
              </a:solidFill>
            </a:endParaRPr>
          </a:p>
          <a:p>
            <a:pPr algn="r">
              <a:buNone/>
            </a:pPr>
            <a:r>
              <a:rPr lang="en-US" sz="2400" dirty="0" smtClean="0"/>
              <a:t>.</a:t>
            </a:r>
            <a:r>
              <a:rPr lang="fa-IR" sz="2400" dirty="0" smtClean="0"/>
              <a:t>سکوی کوچک قابل انتقالی است که برای حمل ونقل از آنها استفاده می کنیم</a:t>
            </a:r>
          </a:p>
          <a:p>
            <a:pPr algn="r">
              <a:buNone/>
            </a:pPr>
            <a:endParaRPr lang="fa-IR" dirty="0" smtClean="0">
              <a:solidFill>
                <a:srgbClr val="00B050"/>
              </a:solidFill>
            </a:endParaRPr>
          </a:p>
          <a:p>
            <a:pPr algn="r">
              <a:buNone/>
            </a:pPr>
            <a:r>
              <a:rPr lang="fa-IR" dirty="0" smtClean="0">
                <a:solidFill>
                  <a:srgbClr val="92D050"/>
                </a:solidFill>
              </a:rPr>
              <a:t>چرا از پالت استفاده می شود ؟</a:t>
            </a:r>
          </a:p>
          <a:p>
            <a:pPr algn="r">
              <a:buNone/>
            </a:pPr>
            <a:r>
              <a:rPr lang="fa-IR" sz="2400" dirty="0" smtClean="0"/>
              <a:t>1- به جای سطح از حجم انبار استفاده می کنیم. </a:t>
            </a:r>
          </a:p>
          <a:p>
            <a:pPr algn="r">
              <a:buNone/>
            </a:pPr>
            <a:r>
              <a:rPr lang="fa-IR" sz="2400" dirty="0" smtClean="0"/>
              <a:t>2- زمان حمل ونقل مکانیکی وحوادث ناشی از آن کاهش می یابد.</a:t>
            </a:r>
          </a:p>
          <a:p>
            <a:pPr algn="r">
              <a:buNone/>
            </a:pPr>
            <a:r>
              <a:rPr lang="fa-IR" sz="2400" dirty="0" smtClean="0"/>
              <a:t>3- در هزینه حمل ونقل کاهش هزینه به میزان 45 تا50درصد اتفاق می افتد.  </a:t>
            </a:r>
          </a:p>
          <a:p>
            <a:pPr algn="r">
              <a:buNone/>
            </a:pPr>
            <a:r>
              <a:rPr lang="fa-IR" sz="2400" dirty="0" smtClean="0"/>
              <a:t>4- ذخیره سازی را آسان ومشکلات محاسبه وآمار گیری را کاهش می دهد. </a:t>
            </a:r>
          </a:p>
          <a:p>
            <a:pPr algn="r">
              <a:buNone/>
            </a:pPr>
            <a:r>
              <a:rPr lang="fa-IR" sz="2400" dirty="0" smtClean="0"/>
              <a:t>5- میزان ضایعات وارده به کالاها کاهش می یابد.  </a:t>
            </a:r>
          </a:p>
          <a:p>
            <a:pPr algn="r">
              <a:buNone/>
            </a:pPr>
            <a:r>
              <a:rPr lang="fa-IR" sz="2400" dirty="0" smtClean="0"/>
              <a:t>6- طبقه بندی وتشخیص کالاها آسان تر می شود . </a:t>
            </a:r>
            <a:endParaRPr lang="en-US" sz="2400" dirty="0" smtClean="0"/>
          </a:p>
          <a:p>
            <a:endParaRPr lang="en-US" sz="3000" dirty="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endParaRPr lang="fa-IR" sz="2400" dirty="0" smtClean="0">
              <a:solidFill>
                <a:srgbClr val="66FF33"/>
              </a:solidFill>
            </a:endParaRPr>
          </a:p>
          <a:p>
            <a:pPr algn="r" rtl="1">
              <a:buNone/>
            </a:pPr>
            <a:endParaRPr lang="fa-IR" sz="2400" dirty="0" smtClean="0">
              <a:solidFill>
                <a:srgbClr val="66FF33"/>
              </a:solidFill>
            </a:endParaRPr>
          </a:p>
          <a:p>
            <a:pPr algn="r" rtl="1">
              <a:buNone/>
            </a:pPr>
            <a:endParaRPr lang="fa-IR" sz="2400" dirty="0" smtClean="0">
              <a:solidFill>
                <a:srgbClr val="66FF33"/>
              </a:solidFill>
            </a:endParaRPr>
          </a:p>
          <a:p>
            <a:pPr algn="r" rtl="1">
              <a:buNone/>
            </a:pPr>
            <a:r>
              <a:rPr lang="fa-IR" sz="3200" dirty="0" smtClean="0">
                <a:solidFill>
                  <a:srgbClr val="66FF33"/>
                </a:solidFill>
              </a:rPr>
              <a:t>انواع پالت ها از نظر جنس :</a:t>
            </a:r>
          </a:p>
          <a:p>
            <a:pPr algn="r" rtl="1">
              <a:buNone/>
            </a:pPr>
            <a:endParaRPr lang="fa-IR" sz="2400" dirty="0" smtClean="0">
              <a:solidFill>
                <a:srgbClr val="66FF33"/>
              </a:solidFill>
            </a:endParaRPr>
          </a:p>
          <a:p>
            <a:pPr algn="r">
              <a:buNone/>
            </a:pPr>
            <a:endParaRPr lang="fa-IR" sz="2400" dirty="0" smtClean="0"/>
          </a:p>
          <a:p>
            <a:pPr algn="r">
              <a:buNone/>
            </a:pPr>
            <a:r>
              <a:rPr lang="fa-IR" sz="2400" dirty="0" smtClean="0"/>
              <a:t>1- چوبی : استحکام کم ولی سبک و ارزان قيمت . </a:t>
            </a:r>
          </a:p>
          <a:p>
            <a:pPr algn="r">
              <a:buNone/>
            </a:pPr>
            <a:r>
              <a:rPr lang="en-US" sz="2400" dirty="0" smtClean="0"/>
              <a:t> </a:t>
            </a:r>
            <a:endParaRPr lang="fa-IR" sz="2400" dirty="0" smtClean="0"/>
          </a:p>
          <a:p>
            <a:pPr algn="r">
              <a:buNone/>
            </a:pPr>
            <a:r>
              <a:rPr lang="fa-IR" sz="2400" dirty="0" smtClean="0"/>
              <a:t>2- فلزی : استحکام زیاد وبرای وسایل سنگین ولي هزينه زياد.</a:t>
            </a:r>
          </a:p>
          <a:p>
            <a:pPr algn="r">
              <a:buNone/>
            </a:pPr>
            <a:endParaRPr lang="fa-IR" sz="2400" dirty="0" smtClean="0"/>
          </a:p>
          <a:p>
            <a:pPr algn="r">
              <a:buNone/>
            </a:pPr>
            <a:r>
              <a:rPr lang="fa-IR" sz="2400" dirty="0" smtClean="0"/>
              <a:t>3- پلاستیکی : سبک ، ارزان وبرای صادرات ومواد غذایی ویک بار مصرف استفاده می شوند .  </a:t>
            </a:r>
            <a:endParaRPr lang="en-US" sz="2400" dirty="0" smtClean="0"/>
          </a:p>
        </p:txBody>
      </p:sp>
    </p:spTree>
  </p:cSld>
  <p:clrMapOvr>
    <a:masterClrMapping/>
  </p:clrMapOvr>
  <p:transition spd="med">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r>
              <a:rPr lang="fa-IR" sz="3200" dirty="0" smtClean="0">
                <a:solidFill>
                  <a:srgbClr val="66FF33"/>
                </a:solidFill>
              </a:rPr>
              <a:t>حیات </a:t>
            </a:r>
            <a:r>
              <a:rPr lang="fa-IR" sz="3200" dirty="0">
                <a:solidFill>
                  <a:srgbClr val="66FF33"/>
                </a:solidFill>
              </a:rPr>
              <a:t>، افتخار وغرور یک کشوربه توسعه موارد زير بستگی </a:t>
            </a:r>
            <a:r>
              <a:rPr lang="fa-IR" sz="3200" dirty="0" smtClean="0">
                <a:solidFill>
                  <a:srgbClr val="66FF33"/>
                </a:solidFill>
              </a:rPr>
              <a:t>دارد:   </a:t>
            </a:r>
            <a:endParaRPr lang="en-US" sz="3200" dirty="0">
              <a:solidFill>
                <a:srgbClr val="66FF33"/>
              </a:solidFill>
            </a:endParaRPr>
          </a:p>
          <a:p>
            <a:pPr algn="r">
              <a:buNone/>
            </a:pPr>
            <a:r>
              <a:rPr lang="fa-IR" dirty="0">
                <a:cs typeface="B Zar" pitchFamily="2" charset="-78"/>
              </a:rPr>
              <a:t>1</a:t>
            </a:r>
            <a:r>
              <a:rPr lang="fa-IR" sz="2400" dirty="0"/>
              <a:t>- فرهنگی </a:t>
            </a:r>
          </a:p>
          <a:p>
            <a:pPr algn="r">
              <a:buNone/>
            </a:pPr>
            <a:r>
              <a:rPr lang="fa-IR" sz="2400" dirty="0" smtClean="0"/>
              <a:t>2- اجتماعی </a:t>
            </a:r>
            <a:endParaRPr lang="fa-IR" sz="2400" dirty="0"/>
          </a:p>
          <a:p>
            <a:pPr algn="r">
              <a:buNone/>
            </a:pPr>
            <a:r>
              <a:rPr lang="fa-IR" sz="2400" dirty="0" smtClean="0"/>
              <a:t>3- سیاسی      </a:t>
            </a:r>
          </a:p>
          <a:p>
            <a:pPr algn="r">
              <a:buNone/>
            </a:pPr>
            <a:r>
              <a:rPr lang="fa-IR" sz="2400" dirty="0" smtClean="0"/>
              <a:t>4- </a:t>
            </a:r>
            <a:r>
              <a:rPr lang="fa-IR" sz="2400" dirty="0"/>
              <a:t>نظامی  </a:t>
            </a:r>
          </a:p>
          <a:p>
            <a:pPr algn="r">
              <a:buNone/>
            </a:pPr>
            <a:r>
              <a:rPr lang="fa-IR" sz="2400" dirty="0" smtClean="0"/>
              <a:t>5- </a:t>
            </a:r>
            <a:r>
              <a:rPr lang="fa-IR" sz="2400" dirty="0"/>
              <a:t>اقتصادی    </a:t>
            </a:r>
            <a:r>
              <a:rPr lang="fa-IR" sz="2400" dirty="0" smtClean="0"/>
              <a:t>   </a:t>
            </a:r>
          </a:p>
          <a:p>
            <a:pPr algn="r">
              <a:buNone/>
            </a:pPr>
            <a:r>
              <a:rPr lang="fa-IR" sz="2400" dirty="0" smtClean="0">
                <a:solidFill>
                  <a:srgbClr val="002060"/>
                </a:solidFill>
              </a:rPr>
              <a:t>که </a:t>
            </a:r>
            <a:r>
              <a:rPr lang="fa-IR" sz="2400" dirty="0">
                <a:solidFill>
                  <a:srgbClr val="002060"/>
                </a:solidFill>
              </a:rPr>
              <a:t>مهمترین آنها اقتصادی است .</a:t>
            </a:r>
            <a:endParaRPr lang="en-US" sz="2400" dirty="0">
              <a:solidFill>
                <a:srgbClr val="002060"/>
              </a:solidFill>
            </a:endParaRPr>
          </a:p>
          <a:p>
            <a:pPr algn="r">
              <a:buNone/>
            </a:pPr>
            <a:r>
              <a:rPr lang="fa-IR" sz="3200" dirty="0">
                <a:solidFill>
                  <a:srgbClr val="66FF33"/>
                </a:solidFill>
              </a:rPr>
              <a:t>عواملی </a:t>
            </a:r>
            <a:r>
              <a:rPr lang="fa-IR" sz="3200" dirty="0" smtClean="0">
                <a:solidFill>
                  <a:srgbClr val="66FF33"/>
                </a:solidFill>
              </a:rPr>
              <a:t>كه در </a:t>
            </a:r>
            <a:r>
              <a:rPr lang="fa-IR" sz="3200" dirty="0">
                <a:solidFill>
                  <a:srgbClr val="66FF33"/>
                </a:solidFill>
              </a:rPr>
              <a:t>توسعه اقتصادی یک کشور موثر است </a:t>
            </a:r>
            <a:r>
              <a:rPr lang="fa-IR" sz="3200" dirty="0" smtClean="0">
                <a:solidFill>
                  <a:srgbClr val="66FF33"/>
                </a:solidFill>
              </a:rPr>
              <a:t>:</a:t>
            </a:r>
            <a:endParaRPr lang="en-US" sz="3200" dirty="0">
              <a:solidFill>
                <a:srgbClr val="66FF33"/>
              </a:solidFill>
            </a:endParaRPr>
          </a:p>
          <a:p>
            <a:pPr algn="r">
              <a:buNone/>
            </a:pPr>
            <a:r>
              <a:rPr lang="fa-IR" dirty="0">
                <a:cs typeface="B Zar" pitchFamily="2" charset="-78"/>
              </a:rPr>
              <a:t>1</a:t>
            </a:r>
            <a:r>
              <a:rPr lang="fa-IR" sz="2400" dirty="0"/>
              <a:t>- مدیریت </a:t>
            </a:r>
            <a:r>
              <a:rPr lang="fa-IR" sz="2400" dirty="0" smtClean="0"/>
              <a:t>کارآمد  </a:t>
            </a:r>
          </a:p>
          <a:p>
            <a:pPr algn="r">
              <a:buNone/>
            </a:pPr>
            <a:r>
              <a:rPr lang="fa-IR" sz="2400" dirty="0" smtClean="0"/>
              <a:t>2- </a:t>
            </a:r>
            <a:r>
              <a:rPr lang="fa-IR" sz="2400" dirty="0"/>
              <a:t>منابع طبیعی </a:t>
            </a:r>
            <a:r>
              <a:rPr lang="fa-IR" sz="2400" dirty="0" smtClean="0"/>
              <a:t>: نیروی انسانی – معادن – انرژی </a:t>
            </a:r>
          </a:p>
          <a:p>
            <a:pPr algn="r">
              <a:buNone/>
            </a:pPr>
            <a:r>
              <a:rPr lang="fa-IR" sz="2400" dirty="0" smtClean="0"/>
              <a:t>3- </a:t>
            </a:r>
            <a:r>
              <a:rPr lang="fa-IR" sz="2400" dirty="0"/>
              <a:t>دستیابی به بازار جهانی </a:t>
            </a:r>
            <a:endParaRPr lang="en-US" sz="2400" dirty="0"/>
          </a:p>
        </p:txBody>
      </p:sp>
    </p:spTree>
  </p:cSld>
  <p:clrMapOvr>
    <a:masterClrMapping/>
  </p:clrMapOvr>
  <p:transition spd="med">
    <p:newsflash/>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r>
              <a:rPr lang="fa-IR" sz="3200" dirty="0" smtClean="0">
                <a:solidFill>
                  <a:srgbClr val="66FF33"/>
                </a:solidFill>
              </a:rPr>
              <a:t>انواع وسایلی که در انبار مورد استفاده قرار می گیرند :</a:t>
            </a:r>
            <a:endParaRPr lang="en-US" sz="3200" dirty="0" smtClean="0">
              <a:solidFill>
                <a:srgbClr val="66FF33"/>
              </a:solidFill>
            </a:endParaRPr>
          </a:p>
          <a:p>
            <a:pPr algn="r">
              <a:buNone/>
            </a:pPr>
            <a:endParaRPr lang="fa-IR" sz="2400" dirty="0" smtClean="0"/>
          </a:p>
          <a:p>
            <a:pPr algn="r">
              <a:buNone/>
            </a:pPr>
            <a:r>
              <a:rPr lang="fa-IR" sz="2400" dirty="0" smtClean="0"/>
              <a:t>1- جاابزاری </a:t>
            </a:r>
          </a:p>
          <a:p>
            <a:pPr algn="r">
              <a:buNone/>
            </a:pPr>
            <a:r>
              <a:rPr lang="fa-IR" sz="2400" dirty="0" smtClean="0"/>
              <a:t>2- قفسه</a:t>
            </a:r>
          </a:p>
          <a:p>
            <a:pPr algn="r">
              <a:buNone/>
            </a:pPr>
            <a:r>
              <a:rPr lang="fa-IR" sz="2400" dirty="0" smtClean="0"/>
              <a:t>3- وسایل توزین </a:t>
            </a:r>
          </a:p>
          <a:p>
            <a:pPr algn="r">
              <a:buNone/>
            </a:pPr>
            <a:r>
              <a:rPr lang="fa-IR" sz="2400" dirty="0" smtClean="0"/>
              <a:t>4- نردبان وچهار پایه </a:t>
            </a:r>
            <a:endParaRPr lang="en-US" sz="2400" dirty="0" smtClean="0"/>
          </a:p>
          <a:p>
            <a:pPr algn="r">
              <a:buNone/>
            </a:pPr>
            <a:r>
              <a:rPr lang="fa-IR" dirty="0" smtClean="0">
                <a:solidFill>
                  <a:srgbClr val="00B0F0"/>
                </a:solidFill>
              </a:rPr>
              <a:t>انواع وسایل حمل ونقل در انبار :</a:t>
            </a:r>
            <a:endParaRPr lang="en-US" dirty="0" smtClean="0">
              <a:solidFill>
                <a:srgbClr val="00B0F0"/>
              </a:solidFill>
            </a:endParaRPr>
          </a:p>
          <a:p>
            <a:pPr algn="r">
              <a:buNone/>
            </a:pPr>
            <a:r>
              <a:rPr lang="fa-IR" sz="2400" dirty="0" smtClean="0"/>
              <a:t>1- چرخ دستی </a:t>
            </a:r>
          </a:p>
          <a:p>
            <a:pPr algn="r">
              <a:buNone/>
            </a:pPr>
            <a:r>
              <a:rPr lang="fa-IR" sz="2400" dirty="0" smtClean="0"/>
              <a:t>2- تراکتورهای صنعتی</a:t>
            </a:r>
          </a:p>
          <a:p>
            <a:pPr algn="r">
              <a:buNone/>
            </a:pPr>
            <a:r>
              <a:rPr lang="fa-IR" sz="2400" dirty="0" smtClean="0"/>
              <a:t>3- تراکهای حمل واحد بار</a:t>
            </a:r>
          </a:p>
          <a:p>
            <a:pPr algn="r">
              <a:buNone/>
            </a:pPr>
            <a:r>
              <a:rPr lang="fa-IR" sz="2400" dirty="0" smtClean="0"/>
              <a:t>4- لیفتراک</a:t>
            </a:r>
          </a:p>
          <a:p>
            <a:pPr algn="r">
              <a:buNone/>
            </a:pPr>
            <a:r>
              <a:rPr lang="fa-IR" sz="2400" dirty="0" smtClean="0"/>
              <a:t>5- جرثقیل</a:t>
            </a:r>
          </a:p>
          <a:p>
            <a:pPr algn="r">
              <a:buNone/>
            </a:pPr>
            <a:r>
              <a:rPr lang="fa-IR" sz="2400" dirty="0" smtClean="0"/>
              <a:t>6- نقاله  </a:t>
            </a:r>
            <a:endParaRPr lang="en-US" sz="2400" dirty="0" smtClean="0"/>
          </a:p>
          <a:p>
            <a:pPr algn="r">
              <a:buNone/>
            </a:pPr>
            <a:endParaRPr lang="en-US" sz="2400" dirty="0" smtClean="0"/>
          </a:p>
          <a:p>
            <a:endParaRPr lang="en-US" dirty="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r>
              <a:rPr lang="fa-IR" sz="3200" dirty="0" smtClean="0">
                <a:solidFill>
                  <a:srgbClr val="66FF33"/>
                </a:solidFill>
              </a:rPr>
              <a:t> </a:t>
            </a:r>
          </a:p>
          <a:p>
            <a:pPr algn="r">
              <a:buNone/>
            </a:pPr>
            <a:r>
              <a:rPr lang="fa-IR" sz="3200" dirty="0" smtClean="0">
                <a:solidFill>
                  <a:srgbClr val="66FF33"/>
                </a:solidFill>
              </a:rPr>
              <a:t>روش انبار نمودن کالا:</a:t>
            </a:r>
            <a:endParaRPr lang="en-US" sz="3200" dirty="0" smtClean="0">
              <a:solidFill>
                <a:srgbClr val="66FF33"/>
              </a:solidFill>
            </a:endParaRPr>
          </a:p>
          <a:p>
            <a:pPr algn="r">
              <a:buNone/>
            </a:pPr>
            <a:endParaRPr lang="fa-IR" sz="2400" dirty="0" smtClean="0"/>
          </a:p>
          <a:p>
            <a:pPr algn="r">
              <a:buNone/>
            </a:pPr>
            <a:r>
              <a:rPr lang="fa-IR" sz="2400" dirty="0" smtClean="0"/>
              <a:t>1- روش انباشته ای  </a:t>
            </a:r>
          </a:p>
          <a:p>
            <a:pPr algn="r">
              <a:buNone/>
            </a:pPr>
            <a:r>
              <a:rPr lang="fa-IR" sz="2400" dirty="0" smtClean="0"/>
              <a:t>2- روش قفسه بندی </a:t>
            </a:r>
            <a:endParaRPr lang="en-US" sz="2400" dirty="0" smtClean="0"/>
          </a:p>
          <a:p>
            <a:pPr algn="r">
              <a:buNone/>
            </a:pPr>
            <a:endParaRPr lang="fa-IR" sz="3200" dirty="0" smtClean="0">
              <a:solidFill>
                <a:srgbClr val="66FF33"/>
              </a:solidFill>
            </a:endParaRPr>
          </a:p>
          <a:p>
            <a:pPr algn="r">
              <a:buNone/>
            </a:pPr>
            <a:r>
              <a:rPr lang="fa-IR" sz="3200" dirty="0" smtClean="0">
                <a:solidFill>
                  <a:srgbClr val="66FF33"/>
                </a:solidFill>
              </a:rPr>
              <a:t>وظیفه انبار دار:</a:t>
            </a:r>
            <a:endParaRPr lang="en-US" sz="3200" dirty="0" smtClean="0">
              <a:solidFill>
                <a:srgbClr val="66FF33"/>
              </a:solidFill>
            </a:endParaRPr>
          </a:p>
          <a:p>
            <a:pPr algn="r">
              <a:buNone/>
            </a:pPr>
            <a:endParaRPr lang="fa-IR" sz="2400" dirty="0" smtClean="0"/>
          </a:p>
          <a:p>
            <a:pPr algn="r">
              <a:buNone/>
            </a:pPr>
            <a:r>
              <a:rPr lang="fa-IR" sz="2400" dirty="0" smtClean="0"/>
              <a:t>1- تحویل گرفتن کالا واجناس</a:t>
            </a:r>
          </a:p>
          <a:p>
            <a:pPr algn="r">
              <a:buNone/>
            </a:pPr>
            <a:r>
              <a:rPr lang="fa-IR" sz="2400" dirty="0" smtClean="0"/>
              <a:t>2- صدور رسید پس از تحویل گرفتن کالا</a:t>
            </a:r>
          </a:p>
          <a:p>
            <a:pPr algn="r">
              <a:buNone/>
            </a:pPr>
            <a:r>
              <a:rPr lang="fa-IR" sz="2400" dirty="0" smtClean="0"/>
              <a:t>3- صدور حواله انبار هنگام تحویل دادن کالا</a:t>
            </a:r>
          </a:p>
          <a:p>
            <a:pPr algn="r">
              <a:buNone/>
            </a:pPr>
            <a:r>
              <a:rPr lang="fa-IR" sz="2400" dirty="0" smtClean="0"/>
              <a:t>4- صدور برگه درخواست خرید کالا در صورت لزوم</a:t>
            </a:r>
          </a:p>
          <a:p>
            <a:pPr algn="r">
              <a:buNone/>
            </a:pPr>
            <a:r>
              <a:rPr lang="fa-IR" sz="2400" dirty="0" smtClean="0"/>
              <a:t>5- طبقه بندی ، تنظیم وکد گذاری کالا واجناس </a:t>
            </a:r>
            <a:endParaRPr lang="en-US" sz="2400" dirty="0" smtClean="0"/>
          </a:p>
          <a:p>
            <a:pPr algn="r">
              <a:buNone/>
            </a:pPr>
            <a:r>
              <a:rPr lang="fa-IR" sz="2400" dirty="0" smtClean="0"/>
              <a:t>6- بایگانی اسناد ومدارک انبار</a:t>
            </a:r>
          </a:p>
          <a:p>
            <a:pPr algn="r">
              <a:buNone/>
            </a:pPr>
            <a:r>
              <a:rPr lang="fa-IR" sz="2400" dirty="0" smtClean="0"/>
              <a:t>7- ارائه گزارش لازم به مقامات بالا </a:t>
            </a:r>
            <a:endParaRPr lang="en-US" sz="2400" dirty="0" smtClean="0"/>
          </a:p>
          <a:p>
            <a:endParaRPr lang="en-US" sz="2300" dirty="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endParaRPr lang="fa-IR" sz="3200" dirty="0" smtClean="0">
              <a:solidFill>
                <a:srgbClr val="66FF33"/>
              </a:solidFill>
            </a:endParaRPr>
          </a:p>
          <a:p>
            <a:pPr algn="r" rtl="1">
              <a:buNone/>
            </a:pPr>
            <a:endParaRPr lang="en-US" sz="3200" dirty="0" smtClean="0">
              <a:solidFill>
                <a:srgbClr val="66FF33"/>
              </a:solidFill>
            </a:endParaRPr>
          </a:p>
          <a:p>
            <a:pPr algn="r" rtl="1">
              <a:buNone/>
            </a:pPr>
            <a:r>
              <a:rPr lang="fa-IR" sz="3200" dirty="0" smtClean="0">
                <a:solidFill>
                  <a:srgbClr val="66FF33"/>
                </a:solidFill>
              </a:rPr>
              <a:t>انواع موجودیهای انبار:</a:t>
            </a:r>
            <a:endParaRPr lang="en-US" sz="3200" dirty="0" smtClean="0">
              <a:solidFill>
                <a:srgbClr val="66FF33"/>
              </a:solidFill>
            </a:endParaRPr>
          </a:p>
          <a:p>
            <a:pPr algn="r">
              <a:buNone/>
            </a:pPr>
            <a:endParaRPr lang="en-US" sz="2400" dirty="0" smtClean="0"/>
          </a:p>
          <a:p>
            <a:pPr algn="r">
              <a:buNone/>
            </a:pPr>
            <a:r>
              <a:rPr lang="fa-IR" sz="2400" dirty="0" smtClean="0"/>
              <a:t>1- مواد خام یا اولیه</a:t>
            </a:r>
          </a:p>
          <a:p>
            <a:pPr algn="r">
              <a:buNone/>
            </a:pPr>
            <a:endParaRPr lang="en-US" sz="2400" dirty="0" smtClean="0"/>
          </a:p>
          <a:p>
            <a:pPr algn="r">
              <a:buNone/>
            </a:pPr>
            <a:r>
              <a:rPr lang="fa-IR" sz="2400" dirty="0" smtClean="0"/>
              <a:t>2- مواد ولوازم  مصرفی</a:t>
            </a:r>
          </a:p>
          <a:p>
            <a:pPr algn="r">
              <a:buNone/>
            </a:pPr>
            <a:endParaRPr lang="en-US" sz="2400" dirty="0" smtClean="0"/>
          </a:p>
          <a:p>
            <a:pPr algn="r">
              <a:buNone/>
            </a:pPr>
            <a:r>
              <a:rPr lang="fa-IR" sz="2400" dirty="0" smtClean="0"/>
              <a:t>- مواد ولوازم در جریان ساخت</a:t>
            </a:r>
          </a:p>
          <a:p>
            <a:pPr algn="r">
              <a:buNone/>
            </a:pPr>
            <a:endParaRPr lang="en-US" sz="2400" dirty="0" smtClean="0"/>
          </a:p>
          <a:p>
            <a:pPr algn="r">
              <a:buNone/>
            </a:pPr>
            <a:r>
              <a:rPr lang="fa-IR" sz="2400" dirty="0" smtClean="0"/>
              <a:t>4- کالای تمام شده</a:t>
            </a:r>
          </a:p>
          <a:p>
            <a:pPr algn="r">
              <a:buNone/>
            </a:pPr>
            <a:endParaRPr lang="en-US" sz="2400" dirty="0" smtClean="0"/>
          </a:p>
          <a:p>
            <a:pPr algn="r">
              <a:buNone/>
            </a:pPr>
            <a:r>
              <a:rPr lang="fa-IR" sz="2400" dirty="0" smtClean="0"/>
              <a:t>5- اجناس خریداری شده جهت فروش </a:t>
            </a:r>
            <a:endParaRPr lang="en-US" sz="2400" dirty="0" smtClean="0"/>
          </a:p>
          <a:p>
            <a:pPr algn="r">
              <a:buNone/>
            </a:pPr>
            <a:endParaRPr lang="fa-IR" sz="2400" dirty="0" smtClean="0">
              <a:solidFill>
                <a:srgbClr val="66FF33"/>
              </a:solidFill>
            </a:endParaRPr>
          </a:p>
        </p:txBody>
      </p:sp>
    </p:spTree>
  </p:cSld>
  <p:clrMapOvr>
    <a:masterClrMapping/>
  </p:clrMapOvr>
  <p:transition spd="med">
    <p:newsflash/>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endParaRPr lang="fa-IR" sz="3200" dirty="0" smtClean="0">
              <a:solidFill>
                <a:srgbClr val="66FF33"/>
              </a:solidFill>
            </a:endParaRPr>
          </a:p>
          <a:p>
            <a:pPr algn="r" rtl="1">
              <a:buNone/>
            </a:pPr>
            <a:r>
              <a:rPr lang="fa-IR" sz="2400" dirty="0" smtClean="0"/>
              <a:t> </a:t>
            </a:r>
            <a:endParaRPr lang="fa-IR" sz="2400" dirty="0" smtClean="0">
              <a:solidFill>
                <a:srgbClr val="66FF33"/>
              </a:solidFill>
            </a:endParaRPr>
          </a:p>
          <a:p>
            <a:pPr algn="r">
              <a:buNone/>
            </a:pPr>
            <a:r>
              <a:rPr lang="fa-IR" sz="3200" dirty="0" smtClean="0">
                <a:solidFill>
                  <a:srgbClr val="66FF33"/>
                </a:solidFill>
              </a:rPr>
              <a:t>بخشهای مختلف چارت سازمانی انباراز نظر اداری :</a:t>
            </a:r>
          </a:p>
          <a:p>
            <a:pPr algn="r">
              <a:buNone/>
            </a:pPr>
            <a:endParaRPr lang="fa-IR" sz="3200" dirty="0" smtClean="0">
              <a:solidFill>
                <a:srgbClr val="66FF33"/>
              </a:solidFill>
            </a:endParaRPr>
          </a:p>
          <a:p>
            <a:pPr algn="r">
              <a:buNone/>
            </a:pPr>
            <a:r>
              <a:rPr lang="fa-IR" sz="2400" dirty="0" smtClean="0"/>
              <a:t>                                               مدیریت کارخانه</a:t>
            </a:r>
          </a:p>
          <a:p>
            <a:pPr algn="r">
              <a:buNone/>
            </a:pPr>
            <a:endParaRPr lang="fa-IR" sz="2400" dirty="0" smtClean="0">
              <a:solidFill>
                <a:srgbClr val="66FF33"/>
              </a:solidFill>
            </a:endParaRPr>
          </a:p>
          <a:p>
            <a:pPr algn="r">
              <a:buNone/>
            </a:pPr>
            <a:r>
              <a:rPr lang="fa-IR" sz="2400" dirty="0" smtClean="0"/>
              <a:t>      مدیریت </a:t>
            </a:r>
            <a:r>
              <a:rPr lang="fa-IR" sz="2400" dirty="0" smtClean="0"/>
              <a:t>فنی             مدیریت مالی               مدیریت اداری               </a:t>
            </a:r>
            <a:r>
              <a:rPr lang="fa-IR" sz="2400" dirty="0" smtClean="0"/>
              <a:t>مدیریت </a:t>
            </a:r>
            <a:r>
              <a:rPr lang="fa-IR" sz="2400" dirty="0" smtClean="0"/>
              <a:t>بازرگانی</a:t>
            </a:r>
            <a:r>
              <a:rPr lang="fa-IR" sz="3200" dirty="0" smtClean="0"/>
              <a:t> </a:t>
            </a:r>
          </a:p>
          <a:p>
            <a:pPr algn="r">
              <a:buNone/>
            </a:pPr>
            <a:endParaRPr lang="fa-IR" sz="3200" dirty="0" smtClean="0"/>
          </a:p>
          <a:p>
            <a:pPr algn="r">
              <a:buNone/>
            </a:pPr>
            <a:r>
              <a:rPr lang="fa-IR" sz="2400" dirty="0" smtClean="0"/>
              <a:t>                                             مدیریت انبارها</a:t>
            </a:r>
          </a:p>
          <a:p>
            <a:pPr algn="r">
              <a:buNone/>
            </a:pPr>
            <a:endParaRPr lang="fa-IR" sz="2400" dirty="0" smtClean="0"/>
          </a:p>
          <a:p>
            <a:pPr algn="r">
              <a:buNone/>
            </a:pPr>
            <a:r>
              <a:rPr lang="fa-IR" sz="2400" dirty="0" smtClean="0"/>
              <a:t>سرپرست انبار قطعات             سرپرست انبار مواد            </a:t>
            </a:r>
            <a:r>
              <a:rPr lang="fa-IR" sz="2400" dirty="0" smtClean="0"/>
              <a:t>       </a:t>
            </a:r>
            <a:r>
              <a:rPr lang="fa-IR" sz="2400" dirty="0" smtClean="0"/>
              <a:t>سرپرست انبار محصولات</a:t>
            </a:r>
            <a:r>
              <a:rPr lang="fa-IR" sz="3200" dirty="0" smtClean="0"/>
              <a:t>           </a:t>
            </a:r>
          </a:p>
        </p:txBody>
      </p:sp>
      <p:sp>
        <p:nvSpPr>
          <p:cNvPr id="4" name="Frame 3"/>
          <p:cNvSpPr/>
          <p:nvPr/>
        </p:nvSpPr>
        <p:spPr>
          <a:xfrm>
            <a:off x="3352800" y="1981200"/>
            <a:ext cx="1828800" cy="6096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4" name="Straight Connector 13"/>
          <p:cNvCxnSpPr/>
          <p:nvPr/>
        </p:nvCxnSpPr>
        <p:spPr>
          <a:xfrm>
            <a:off x="762000" y="2819400"/>
            <a:ext cx="7239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990600" y="4876800"/>
            <a:ext cx="6477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a:off x="4572397" y="2742803"/>
            <a:ext cx="30480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6200000" flipH="1">
            <a:off x="7924800" y="2895600"/>
            <a:ext cx="228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571500" y="2933700"/>
            <a:ext cx="3048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6200000" flipH="1">
            <a:off x="3924300" y="3390900"/>
            <a:ext cx="12192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5400000">
            <a:off x="3371850" y="2914650"/>
            <a:ext cx="2286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a:off x="5676900" y="29337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5400000">
            <a:off x="7353300" y="4991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a:off x="876300" y="4991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rot="5400000">
            <a:off x="4419600" y="48006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5400000">
            <a:off x="4000500" y="4991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منابع ورود کالا به انبار:</a:t>
            </a:r>
            <a:endParaRPr lang="en-US" sz="3200" dirty="0" smtClean="0">
              <a:solidFill>
                <a:srgbClr val="66FF33"/>
              </a:solidFill>
            </a:endParaRPr>
          </a:p>
          <a:p>
            <a:pPr algn="r">
              <a:buNone/>
            </a:pPr>
            <a:endParaRPr lang="fa-IR" sz="2400" dirty="0" smtClean="0"/>
          </a:p>
          <a:p>
            <a:pPr algn="r">
              <a:buNone/>
            </a:pPr>
            <a:r>
              <a:rPr lang="fa-IR" sz="2400" dirty="0" smtClean="0"/>
              <a:t>1- از طریق خریدهای داخلی</a:t>
            </a:r>
          </a:p>
          <a:p>
            <a:pPr algn="r">
              <a:buNone/>
            </a:pPr>
            <a:endParaRPr lang="fa-IR" sz="2400" dirty="0" smtClean="0"/>
          </a:p>
          <a:p>
            <a:pPr algn="r">
              <a:buNone/>
            </a:pPr>
            <a:r>
              <a:rPr lang="fa-IR" sz="2400" dirty="0" smtClean="0"/>
              <a:t>2- از طریق خرید های خارجی</a:t>
            </a:r>
          </a:p>
          <a:p>
            <a:pPr algn="r">
              <a:buNone/>
            </a:pPr>
            <a:endParaRPr lang="fa-IR" sz="2400" dirty="0" smtClean="0"/>
          </a:p>
          <a:p>
            <a:pPr algn="r">
              <a:buNone/>
            </a:pPr>
            <a:r>
              <a:rPr lang="fa-IR" sz="2400" dirty="0" smtClean="0"/>
              <a:t>3- کالاهای انتقالی از سایر انبارها  واجناس برگشتی</a:t>
            </a:r>
          </a:p>
          <a:p>
            <a:pPr algn="r">
              <a:buNone/>
            </a:pPr>
            <a:endParaRPr lang="fa-IR" sz="2400" dirty="0" smtClean="0"/>
          </a:p>
          <a:p>
            <a:pPr algn="r">
              <a:buNone/>
            </a:pPr>
            <a:r>
              <a:rPr lang="fa-IR" sz="2400" dirty="0" smtClean="0"/>
              <a:t>4- کالا ولوازمی که در کارگاههای  یک موسسه ساخته می شوند</a:t>
            </a:r>
          </a:p>
          <a:p>
            <a:pPr algn="r">
              <a:buNone/>
            </a:pPr>
            <a:endParaRPr lang="fa-IR" sz="2400" dirty="0" smtClean="0"/>
          </a:p>
          <a:p>
            <a:pPr algn="r">
              <a:buNone/>
            </a:pPr>
            <a:r>
              <a:rPr lang="fa-IR" sz="2400" dirty="0" smtClean="0"/>
              <a:t>5- کالاهای امانی   </a:t>
            </a:r>
            <a:endParaRPr lang="en-US" sz="2400" dirty="0" smtClean="0"/>
          </a:p>
        </p:txBody>
      </p:sp>
    </p:spTree>
  </p:cSld>
  <p:clrMapOvr>
    <a:masterClrMapping/>
  </p:clrMapOvr>
  <p:transition spd="med">
    <p:newsflash/>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                                 مدارک خرید</a:t>
            </a:r>
            <a:endParaRPr lang="en-US" sz="3200" dirty="0" smtClean="0">
              <a:solidFill>
                <a:srgbClr val="66FF33"/>
              </a:solidFill>
            </a:endParaRPr>
          </a:p>
          <a:p>
            <a:pPr algn="r">
              <a:buNone/>
            </a:pPr>
            <a:endParaRPr lang="fa-IR" sz="2400" dirty="0" smtClean="0"/>
          </a:p>
          <a:p>
            <a:pPr algn="r">
              <a:buNone/>
            </a:pPr>
            <a:r>
              <a:rPr lang="fa-IR" sz="2400" dirty="0" smtClean="0"/>
              <a:t>به مجموعه فرم های : </a:t>
            </a:r>
          </a:p>
          <a:p>
            <a:pPr algn="r">
              <a:buNone/>
            </a:pPr>
            <a:endParaRPr lang="en-US" sz="2400" dirty="0" smtClean="0"/>
          </a:p>
          <a:p>
            <a:pPr algn="r">
              <a:buNone/>
            </a:pPr>
            <a:r>
              <a:rPr lang="fa-IR" sz="2400" dirty="0" smtClean="0"/>
              <a:t>درخواست کالا                 تقاضای خرید               سفارش کالا               فاکتور خرید   </a:t>
            </a:r>
          </a:p>
          <a:p>
            <a:pPr algn="r">
              <a:buNone/>
            </a:pPr>
            <a:r>
              <a:rPr lang="fa-IR" sz="2400" dirty="0" smtClean="0"/>
              <a:t>                 رسید انبار</a:t>
            </a:r>
            <a:endParaRPr lang="en-US" sz="2400" dirty="0" smtClean="0"/>
          </a:p>
          <a:p>
            <a:pPr algn="r">
              <a:buNone/>
            </a:pPr>
            <a:endParaRPr lang="en-US" sz="2400" dirty="0" smtClean="0"/>
          </a:p>
          <a:p>
            <a:pPr algn="r">
              <a:buNone/>
            </a:pPr>
            <a:r>
              <a:rPr lang="fa-IR" sz="2400" dirty="0" smtClean="0"/>
              <a:t>که بر اساس این مدارک مبلغ کالا قابل پرداخت به فروشنده خواهد بود</a:t>
            </a:r>
          </a:p>
        </p:txBody>
      </p:sp>
      <p:sp>
        <p:nvSpPr>
          <p:cNvPr id="5" name="Left Arrow 4"/>
          <p:cNvSpPr/>
          <p:nvPr/>
        </p:nvSpPr>
        <p:spPr>
          <a:xfrm>
            <a:off x="7848600" y="3962400"/>
            <a:ext cx="1066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eft Arrow 5"/>
          <p:cNvSpPr/>
          <p:nvPr/>
        </p:nvSpPr>
        <p:spPr>
          <a:xfrm>
            <a:off x="1600200" y="3124200"/>
            <a:ext cx="1066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3962400" y="3124200"/>
            <a:ext cx="1066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 Arrow 7"/>
          <p:cNvSpPr/>
          <p:nvPr/>
        </p:nvSpPr>
        <p:spPr>
          <a:xfrm>
            <a:off x="6477000" y="3124200"/>
            <a:ext cx="1066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newsflash/>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موارد استفاده فرم رسید انبار:</a:t>
            </a:r>
            <a:endParaRPr lang="en-US" sz="3200" dirty="0" smtClean="0">
              <a:solidFill>
                <a:srgbClr val="66FF33"/>
              </a:solidFill>
            </a:endParaRPr>
          </a:p>
          <a:p>
            <a:pPr algn="r">
              <a:buNone/>
            </a:pPr>
            <a:endParaRPr lang="fa-IR" sz="2400" dirty="0" smtClean="0"/>
          </a:p>
          <a:p>
            <a:pPr algn="r">
              <a:buNone/>
            </a:pPr>
            <a:r>
              <a:rPr lang="fa-IR" sz="2400" dirty="0" smtClean="0"/>
              <a:t>فرم رسید انباردر زمان ورود کالا به انبار توسط انباردار صادر می گردد .</a:t>
            </a:r>
          </a:p>
          <a:p>
            <a:pPr algn="r">
              <a:buNone/>
            </a:pPr>
            <a:r>
              <a:rPr lang="fa-IR" sz="2400" dirty="0" smtClean="0"/>
              <a:t> </a:t>
            </a:r>
          </a:p>
          <a:p>
            <a:pPr algn="r">
              <a:buNone/>
            </a:pPr>
            <a:r>
              <a:rPr lang="fa-IR" sz="2400" dirty="0" smtClean="0"/>
              <a:t>معمولا در 5 نسخه به شرح زیر صادرو توزیع  می گردد:                                               </a:t>
            </a:r>
          </a:p>
          <a:p>
            <a:pPr algn="r">
              <a:buNone/>
            </a:pPr>
            <a:r>
              <a:rPr lang="fa-IR" sz="2400" dirty="0" smtClean="0"/>
              <a:t>* نسخه 1و2و3 به واحد تدارکات ارسال می شود که پس از کنترل دو نسخه اول به حسابداری ونسخه سوم در واحد تدارکات  بایگانی شود. </a:t>
            </a:r>
          </a:p>
          <a:p>
            <a:pPr algn="r">
              <a:buNone/>
            </a:pPr>
            <a:endParaRPr lang="fa-IR" sz="2400" dirty="0" smtClean="0"/>
          </a:p>
          <a:p>
            <a:pPr algn="r">
              <a:buNone/>
            </a:pPr>
            <a:r>
              <a:rPr lang="fa-IR" sz="2400" dirty="0" smtClean="0"/>
              <a:t>* نسخه 4 پس از ثبت اطلاعات آن درکاردکس در انبار بایگانی می شود.  </a:t>
            </a:r>
          </a:p>
          <a:p>
            <a:pPr algn="r">
              <a:buNone/>
            </a:pPr>
            <a:r>
              <a:rPr lang="fa-IR" sz="2400" dirty="0" smtClean="0"/>
              <a:t>نسخه 5 به عنوان رسید به تحویل دهنده داده می شود .</a:t>
            </a:r>
          </a:p>
          <a:p>
            <a:pPr algn="r">
              <a:buFont typeface="Arial" charset="0"/>
              <a:buChar char="•"/>
            </a:pPr>
            <a:endParaRPr lang="fa-IR" sz="2400" dirty="0" smtClean="0"/>
          </a:p>
          <a:p>
            <a:pPr algn="r">
              <a:buNone/>
            </a:pPr>
            <a:r>
              <a:rPr lang="fa-IR" sz="2400" dirty="0" smtClean="0"/>
              <a:t>( فرم شماره 10 ) </a:t>
            </a:r>
            <a:endParaRPr lang="en-US" sz="2400" dirty="0" smtClean="0"/>
          </a:p>
          <a:p>
            <a:pPr algn="r">
              <a:buNone/>
            </a:pPr>
            <a:endParaRPr lang="en-US" dirty="0" smtClean="0">
              <a:cs typeface="B Zar" pitchFamily="2" charset="-78"/>
            </a:endParaRPr>
          </a:p>
          <a:p>
            <a:pPr>
              <a:buNone/>
            </a:pPr>
            <a:endParaRPr lang="en-US" dirty="0"/>
          </a:p>
        </p:txBody>
      </p:sp>
    </p:spTree>
  </p:cSld>
  <p:clrMapOvr>
    <a:masterClrMapping/>
  </p:clrMapOvr>
  <p:transition spd="med">
    <p:newsflash/>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nvPr>
        </p:nvGraphicFramePr>
        <p:xfrm>
          <a:off x="152398" y="152400"/>
          <a:ext cx="8839203" cy="6829449"/>
        </p:xfrm>
        <a:graphic>
          <a:graphicData uri="http://schemas.openxmlformats.org/drawingml/2006/table">
            <a:tbl>
              <a:tblPr firstRow="1" bandRow="1">
                <a:tableStyleId>{5940675A-B579-460E-94D1-54222C63F5DA}</a:tableStyleId>
              </a:tblPr>
              <a:tblGrid>
                <a:gridCol w="883920"/>
                <a:gridCol w="944882"/>
                <a:gridCol w="685800"/>
                <a:gridCol w="1447800"/>
                <a:gridCol w="762000"/>
                <a:gridCol w="533400"/>
                <a:gridCol w="990600"/>
                <a:gridCol w="685800"/>
                <a:gridCol w="1295400"/>
                <a:gridCol w="609601"/>
              </a:tblGrid>
              <a:tr h="2322653">
                <a:tc gridSpan="10">
                  <a:txBody>
                    <a:bodyPr/>
                    <a:lstStyle/>
                    <a:p>
                      <a:pPr algn="ctr"/>
                      <a:r>
                        <a:rPr lang="fa-IR" dirty="0" smtClean="0"/>
                        <a:t>رسید انبار</a:t>
                      </a:r>
                    </a:p>
                    <a:p>
                      <a:pPr algn="ctr"/>
                      <a:r>
                        <a:rPr lang="fa-IR" dirty="0" smtClean="0"/>
                        <a:t>نام انبار                                                                                                                   شماره ..........</a:t>
                      </a:r>
                    </a:p>
                    <a:p>
                      <a:pPr algn="ctr"/>
                      <a:r>
                        <a:rPr lang="fa-IR" dirty="0" smtClean="0"/>
                        <a:t>شماره انبار                                                                                                              تاریخ : ..........</a:t>
                      </a:r>
                    </a:p>
                    <a:p>
                      <a:pPr algn="r"/>
                      <a:r>
                        <a:rPr lang="fa-IR" dirty="0" smtClean="0"/>
                        <a:t>شماره</a:t>
                      </a:r>
                      <a:r>
                        <a:rPr lang="fa-IR" baseline="0" dirty="0" smtClean="0"/>
                        <a:t> درخواست خرید                  خرید داخلی                    شماره اعتبار</a:t>
                      </a:r>
                    </a:p>
                    <a:p>
                      <a:pPr algn="r"/>
                      <a:r>
                        <a:rPr lang="fa-IR" dirty="0" smtClean="0"/>
                        <a:t>                                               خرید خارجی  </a:t>
                      </a:r>
                    </a:p>
                    <a:p>
                      <a:pPr algn="r"/>
                      <a:r>
                        <a:rPr lang="fa-IR" dirty="0" smtClean="0"/>
                        <a:t>کالای زیر که به موجب درخواست شماره                  خریداری</a:t>
                      </a:r>
                      <a:r>
                        <a:rPr lang="fa-IR" baseline="0" dirty="0" smtClean="0"/>
                        <a:t> گردیده است توسط        بارنامه شماره</a:t>
                      </a:r>
                    </a:p>
                    <a:p>
                      <a:pPr algn="r"/>
                      <a:r>
                        <a:rPr lang="fa-IR" baseline="0" dirty="0" smtClean="0"/>
                        <a:t>فاکتور شماره             از طرف                 به انبار                تحویل داده شد . </a:t>
                      </a:r>
                      <a:r>
                        <a:rPr lang="fa-IR" dirty="0" smtClean="0"/>
                        <a:t>               </a:t>
                      </a:r>
                      <a:endParaRPr lang="en-US"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lnL w="12700" cmpd="sng">
                      <a:noFill/>
                    </a:lnL>
                  </a:tcPr>
                </a:tc>
                <a:tc hMerge="1">
                  <a:txBody>
                    <a:bodyPr/>
                    <a:lstStyle/>
                    <a:p>
                      <a:endParaRPr lang="en-US"/>
                    </a:p>
                  </a:txBody>
                  <a:tcPr/>
                </a:tc>
              </a:tr>
              <a:tr h="1410182">
                <a:tc gridSpan="2">
                  <a:txBody>
                    <a:bodyPr/>
                    <a:lstStyle/>
                    <a:p>
                      <a:pPr algn="ctr"/>
                      <a:r>
                        <a:rPr lang="fa-IR" dirty="0" smtClean="0"/>
                        <a:t>مخصوص حسابداری</a:t>
                      </a:r>
                    </a:p>
                    <a:p>
                      <a:pPr algn="ctr"/>
                      <a:endParaRPr lang="fa-IR" dirty="0" smtClean="0"/>
                    </a:p>
                    <a:p>
                      <a:pPr algn="ctr"/>
                      <a:r>
                        <a:rPr lang="fa-IR" baseline="0" dirty="0" smtClean="0"/>
                        <a:t> </a:t>
                      </a:r>
                      <a:r>
                        <a:rPr lang="fa-IR" dirty="0" smtClean="0"/>
                        <a:t>بهای واحد</a:t>
                      </a:r>
                      <a:r>
                        <a:rPr lang="fa-IR" baseline="0" dirty="0" smtClean="0"/>
                        <a:t>        مبلغ</a:t>
                      </a:r>
                      <a:r>
                        <a:rPr lang="fa-IR" dirty="0" smtClean="0"/>
                        <a:t> </a:t>
                      </a:r>
                      <a:endParaRPr lang="en-US" dirty="0"/>
                    </a:p>
                  </a:txBody>
                  <a:tcPr anchor="ctr"/>
                </a:tc>
                <a:tc hMerge="1">
                  <a:txBody>
                    <a:bodyPr/>
                    <a:lstStyle/>
                    <a:p>
                      <a:endParaRPr lang="en-US" dirty="0"/>
                    </a:p>
                  </a:txBody>
                  <a:tcPr/>
                </a:tc>
                <a:tc>
                  <a:txBody>
                    <a:bodyPr/>
                    <a:lstStyle/>
                    <a:p>
                      <a:pPr algn="ctr"/>
                      <a:r>
                        <a:rPr lang="fa-IR" dirty="0" smtClean="0"/>
                        <a:t>مقدار رسیده</a:t>
                      </a:r>
                      <a:endParaRPr lang="en-US" dirty="0"/>
                    </a:p>
                  </a:txBody>
                  <a:tcPr anchor="ctr"/>
                </a:tc>
                <a:tc>
                  <a:txBody>
                    <a:bodyPr/>
                    <a:lstStyle/>
                    <a:p>
                      <a:pPr algn="ctr"/>
                      <a:r>
                        <a:rPr lang="fa-IR" dirty="0" smtClean="0"/>
                        <a:t>تعداد با مقدار سفارش شده</a:t>
                      </a:r>
                      <a:endParaRPr lang="en-US" dirty="0"/>
                    </a:p>
                  </a:txBody>
                  <a:tcPr anchor="ctr"/>
                </a:tc>
                <a:tc>
                  <a:txBody>
                    <a:bodyPr/>
                    <a:lstStyle/>
                    <a:p>
                      <a:pPr algn="ctr"/>
                      <a:r>
                        <a:rPr lang="fa-IR" dirty="0" smtClean="0"/>
                        <a:t>شماره کارت</a:t>
                      </a:r>
                      <a:endParaRPr lang="en-US" dirty="0"/>
                    </a:p>
                  </a:txBody>
                  <a:tcPr anchor="ctr"/>
                </a:tc>
                <a:tc>
                  <a:txBody>
                    <a:bodyPr/>
                    <a:lstStyle/>
                    <a:p>
                      <a:pPr algn="ctr"/>
                      <a:r>
                        <a:rPr lang="fa-IR" dirty="0" smtClean="0"/>
                        <a:t>واحد</a:t>
                      </a:r>
                      <a:endParaRPr lang="en-US" dirty="0"/>
                    </a:p>
                  </a:txBody>
                  <a:tcPr anchor="ctr"/>
                </a:tc>
                <a:tc>
                  <a:txBody>
                    <a:bodyPr/>
                    <a:lstStyle/>
                    <a:p>
                      <a:pPr algn="ctr"/>
                      <a:r>
                        <a:rPr lang="fa-IR" dirty="0" smtClean="0"/>
                        <a:t>شماره فنی</a:t>
                      </a:r>
                      <a:endParaRPr lang="en-US" dirty="0"/>
                    </a:p>
                  </a:txBody>
                  <a:tcPr anchor="ctr"/>
                </a:tc>
                <a:tc>
                  <a:txBody>
                    <a:bodyPr/>
                    <a:lstStyle/>
                    <a:p>
                      <a:pPr algn="ctr"/>
                      <a:r>
                        <a:rPr lang="fa-IR" dirty="0" smtClean="0"/>
                        <a:t>کد کالا</a:t>
                      </a:r>
                      <a:endParaRPr lang="en-US" dirty="0"/>
                    </a:p>
                  </a:txBody>
                  <a:tcPr anchor="ctr"/>
                </a:tc>
                <a:tc>
                  <a:txBody>
                    <a:bodyPr/>
                    <a:lstStyle/>
                    <a:p>
                      <a:pPr algn="ctr"/>
                      <a:r>
                        <a:rPr lang="fa-IR" dirty="0" smtClean="0"/>
                        <a:t>مشخصات</a:t>
                      </a:r>
                      <a:r>
                        <a:rPr lang="fa-IR" baseline="0" dirty="0" smtClean="0"/>
                        <a:t> کالا</a:t>
                      </a:r>
                      <a:endParaRPr lang="en-US" dirty="0"/>
                    </a:p>
                  </a:txBody>
                  <a:tcPr anchor="ctr"/>
                </a:tc>
                <a:tc>
                  <a:txBody>
                    <a:bodyPr/>
                    <a:lstStyle/>
                    <a:p>
                      <a:pPr algn="ctr"/>
                      <a:r>
                        <a:rPr lang="fa-IR" dirty="0" smtClean="0"/>
                        <a:t>ردیف</a:t>
                      </a:r>
                      <a:endParaRPr lang="en-US" dirty="0"/>
                    </a:p>
                  </a:txBody>
                  <a:tcPr anchor="ctr"/>
                </a:tc>
              </a:tr>
              <a:tr h="1448765">
                <a:tc>
                  <a:txBody>
                    <a:bodyPr/>
                    <a:lstStyle/>
                    <a:p>
                      <a:endParaRPr lang="en-US" dirty="0"/>
                    </a:p>
                  </a:txBody>
                  <a:tcPr anchor="ctr"/>
                </a:tc>
                <a:tc>
                  <a:txBody>
                    <a:bodyPr/>
                    <a:lstStyle/>
                    <a:p>
                      <a:endParaRPr lang="en-US" dirty="0"/>
                    </a:p>
                  </a:txBody>
                  <a:tcPr anchor="ctr"/>
                </a:tc>
                <a:tc>
                  <a:txBody>
                    <a:bodyPr/>
                    <a:lstStyle/>
                    <a:p>
                      <a:endParaRPr lang="en-US"/>
                    </a:p>
                  </a:txBody>
                  <a:tcPr anchor="ctr"/>
                </a:tc>
                <a:tc>
                  <a:txBody>
                    <a:bodyPr/>
                    <a:lstStyle/>
                    <a:p>
                      <a:endParaRPr lang="en-US"/>
                    </a:p>
                  </a:txBody>
                  <a:tcPr anchor="ctr"/>
                </a:tc>
                <a:tc>
                  <a:txBody>
                    <a:bodyPr/>
                    <a:lstStyle/>
                    <a:p>
                      <a:endParaRPr lang="en-US"/>
                    </a:p>
                  </a:txBody>
                  <a:tcPr anchor="ctr"/>
                </a:tc>
                <a:tc>
                  <a:txBody>
                    <a:bodyPr/>
                    <a:lstStyle/>
                    <a:p>
                      <a:endParaRPr lang="en-US"/>
                    </a:p>
                  </a:txBody>
                  <a:tcPr anchor="ctr"/>
                </a:tc>
                <a:tc>
                  <a:txBody>
                    <a:bodyPr/>
                    <a:lstStyle/>
                    <a:p>
                      <a:endParaRPr lang="en-US"/>
                    </a:p>
                  </a:txBody>
                  <a:tcPr anchor="ctr"/>
                </a:tc>
                <a:tc>
                  <a:txBody>
                    <a:bodyPr/>
                    <a:lstStyle/>
                    <a:p>
                      <a:endParaRPr lang="en-US"/>
                    </a:p>
                  </a:txBody>
                  <a:tcPr anchor="ctr"/>
                </a:tc>
                <a:tc>
                  <a:txBody>
                    <a:bodyPr/>
                    <a:lstStyle/>
                    <a:p>
                      <a:endParaRPr lang="en-US" dirty="0"/>
                    </a:p>
                  </a:txBody>
                  <a:tcPr anchor="ctr"/>
                </a:tc>
                <a:tc>
                  <a:txBody>
                    <a:bodyPr/>
                    <a:lstStyle/>
                    <a:p>
                      <a:endParaRPr lang="en-US" dirty="0"/>
                    </a:p>
                  </a:txBody>
                  <a:tcPr anchor="ctr"/>
                </a:tc>
              </a:tr>
              <a:tr h="1410182">
                <a:tc gridSpan="10">
                  <a:txBody>
                    <a:bodyPr/>
                    <a:lstStyle/>
                    <a:p>
                      <a:pPr algn="l"/>
                      <a:r>
                        <a:rPr lang="fa-IR" dirty="0" smtClean="0"/>
                        <a:t>جمع کل                 </a:t>
                      </a:r>
                    </a:p>
                    <a:p>
                      <a:pPr algn="r"/>
                      <a:r>
                        <a:rPr lang="fa-IR" dirty="0" smtClean="0"/>
                        <a:t>نام وامضای مسئول انبار :                 نام و امضای</a:t>
                      </a:r>
                      <a:r>
                        <a:rPr lang="fa-IR" baseline="0" dirty="0" smtClean="0"/>
                        <a:t> کار پرداز :                نام وامضای تحویل دهنده :</a:t>
                      </a:r>
                    </a:p>
                    <a:p>
                      <a:pPr algn="r"/>
                      <a:r>
                        <a:rPr lang="fa-IR" baseline="0" dirty="0" smtClean="0"/>
                        <a:t>در کارت انبار ثبت گردید                                                        در کارت حسابداری انبار ثبت شد .</a:t>
                      </a:r>
                    </a:p>
                    <a:p>
                      <a:pPr algn="r"/>
                      <a:r>
                        <a:rPr lang="fa-IR" baseline="0" dirty="0" smtClean="0"/>
                        <a:t>شماره سند حسابداری                        تاریخ سند                                   نام وامضای حسابدار انبار </a:t>
                      </a:r>
                      <a:r>
                        <a:rPr lang="fa-IR" dirty="0" smtClean="0"/>
                        <a:t>          </a:t>
                      </a:r>
                      <a:endParaRPr lang="en-US" dirty="0"/>
                    </a:p>
                  </a:txBody>
                  <a:tcPr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bl>
          </a:graphicData>
        </a:graphic>
      </p:graphicFrame>
      <p:cxnSp>
        <p:nvCxnSpPr>
          <p:cNvPr id="13" name="Straight Connector 12"/>
          <p:cNvCxnSpPr/>
          <p:nvPr/>
        </p:nvCxnSpPr>
        <p:spPr>
          <a:xfrm>
            <a:off x="152400" y="3124200"/>
            <a:ext cx="1828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10394" y="3504406"/>
            <a:ext cx="7612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04800"/>
            <a:ext cx="9144000" cy="369332"/>
          </a:xfrm>
          <a:prstGeom prst="rect">
            <a:avLst/>
          </a:prstGeom>
          <a:noFill/>
        </p:spPr>
        <p:txBody>
          <a:bodyPr wrap="square" rtlCol="0">
            <a:spAutoFit/>
          </a:bodyPr>
          <a:lstStyle/>
          <a:p>
            <a:endParaRPr lang="en-US" dirty="0"/>
          </a:p>
        </p:txBody>
      </p:sp>
      <p:sp>
        <p:nvSpPr>
          <p:cNvPr id="7" name="TextBox 6"/>
          <p:cNvSpPr txBox="1"/>
          <p:nvPr/>
        </p:nvSpPr>
        <p:spPr>
          <a:xfrm>
            <a:off x="0" y="-152400"/>
            <a:ext cx="9144000" cy="369332"/>
          </a:xfrm>
          <a:prstGeom prst="rect">
            <a:avLst/>
          </a:prstGeom>
          <a:noFill/>
        </p:spPr>
        <p:txBody>
          <a:bodyPr wrap="square" rtlCol="0">
            <a:spAutoFit/>
          </a:bodyPr>
          <a:lstStyle/>
          <a:p>
            <a:endParaRPr lang="en-US" dirty="0"/>
          </a:p>
        </p:txBody>
      </p:sp>
      <p:sp>
        <p:nvSpPr>
          <p:cNvPr id="73729" name="Rectangle 1"/>
          <p:cNvSpPr>
            <a:spLocks noChangeArrowheads="1"/>
          </p:cNvSpPr>
          <p:nvPr/>
        </p:nvSpPr>
        <p:spPr bwMode="auto">
          <a:xfrm rot="10800000" flipV="1">
            <a:off x="0" y="762000"/>
            <a:ext cx="91440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fa-IR" sz="3200" b="0" i="0" u="none" strike="noStrike" cap="none" normalizeH="0" baseline="0" dirty="0" smtClean="0">
              <a:ln>
                <a:noFill/>
              </a:ln>
              <a:solidFill>
                <a:srgbClr val="66FF33"/>
              </a:solidFill>
              <a:effectLst/>
              <a:latin typeface="Arial" pitchFamily="34" charset="0"/>
              <a:ea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endParaRPr lang="fa-IR" sz="3200" dirty="0" smtClean="0">
              <a:solidFill>
                <a:srgbClr val="66FF33"/>
              </a:solidFill>
              <a:latin typeface="Arial" pitchFamily="34" charset="0"/>
              <a:ea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a-IR" sz="3200" b="0" i="0" u="none" strike="noStrike" cap="none" normalizeH="0" baseline="0" dirty="0" smtClean="0">
                <a:ln>
                  <a:noFill/>
                </a:ln>
                <a:solidFill>
                  <a:srgbClr val="66FF33"/>
                </a:solidFill>
                <a:effectLst/>
                <a:latin typeface="Arial" pitchFamily="34" charset="0"/>
                <a:ea typeface="Times New Roman" pitchFamily="18" charset="0"/>
              </a:rPr>
              <a:t> مراحل اداری درخواست کالا از انبار:</a:t>
            </a:r>
            <a:endParaRPr kumimoji="0" lang="en-US" sz="3200" b="0" i="0" u="none" strike="noStrike" cap="none" normalizeH="0" baseline="0" dirty="0" smtClean="0">
              <a:ln>
                <a:noFill/>
              </a:ln>
              <a:solidFill>
                <a:srgbClr val="66FF33"/>
              </a:solidFill>
              <a:effectLst/>
              <a:latin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fa-IR" sz="2400" dirty="0" smtClean="0">
              <a:latin typeface="Arial" pitchFamily="34" charset="0"/>
              <a:ea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Arial" pitchFamily="34" charset="0"/>
                <a:ea typeface="Times New Roman" pitchFamily="18" charset="0"/>
              </a:rPr>
              <a:t>این فرم که برای درخواست کالا از انبار  بنا به درخواست متقاضی و پس از تایید سرپرست مربوطه  توسط متقاضی در 3 نسخه صادر و</a:t>
            </a:r>
            <a:r>
              <a:rPr kumimoji="0" lang="fa-IR" sz="2400" b="0" i="0" u="none" strike="noStrike" cap="none" normalizeH="0" dirty="0" smtClean="0">
                <a:ln>
                  <a:noFill/>
                </a:ln>
                <a:solidFill>
                  <a:schemeClr val="tx1"/>
                </a:solidFill>
                <a:effectLst/>
                <a:latin typeface="Arial" pitchFamily="34" charset="0"/>
                <a:ea typeface="Times New Roman" pitchFamily="18" charset="0"/>
              </a:rPr>
              <a:t> بصورت زیر توزیع می گردد :</a:t>
            </a:r>
          </a:p>
          <a:p>
            <a:pPr marL="0" marR="0" lvl="0" indent="0" algn="r" defTabSz="914400" rtl="0" eaLnBrk="0" fontAlgn="base" latinLnBrk="0" hangingPunct="0">
              <a:lnSpc>
                <a:spcPct val="100000"/>
              </a:lnSpc>
              <a:spcBef>
                <a:spcPct val="0"/>
              </a:spcBef>
              <a:spcAft>
                <a:spcPct val="0"/>
              </a:spcAft>
              <a:buClrTx/>
              <a:buSzTx/>
              <a:buFontTx/>
              <a:buNone/>
              <a:tabLst/>
            </a:pPr>
            <a:endParaRPr lang="fa-IR" sz="2400" baseline="0" dirty="0" smtClean="0">
              <a:latin typeface="Arial" pitchFamily="34" charset="0"/>
              <a:cs typeface="B Zar" pitchFamily="2" charset="-78"/>
            </a:endParaRPr>
          </a:p>
          <a:p>
            <a:pPr lvl="6" algn="r" eaLnBrk="0" fontAlgn="base" hangingPunct="0">
              <a:spcBef>
                <a:spcPct val="0"/>
              </a:spcBef>
              <a:spcAft>
                <a:spcPct val="0"/>
              </a:spcAft>
            </a:pPr>
            <a:r>
              <a:rPr kumimoji="0" lang="fa-IR" sz="2400" b="0" i="0" u="none" strike="noStrike" cap="none" normalizeH="0" dirty="0" smtClean="0">
                <a:ln>
                  <a:noFill/>
                </a:ln>
                <a:solidFill>
                  <a:schemeClr val="tx1"/>
                </a:solidFill>
                <a:effectLst/>
                <a:latin typeface="Arial" pitchFamily="34" charset="0"/>
              </a:rPr>
              <a:t>* نسخ 1و2 به حسابداری .</a:t>
            </a:r>
          </a:p>
          <a:p>
            <a:pPr marL="0" marR="0" lvl="0" indent="0" algn="r" defTabSz="914400" rtl="0" eaLnBrk="0" fontAlgn="base" latinLnBrk="0" hangingPunct="0">
              <a:lnSpc>
                <a:spcPct val="100000"/>
              </a:lnSpc>
              <a:spcBef>
                <a:spcPct val="0"/>
              </a:spcBef>
              <a:spcAft>
                <a:spcPct val="0"/>
              </a:spcAft>
              <a:buClrTx/>
              <a:buSzTx/>
              <a:buFont typeface="Arial" charset="0"/>
              <a:buChar char="•"/>
              <a:tabLst/>
            </a:pPr>
            <a:endParaRPr lang="fa-IR" sz="2400" baseline="0" dirty="0" smtClean="0">
              <a:latin typeface="Arial" pitchFamily="34" charset="0"/>
              <a:cs typeface="B Zar" pitchFamily="2" charset="-78"/>
            </a:endParaRPr>
          </a:p>
          <a:p>
            <a:pPr marL="0" marR="0" lvl="0" indent="0" algn="r" defTabSz="914400" rtl="0" eaLnBrk="0" fontAlgn="base" latinLnBrk="0" hangingPunct="0">
              <a:lnSpc>
                <a:spcPct val="100000"/>
              </a:lnSpc>
              <a:spcBef>
                <a:spcPct val="0"/>
              </a:spcBef>
              <a:spcAft>
                <a:spcPct val="0"/>
              </a:spcAft>
              <a:buClrTx/>
              <a:buSzTx/>
              <a:tabLst/>
            </a:pPr>
            <a:r>
              <a:rPr lang="fa-IR" sz="2400" baseline="0" dirty="0" smtClean="0">
                <a:latin typeface="Arial" pitchFamily="34" charset="0"/>
              </a:rPr>
              <a:t>* نسخه</a:t>
            </a:r>
            <a:r>
              <a:rPr lang="fa-IR" sz="2400" dirty="0" smtClean="0">
                <a:latin typeface="Arial" pitchFamily="34" charset="0"/>
              </a:rPr>
              <a:t> 3  نزد متقاضی باقی می ماند .</a:t>
            </a:r>
          </a:p>
          <a:p>
            <a:pPr marL="0" marR="0" lvl="0" indent="0" algn="r" defTabSz="914400" rtl="0" eaLnBrk="0" fontAlgn="base" latinLnBrk="0" hangingPunct="0">
              <a:lnSpc>
                <a:spcPct val="100000"/>
              </a:lnSpc>
              <a:spcBef>
                <a:spcPct val="0"/>
              </a:spcBef>
              <a:spcAft>
                <a:spcPct val="0"/>
              </a:spcAft>
              <a:buClrTx/>
              <a:buSzTx/>
              <a:buFont typeface="Arial" charset="0"/>
              <a:buChar char="•"/>
              <a:tabLst/>
            </a:pPr>
            <a:endParaRPr kumimoji="0" lang="fa-IR" sz="2400" b="0" i="0" u="none" strike="noStrike" cap="none" normalizeH="0" baseline="0" dirty="0" smtClean="0">
              <a:ln>
                <a:noFill/>
              </a:ln>
              <a:solidFill>
                <a:schemeClr val="tx1"/>
              </a:solidFill>
              <a:effectLst/>
              <a:latin typeface="Arial" pitchFamily="34" charset="0"/>
            </a:endParaRPr>
          </a:p>
          <a:p>
            <a:pPr lvl="8" algn="r" eaLnBrk="0" fontAlgn="base" hangingPunct="0">
              <a:spcBef>
                <a:spcPct val="0"/>
              </a:spcBef>
              <a:spcAft>
                <a:spcPct val="0"/>
              </a:spcAft>
            </a:pPr>
            <a:r>
              <a:rPr lang="fa-IR" sz="2400" dirty="0" smtClean="0">
                <a:latin typeface="Arial" pitchFamily="34" charset="0"/>
              </a:rPr>
              <a:t>( فرم شماره 4)    </a:t>
            </a:r>
            <a:endParaRPr kumimoji="0" lang="en-US" sz="23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spd="med">
    <p:newsflash/>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 y="-2"/>
          <a:ext cx="9143998" cy="6858001"/>
        </p:xfrm>
        <a:graphic>
          <a:graphicData uri="http://schemas.openxmlformats.org/drawingml/2006/table">
            <a:tbl>
              <a:tblPr firstRow="1" bandRow="1">
                <a:tableStyleId>{5940675A-B579-460E-94D1-54222C63F5DA}</a:tableStyleId>
              </a:tblPr>
              <a:tblGrid>
                <a:gridCol w="1015999"/>
                <a:gridCol w="1875692"/>
                <a:gridCol w="1328615"/>
                <a:gridCol w="1474640"/>
                <a:gridCol w="721894"/>
                <a:gridCol w="1122948"/>
                <a:gridCol w="882316"/>
                <a:gridCol w="721894"/>
              </a:tblGrid>
              <a:tr h="2259544">
                <a:tc gridSpan="8">
                  <a:txBody>
                    <a:bodyPr/>
                    <a:lstStyle/>
                    <a:p>
                      <a:pPr algn="ctr"/>
                      <a:r>
                        <a:rPr lang="fa-IR" dirty="0" smtClean="0"/>
                        <a:t>درخواست کالا از انبار</a:t>
                      </a:r>
                    </a:p>
                    <a:p>
                      <a:pPr algn="ctr"/>
                      <a:r>
                        <a:rPr lang="fa-IR" dirty="0" smtClean="0"/>
                        <a:t>به : انبار</a:t>
                      </a:r>
                      <a:r>
                        <a:rPr lang="fa-IR" baseline="0" dirty="0" smtClean="0"/>
                        <a:t> ..............                                                                                                 شماره : ..............</a:t>
                      </a:r>
                    </a:p>
                    <a:p>
                      <a:pPr algn="ctr"/>
                      <a:r>
                        <a:rPr lang="fa-IR" baseline="0" dirty="0" smtClean="0"/>
                        <a:t>از : ..............                                                                                                    تاریخ : ..................</a:t>
                      </a:r>
                    </a:p>
                    <a:p>
                      <a:pPr algn="r"/>
                      <a:r>
                        <a:rPr lang="fa-IR" baseline="0" dirty="0" smtClean="0"/>
                        <a:t>لطفا کالای مشروحه ی ذیل را جهت مصرف در قسمت                                                           تحویل فرمایید .</a:t>
                      </a:r>
                    </a:p>
                    <a:p>
                      <a:pPr algn="r"/>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50107">
                <a:tc>
                  <a:txBody>
                    <a:bodyPr/>
                    <a:lstStyle/>
                    <a:p>
                      <a:pPr algn="ctr"/>
                      <a:r>
                        <a:rPr lang="fa-IR" dirty="0" smtClean="0"/>
                        <a:t>ملاحظات</a:t>
                      </a:r>
                      <a:endParaRPr lang="en-US" dirty="0"/>
                    </a:p>
                  </a:txBody>
                  <a:tcPr/>
                </a:tc>
                <a:tc>
                  <a:txBody>
                    <a:bodyPr/>
                    <a:lstStyle/>
                    <a:p>
                      <a:pPr algn="ctr"/>
                      <a:r>
                        <a:rPr lang="fa-IR" dirty="0" smtClean="0"/>
                        <a:t>مورد با محل مصرف </a:t>
                      </a:r>
                      <a:endParaRPr lang="en-US" dirty="0"/>
                    </a:p>
                  </a:txBody>
                  <a:tcPr/>
                </a:tc>
                <a:tc>
                  <a:txBody>
                    <a:bodyPr/>
                    <a:lstStyle/>
                    <a:p>
                      <a:pPr algn="ctr"/>
                      <a:r>
                        <a:rPr lang="fa-IR" dirty="0" smtClean="0"/>
                        <a:t>تعداد تحویلی</a:t>
                      </a:r>
                      <a:endParaRPr lang="en-US" dirty="0"/>
                    </a:p>
                  </a:txBody>
                  <a:tcPr/>
                </a:tc>
                <a:tc>
                  <a:txBody>
                    <a:bodyPr/>
                    <a:lstStyle/>
                    <a:p>
                      <a:pPr algn="ctr"/>
                      <a:r>
                        <a:rPr lang="fa-IR" dirty="0" smtClean="0"/>
                        <a:t>تعداد درخواستی </a:t>
                      </a:r>
                      <a:endParaRPr lang="en-US" dirty="0"/>
                    </a:p>
                  </a:txBody>
                  <a:tcPr/>
                </a:tc>
                <a:tc>
                  <a:txBody>
                    <a:bodyPr/>
                    <a:lstStyle/>
                    <a:p>
                      <a:pPr algn="ctr"/>
                      <a:r>
                        <a:rPr lang="fa-IR" dirty="0" smtClean="0"/>
                        <a:t>واحد</a:t>
                      </a:r>
                      <a:endParaRPr lang="en-US" dirty="0"/>
                    </a:p>
                  </a:txBody>
                  <a:tcPr/>
                </a:tc>
                <a:tc>
                  <a:txBody>
                    <a:bodyPr/>
                    <a:lstStyle/>
                    <a:p>
                      <a:pPr algn="ctr"/>
                      <a:r>
                        <a:rPr lang="fa-IR" dirty="0" smtClean="0"/>
                        <a:t>شرح کالا</a:t>
                      </a:r>
                      <a:endParaRPr lang="en-US" dirty="0"/>
                    </a:p>
                  </a:txBody>
                  <a:tcPr/>
                </a:tc>
                <a:tc>
                  <a:txBody>
                    <a:bodyPr/>
                    <a:lstStyle/>
                    <a:p>
                      <a:pPr algn="ctr"/>
                      <a:r>
                        <a:rPr lang="fa-IR" dirty="0" smtClean="0"/>
                        <a:t>کد کالا</a:t>
                      </a:r>
                      <a:endParaRPr lang="en-US" dirty="0"/>
                    </a:p>
                  </a:txBody>
                  <a:tcPr/>
                </a:tc>
                <a:tc>
                  <a:txBody>
                    <a:bodyPr/>
                    <a:lstStyle/>
                    <a:p>
                      <a:pPr algn="ctr"/>
                      <a:r>
                        <a:rPr lang="fa-IR" dirty="0" smtClean="0"/>
                        <a:t>ردیف</a:t>
                      </a:r>
                      <a:endParaRPr lang="en-US" dirty="0"/>
                    </a:p>
                  </a:txBody>
                  <a:tcPr/>
                </a:tc>
              </a:tr>
              <a:tr h="2024175">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2024175">
                <a:tc gridSpan="8">
                  <a:txBody>
                    <a:bodyPr/>
                    <a:lstStyle/>
                    <a:p>
                      <a:pPr algn="ctr"/>
                      <a:r>
                        <a:rPr lang="fa-IR" dirty="0" smtClean="0"/>
                        <a:t>نام و امضای واحد درخواست کننده                        نام و امضای</a:t>
                      </a:r>
                      <a:r>
                        <a:rPr lang="fa-IR" baseline="0" dirty="0" smtClean="0"/>
                        <a:t> تایید کننده                       نام و امضای سرپرست انبار</a:t>
                      </a:r>
                    </a:p>
                    <a:p>
                      <a:pPr algn="ctr"/>
                      <a:endParaRPr lang="fa-IR" baseline="0" dirty="0" smtClean="0"/>
                    </a:p>
                    <a:p>
                      <a:pPr algn="ctr"/>
                      <a:endParaRPr lang="fa-IR" baseline="0" dirty="0" smtClean="0"/>
                    </a:p>
                    <a:p>
                      <a:pPr algn="ctr"/>
                      <a:endParaRPr lang="fa-IR" baseline="0" dirty="0" smtClean="0"/>
                    </a:p>
                    <a:p>
                      <a:pPr algn="ctr"/>
                      <a:endParaRPr lang="fa-IR" baseline="0" dirty="0" smtClean="0"/>
                    </a:p>
                    <a:p>
                      <a:pPr algn="ctr"/>
                      <a:r>
                        <a:rPr lang="fa-IR" baseline="0" dirty="0" smtClean="0"/>
                        <a:t>حواله ی انبار شماره                  صادر شد :                 درخواست خرید شماره                                صادر شد </a:t>
                      </a:r>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endParaRPr lang="en-US" dirty="0"/>
                    </a:p>
                  </a:txBody>
                  <a:tcPr/>
                </a:tc>
                <a:tc hMerge="1">
                  <a:txBody>
                    <a:bodyPr/>
                    <a:lstStyle/>
                    <a:p>
                      <a:endParaRPr lang="en-US"/>
                    </a:p>
                  </a:txBody>
                  <a:tcPr/>
                </a:tc>
                <a:tc hMerge="1">
                  <a:txBody>
                    <a:bodyPr/>
                    <a:lstStyle/>
                    <a:p>
                      <a:pPr algn="ctr"/>
                      <a:endParaRPr lang="en-US" dirty="0"/>
                    </a:p>
                  </a:txBody>
                  <a:tcPr/>
                </a:tc>
              </a:tr>
            </a:tbl>
          </a:graphicData>
        </a:graphic>
      </p:graphicFrame>
      <p:cxnSp>
        <p:nvCxnSpPr>
          <p:cNvPr id="7" name="Straight Connector 6"/>
          <p:cNvCxnSpPr/>
          <p:nvPr/>
        </p:nvCxnSpPr>
        <p:spPr>
          <a:xfrm>
            <a:off x="0" y="5943600"/>
            <a:ext cx="9144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5144294" y="5371306"/>
            <a:ext cx="1143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324100" y="5372100"/>
            <a:ext cx="1143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7162800"/>
          </a:xfrm>
        </p:spPr>
        <p:txBody>
          <a:bodyPr/>
          <a:lstStyle/>
          <a:p>
            <a:pPr algn="r"/>
            <a:r>
              <a:rPr lang="fa-IR" sz="3200" dirty="0" smtClean="0">
                <a:solidFill>
                  <a:srgbClr val="92D050"/>
                </a:solidFill>
                <a:cs typeface="+mn-cs"/>
              </a:rPr>
              <a:t>              انو اع کشورها از نظر توسعه ی اقتصادی</a:t>
            </a:r>
            <a:r>
              <a:rPr lang="en-US" sz="3200" dirty="0" smtClean="0">
                <a:solidFill>
                  <a:srgbClr val="92D050"/>
                </a:solidFill>
                <a:cs typeface="+mn-cs"/>
              </a:rPr>
              <a:t/>
            </a:r>
            <a:br>
              <a:rPr lang="en-US"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en-US" sz="3200" dirty="0" smtClean="0">
                <a:solidFill>
                  <a:srgbClr val="92D050"/>
                </a:solidFill>
                <a:cs typeface="+mn-cs"/>
              </a:rPr>
              <a:t/>
            </a:r>
            <a:br>
              <a:rPr lang="en-US" sz="3200" dirty="0" smtClean="0">
                <a:solidFill>
                  <a:srgbClr val="92D050"/>
                </a:solidFill>
                <a:cs typeface="+mn-cs"/>
              </a:rPr>
            </a:br>
            <a:r>
              <a:rPr lang="fa-IR" sz="2400" dirty="0" smtClean="0">
                <a:solidFill>
                  <a:schemeClr val="tx1"/>
                </a:solidFill>
                <a:cs typeface="+mn-cs"/>
              </a:rPr>
              <a:t>1) کشورهای پیشرفته : آمریکا – آلمان – فرانسه – انگلستان – ژاپن                                           </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2) کشورهای در حال پیشرفت : کره – چین – مالزی – هنک کنگ – هند – ایران</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3) کشورهای عقب مانده : کشورهای حاشیه خلیج فارس – بعضی از کشورهای افریقایی</a:t>
            </a:r>
            <a:br>
              <a:rPr lang="fa-IR" sz="2400" dirty="0" smtClean="0">
                <a:solidFill>
                  <a:schemeClr val="tx1"/>
                </a:solidFill>
                <a:cs typeface="+mn-cs"/>
              </a:rPr>
            </a:br>
            <a:endParaRPr lang="en-US" sz="3200" dirty="0">
              <a:solidFill>
                <a:srgbClr val="92D050"/>
              </a:solidFill>
              <a:cs typeface="+mn-cs"/>
            </a:endParaRPr>
          </a:p>
        </p:txBody>
      </p:sp>
    </p:spTree>
  </p:cSld>
  <p:clrMapOvr>
    <a:masterClrMapping/>
  </p:clrMapOvr>
  <p:transition spd="med">
    <p:newsflash/>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3200" dirty="0" smtClean="0">
              <a:solidFill>
                <a:srgbClr val="66FF33"/>
              </a:solidFill>
            </a:endParaRPr>
          </a:p>
          <a:p>
            <a:pPr algn="r">
              <a:buNone/>
            </a:pPr>
            <a:r>
              <a:rPr lang="fa-IR" sz="3200" dirty="0" smtClean="0">
                <a:solidFill>
                  <a:srgbClr val="66FF33"/>
                </a:solidFill>
              </a:rPr>
              <a:t>سفارش کالا چیست وچگونگی توزیع آن :</a:t>
            </a:r>
            <a:endParaRPr lang="en-US" sz="3200" dirty="0" smtClean="0">
              <a:solidFill>
                <a:srgbClr val="66FF33"/>
              </a:solidFill>
            </a:endParaRPr>
          </a:p>
          <a:p>
            <a:pPr algn="r">
              <a:buNone/>
            </a:pPr>
            <a:r>
              <a:rPr lang="fa-IR" sz="2400" dirty="0" smtClean="0"/>
              <a:t>    </a:t>
            </a:r>
          </a:p>
          <a:p>
            <a:pPr algn="r">
              <a:buNone/>
            </a:pPr>
            <a:r>
              <a:rPr lang="fa-IR" sz="2400" dirty="0" smtClean="0"/>
              <a:t>     مشخصات فنی کالا در این فرم  توسط مهندس فنی در 3نسخه نوشته می شود :  </a:t>
            </a:r>
          </a:p>
          <a:p>
            <a:pPr algn="r">
              <a:buFont typeface="Arial" charset="0"/>
              <a:buChar char="•"/>
            </a:pPr>
            <a:endParaRPr lang="fa-IR" sz="2400" dirty="0" smtClean="0"/>
          </a:p>
          <a:p>
            <a:pPr algn="r">
              <a:buFont typeface="Arial" charset="0"/>
              <a:buChar char="•"/>
            </a:pPr>
            <a:r>
              <a:rPr lang="fa-IR" sz="2400" dirty="0" smtClean="0"/>
              <a:t>* نسخه 1 به واحد تدارکات .</a:t>
            </a:r>
          </a:p>
          <a:p>
            <a:pPr algn="r">
              <a:buNone/>
            </a:pPr>
            <a:r>
              <a:rPr lang="fa-IR" sz="2400" dirty="0" smtClean="0"/>
              <a:t> * نسخه 2 درانبار بایگانی .</a:t>
            </a:r>
          </a:p>
          <a:p>
            <a:pPr algn="r">
              <a:buNone/>
            </a:pPr>
            <a:r>
              <a:rPr lang="fa-IR" sz="2400" dirty="0" smtClean="0"/>
              <a:t> * نسخه 3 به مهندس فنی .</a:t>
            </a:r>
          </a:p>
          <a:p>
            <a:pPr algn="r">
              <a:buNone/>
            </a:pPr>
            <a:endParaRPr lang="fa-IR" sz="2400" dirty="0" smtClean="0">
              <a:solidFill>
                <a:srgbClr val="66FF33"/>
              </a:solidFill>
            </a:endParaRPr>
          </a:p>
          <a:p>
            <a:pPr algn="r">
              <a:buNone/>
            </a:pPr>
            <a:r>
              <a:rPr lang="fa-IR" sz="3200" dirty="0" smtClean="0">
                <a:solidFill>
                  <a:srgbClr val="66FF33"/>
                </a:solidFill>
              </a:rPr>
              <a:t>تفاوت حسابداری مالی وصنعتی :</a:t>
            </a:r>
            <a:endParaRPr lang="en-US" sz="3200" dirty="0" smtClean="0">
              <a:solidFill>
                <a:srgbClr val="66FF33"/>
              </a:solidFill>
            </a:endParaRPr>
          </a:p>
          <a:p>
            <a:pPr algn="r">
              <a:buNone/>
            </a:pPr>
            <a:endParaRPr lang="fa-IR" sz="2400" dirty="0" smtClean="0"/>
          </a:p>
          <a:p>
            <a:pPr algn="r">
              <a:buNone/>
            </a:pPr>
            <a:r>
              <a:rPr lang="fa-IR" sz="2400" dirty="0" smtClean="0"/>
              <a:t>حسابدار صنعتی قیمت تمام شده یک کالا را حساب می کند ولی حسابدار مالی هزینه های جانبی را محاسبه می کند قیمت یک کالا با جمع دومبلغ حسابداری مالی وحسابداری صنعتی + سود مشخص می شود .</a:t>
            </a:r>
            <a:endParaRPr lang="en-US" sz="2400" dirty="0" smtClean="0"/>
          </a:p>
          <a:p>
            <a:endParaRPr lang="en-US" sz="2400" dirty="0"/>
          </a:p>
        </p:txBody>
      </p:sp>
    </p:spTree>
  </p:cSld>
  <p:clrMapOvr>
    <a:masterClrMapping/>
  </p:clrMapOvr>
  <p:transition spd="med">
    <p:newsflash/>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04800"/>
            <a:ext cx="9144000" cy="369332"/>
          </a:xfrm>
          <a:prstGeom prst="rect">
            <a:avLst/>
          </a:prstGeom>
          <a:noFill/>
        </p:spPr>
        <p:txBody>
          <a:bodyPr wrap="square" rtlCol="0">
            <a:spAutoFit/>
          </a:bodyPr>
          <a:lstStyle/>
          <a:p>
            <a:endParaRPr lang="en-US" dirty="0"/>
          </a:p>
        </p:txBody>
      </p:sp>
      <p:sp>
        <p:nvSpPr>
          <p:cNvPr id="7" name="TextBox 6"/>
          <p:cNvSpPr txBox="1"/>
          <p:nvPr/>
        </p:nvSpPr>
        <p:spPr>
          <a:xfrm>
            <a:off x="0" y="-152400"/>
            <a:ext cx="9144000" cy="369332"/>
          </a:xfrm>
          <a:prstGeom prst="rect">
            <a:avLst/>
          </a:prstGeom>
          <a:noFill/>
        </p:spPr>
        <p:txBody>
          <a:bodyPr wrap="square" rtlCol="0">
            <a:spAutoFit/>
          </a:bodyPr>
          <a:lstStyle/>
          <a:p>
            <a:endParaRPr lang="en-US" dirty="0"/>
          </a:p>
        </p:txBody>
      </p:sp>
      <p:sp>
        <p:nvSpPr>
          <p:cNvPr id="73729" name="Rectangle 1"/>
          <p:cNvSpPr>
            <a:spLocks noChangeArrowheads="1"/>
          </p:cNvSpPr>
          <p:nvPr/>
        </p:nvSpPr>
        <p:spPr bwMode="auto">
          <a:xfrm rot="10800000" flipV="1">
            <a:off x="0" y="400363"/>
            <a:ext cx="9144000" cy="56169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fa-IR" sz="3200" b="0" i="0" u="none" strike="noStrike" cap="none" normalizeH="0" baseline="0" dirty="0" smtClean="0">
              <a:ln>
                <a:noFill/>
              </a:ln>
              <a:solidFill>
                <a:srgbClr val="66FF33"/>
              </a:solidFill>
              <a:effectLst/>
              <a:latin typeface="Arial" pitchFamily="34" charset="0"/>
              <a:ea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endParaRPr lang="fa-IR" sz="3200" dirty="0" smtClean="0">
              <a:solidFill>
                <a:srgbClr val="66FF33"/>
              </a:solidFill>
              <a:latin typeface="Arial" pitchFamily="34" charset="0"/>
              <a:ea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a-IR" sz="3200" b="0" i="0" u="none" strike="noStrike" cap="none" normalizeH="0" baseline="0" dirty="0" smtClean="0">
                <a:ln>
                  <a:noFill/>
                </a:ln>
                <a:solidFill>
                  <a:srgbClr val="66FF33"/>
                </a:solidFill>
                <a:effectLst/>
                <a:latin typeface="Arial" pitchFamily="34" charset="0"/>
                <a:ea typeface="Times New Roman" pitchFamily="18" charset="0"/>
              </a:rPr>
              <a:t> مراحل اداری درخواست کالا از انبار: ( حواله انبار )</a:t>
            </a:r>
            <a:endParaRPr kumimoji="0" lang="en-US" sz="3200" b="0" i="0" u="none" strike="noStrike" cap="none" normalizeH="0" baseline="0" dirty="0" smtClean="0">
              <a:ln>
                <a:noFill/>
              </a:ln>
              <a:solidFill>
                <a:srgbClr val="66FF33"/>
              </a:solidFill>
              <a:effectLst/>
              <a:latin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fa-IR" sz="2400" dirty="0" smtClean="0">
              <a:latin typeface="Arial" pitchFamily="34" charset="0"/>
              <a:ea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Arial" pitchFamily="34" charset="0"/>
                <a:ea typeface="Times New Roman" pitchFamily="18" charset="0"/>
              </a:rPr>
              <a:t>این فرم که برای خروج کالا از انبار بنا به درخواست متقاضی و پس از تایید سرپرست مربوطه  توسط انباردار در 4 نسخه صادر و</a:t>
            </a:r>
            <a:r>
              <a:rPr kumimoji="0" lang="fa-IR" sz="2400" b="0" i="0" u="none" strike="noStrike" cap="none" normalizeH="0" dirty="0" smtClean="0">
                <a:ln>
                  <a:noFill/>
                </a:ln>
                <a:solidFill>
                  <a:schemeClr val="tx1"/>
                </a:solidFill>
                <a:effectLst/>
                <a:latin typeface="Arial" pitchFamily="34" charset="0"/>
                <a:ea typeface="Times New Roman" pitchFamily="18" charset="0"/>
              </a:rPr>
              <a:t> بصورت زیر توزیع می گردد :</a:t>
            </a:r>
          </a:p>
          <a:p>
            <a:pPr marL="0" marR="0" lvl="0" indent="0" algn="r" defTabSz="914400" rtl="0" eaLnBrk="0" fontAlgn="base" latinLnBrk="0" hangingPunct="0">
              <a:lnSpc>
                <a:spcPct val="100000"/>
              </a:lnSpc>
              <a:spcBef>
                <a:spcPct val="0"/>
              </a:spcBef>
              <a:spcAft>
                <a:spcPct val="0"/>
              </a:spcAft>
              <a:buClrTx/>
              <a:buSzTx/>
              <a:buFontTx/>
              <a:buNone/>
              <a:tabLst/>
            </a:pPr>
            <a:endParaRPr lang="fa-IR" sz="2400" baseline="0" dirty="0" smtClean="0">
              <a:latin typeface="Arial" pitchFamily="34" charset="0"/>
              <a:cs typeface="B Zar" pitchFamily="2" charset="-78"/>
            </a:endParaRPr>
          </a:p>
          <a:p>
            <a:pPr lvl="6" algn="r" eaLnBrk="0" fontAlgn="base" hangingPunct="0">
              <a:spcBef>
                <a:spcPct val="0"/>
              </a:spcBef>
              <a:spcAft>
                <a:spcPct val="0"/>
              </a:spcAft>
            </a:pPr>
            <a:r>
              <a:rPr kumimoji="0" lang="fa-IR" sz="2400" b="0" i="0" u="none" strike="noStrike" cap="none" normalizeH="0" dirty="0" smtClean="0">
                <a:ln>
                  <a:noFill/>
                </a:ln>
                <a:solidFill>
                  <a:schemeClr val="tx1"/>
                </a:solidFill>
                <a:effectLst/>
                <a:latin typeface="Arial" pitchFamily="34" charset="0"/>
              </a:rPr>
              <a:t>* نسخ 1و2 همراه نسخه 1 فرم درخواست کالا به حسابداری .</a:t>
            </a:r>
          </a:p>
          <a:p>
            <a:pPr marL="0" marR="0" lvl="0" indent="0" algn="r" defTabSz="914400" rtl="0" eaLnBrk="0" fontAlgn="base" latinLnBrk="0" hangingPunct="0">
              <a:lnSpc>
                <a:spcPct val="100000"/>
              </a:lnSpc>
              <a:spcBef>
                <a:spcPct val="0"/>
              </a:spcBef>
              <a:spcAft>
                <a:spcPct val="0"/>
              </a:spcAft>
              <a:buClrTx/>
              <a:buSzTx/>
              <a:buFont typeface="Arial" charset="0"/>
              <a:buChar char="•"/>
              <a:tabLst/>
            </a:pPr>
            <a:endParaRPr lang="fa-IR" sz="2400" baseline="0" dirty="0" smtClean="0">
              <a:latin typeface="Arial" pitchFamily="34" charset="0"/>
              <a:cs typeface="B Zar" pitchFamily="2" charset="-78"/>
            </a:endParaRPr>
          </a:p>
          <a:p>
            <a:pPr marL="0" marR="0" lvl="0" indent="0" algn="r" defTabSz="914400" rtl="0" eaLnBrk="0" fontAlgn="base" latinLnBrk="0" hangingPunct="0">
              <a:lnSpc>
                <a:spcPct val="100000"/>
              </a:lnSpc>
              <a:spcBef>
                <a:spcPct val="0"/>
              </a:spcBef>
              <a:spcAft>
                <a:spcPct val="0"/>
              </a:spcAft>
              <a:buClrTx/>
              <a:buSzTx/>
              <a:tabLst/>
            </a:pPr>
            <a:r>
              <a:rPr lang="fa-IR" sz="2400" baseline="0" dirty="0" smtClean="0">
                <a:latin typeface="Arial" pitchFamily="34" charset="0"/>
              </a:rPr>
              <a:t>* نسخه</a:t>
            </a:r>
            <a:r>
              <a:rPr lang="fa-IR" sz="2400" dirty="0" smtClean="0">
                <a:latin typeface="Arial" pitchFamily="34" charset="0"/>
              </a:rPr>
              <a:t> 3 همراه کالا به متقاضی .</a:t>
            </a:r>
          </a:p>
          <a:p>
            <a:pPr marL="0" marR="0" lvl="0" indent="0" algn="r" defTabSz="914400" rtl="0" eaLnBrk="0" fontAlgn="base" latinLnBrk="0" hangingPunct="0">
              <a:lnSpc>
                <a:spcPct val="100000"/>
              </a:lnSpc>
              <a:spcBef>
                <a:spcPct val="0"/>
              </a:spcBef>
              <a:spcAft>
                <a:spcPct val="0"/>
              </a:spcAft>
              <a:buClrTx/>
              <a:buSzTx/>
              <a:tabLst/>
            </a:pPr>
            <a:endParaRPr kumimoji="0" lang="fa-IR"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0" eaLnBrk="0" fontAlgn="base" latinLnBrk="0" hangingPunct="0">
              <a:lnSpc>
                <a:spcPct val="100000"/>
              </a:lnSpc>
              <a:spcBef>
                <a:spcPct val="0"/>
              </a:spcBef>
              <a:spcAft>
                <a:spcPct val="0"/>
              </a:spcAft>
              <a:buClrTx/>
              <a:buSzTx/>
              <a:buFont typeface="Arial" charset="0"/>
              <a:buChar char="•"/>
              <a:tabLst/>
            </a:pPr>
            <a:r>
              <a:rPr lang="fa-IR" sz="2400" dirty="0" smtClean="0">
                <a:latin typeface="Arial" pitchFamily="34" charset="0"/>
              </a:rPr>
              <a:t>نسخه 4 به انضمام نسخه 2 درخواست کالا در انبار بایگانی می شود .</a:t>
            </a:r>
          </a:p>
          <a:p>
            <a:pPr marL="0" marR="0" lvl="0" indent="0" algn="r" defTabSz="914400" rtl="0" eaLnBrk="0" fontAlgn="base" latinLnBrk="0" hangingPunct="0">
              <a:lnSpc>
                <a:spcPct val="100000"/>
              </a:lnSpc>
              <a:spcBef>
                <a:spcPct val="0"/>
              </a:spcBef>
              <a:spcAft>
                <a:spcPct val="0"/>
              </a:spcAft>
              <a:buClrTx/>
              <a:buSzTx/>
              <a:buFont typeface="Arial" charset="0"/>
              <a:buChar char="•"/>
              <a:tabLst/>
            </a:pPr>
            <a:endParaRPr kumimoji="0" lang="fa-IR" sz="2400" b="0" i="0" u="none" strike="noStrike" cap="none" normalizeH="0" baseline="0" dirty="0" smtClean="0">
              <a:ln>
                <a:noFill/>
              </a:ln>
              <a:solidFill>
                <a:schemeClr val="tx1"/>
              </a:solidFill>
              <a:effectLst/>
              <a:latin typeface="Arial" pitchFamily="34" charset="0"/>
            </a:endParaRPr>
          </a:p>
          <a:p>
            <a:pPr lvl="8" algn="r" eaLnBrk="0" fontAlgn="base" hangingPunct="0">
              <a:spcBef>
                <a:spcPct val="0"/>
              </a:spcBef>
              <a:spcAft>
                <a:spcPct val="0"/>
              </a:spcAft>
            </a:pPr>
            <a:r>
              <a:rPr lang="fa-IR" sz="2400" dirty="0" smtClean="0">
                <a:latin typeface="Arial" pitchFamily="34" charset="0"/>
              </a:rPr>
              <a:t>( فرم شماره 5)    </a:t>
            </a:r>
            <a:endParaRPr kumimoji="0" lang="en-US" sz="23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spd="med">
    <p:newsflash/>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5936549"/>
        </p:xfrm>
        <a:graphic>
          <a:graphicData uri="http://schemas.openxmlformats.org/drawingml/2006/table">
            <a:tbl>
              <a:tblPr firstRow="1" lastRow="1" bandRow="1">
                <a:tableStyleId>{5940675A-B579-460E-94D1-54222C63F5DA}</a:tableStyleId>
              </a:tblPr>
              <a:tblGrid>
                <a:gridCol w="1066800"/>
                <a:gridCol w="685800"/>
                <a:gridCol w="685800"/>
                <a:gridCol w="609600"/>
                <a:gridCol w="762000"/>
                <a:gridCol w="762000"/>
                <a:gridCol w="762000"/>
                <a:gridCol w="838200"/>
                <a:gridCol w="762000"/>
                <a:gridCol w="609600"/>
                <a:gridCol w="990600"/>
                <a:gridCol w="609600"/>
              </a:tblGrid>
              <a:tr h="1425537">
                <a:tc gridSpan="12">
                  <a:txBody>
                    <a:bodyPr/>
                    <a:lstStyle/>
                    <a:p>
                      <a:pPr algn="ctr"/>
                      <a:r>
                        <a:rPr lang="fa-IR" dirty="0" smtClean="0"/>
                        <a:t>((</a:t>
                      </a:r>
                      <a:r>
                        <a:rPr lang="fa-IR" baseline="0" dirty="0" smtClean="0"/>
                        <a:t> حواله ی انبار ))</a:t>
                      </a:r>
                    </a:p>
                    <a:p>
                      <a:pPr algn="ctr"/>
                      <a:r>
                        <a:rPr lang="fa-IR" baseline="0" dirty="0" smtClean="0"/>
                        <a:t>نام و شماره ی انبار :                                                                                                    شماره : ...................</a:t>
                      </a:r>
                    </a:p>
                    <a:p>
                      <a:pPr algn="ctr"/>
                      <a:r>
                        <a:rPr lang="fa-IR" baseline="0" dirty="0" smtClean="0"/>
                        <a:t>قسمت درخواست کننده :                                                                                                  تاریخ : ..................</a:t>
                      </a:r>
                    </a:p>
                    <a:p>
                      <a:pPr algn="r"/>
                      <a:r>
                        <a:rPr lang="fa-IR" baseline="0" dirty="0" smtClean="0"/>
                        <a:t>نام در خواست کننده :</a:t>
                      </a:r>
                    </a:p>
                    <a:p>
                      <a:pPr algn="ctr"/>
                      <a:r>
                        <a:rPr lang="fa-IR" baseline="0" dirty="0" smtClean="0"/>
                        <a:t>شماره دستور کار                                                                              شماره رسید انبار :</a:t>
                      </a:r>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r>
              <a:tr h="623673">
                <a:tc>
                  <a:txBody>
                    <a:bodyPr/>
                    <a:lstStyle/>
                    <a:p>
                      <a:pPr algn="ctr"/>
                      <a:r>
                        <a:rPr lang="fa-IR" dirty="0" smtClean="0"/>
                        <a:t>مبلغ ریالی</a:t>
                      </a:r>
                      <a:endParaRPr lang="en-US" dirty="0"/>
                    </a:p>
                  </a:txBody>
                  <a:tcPr/>
                </a:tc>
                <a:tc>
                  <a:txBody>
                    <a:bodyPr/>
                    <a:lstStyle/>
                    <a:p>
                      <a:pPr algn="ctr"/>
                      <a:r>
                        <a:rPr lang="fa-IR" dirty="0" smtClean="0"/>
                        <a:t>قیمت</a:t>
                      </a:r>
                      <a:endParaRPr lang="en-US" dirty="0"/>
                    </a:p>
                  </a:txBody>
                  <a:tcPr/>
                </a:tc>
                <a:tc>
                  <a:txBody>
                    <a:bodyPr/>
                    <a:lstStyle/>
                    <a:p>
                      <a:pPr algn="ctr"/>
                      <a:r>
                        <a:rPr lang="fa-IR" dirty="0" smtClean="0"/>
                        <a:t>مقدار</a:t>
                      </a:r>
                      <a:endParaRPr lang="en-US" dirty="0"/>
                    </a:p>
                  </a:txBody>
                  <a:tcPr/>
                </a:tc>
                <a:tc>
                  <a:txBody>
                    <a:bodyPr/>
                    <a:lstStyle/>
                    <a:p>
                      <a:pPr algn="ctr"/>
                      <a:r>
                        <a:rPr lang="fa-IR" dirty="0" smtClean="0"/>
                        <a:t>واحد</a:t>
                      </a:r>
                      <a:endParaRPr lang="en-US" dirty="0"/>
                    </a:p>
                  </a:txBody>
                  <a:tcPr/>
                </a:tc>
                <a:tc>
                  <a:txBody>
                    <a:bodyPr/>
                    <a:lstStyle/>
                    <a:p>
                      <a:pPr algn="ctr"/>
                      <a:r>
                        <a:rPr lang="fa-IR" dirty="0" smtClean="0"/>
                        <a:t>مقدار تحویلی</a:t>
                      </a:r>
                      <a:endParaRPr lang="en-US" dirty="0"/>
                    </a:p>
                  </a:txBody>
                  <a:tcPr/>
                </a:tc>
                <a:tc>
                  <a:txBody>
                    <a:bodyPr/>
                    <a:lstStyle/>
                    <a:p>
                      <a:pPr algn="ctr"/>
                      <a:r>
                        <a:rPr lang="fa-IR" dirty="0" smtClean="0"/>
                        <a:t>مقدار دریافتی</a:t>
                      </a:r>
                      <a:endParaRPr lang="en-US" dirty="0"/>
                    </a:p>
                  </a:txBody>
                  <a:tcPr/>
                </a:tc>
                <a:tc>
                  <a:txBody>
                    <a:bodyPr/>
                    <a:lstStyle/>
                    <a:p>
                      <a:pPr algn="ctr"/>
                      <a:r>
                        <a:rPr lang="fa-IR" dirty="0" smtClean="0"/>
                        <a:t>شماره فنی</a:t>
                      </a:r>
                      <a:endParaRPr lang="en-US" dirty="0"/>
                    </a:p>
                  </a:txBody>
                  <a:tcPr/>
                </a:tc>
                <a:tc>
                  <a:txBody>
                    <a:bodyPr/>
                    <a:lstStyle/>
                    <a:p>
                      <a:pPr algn="ctr"/>
                      <a:r>
                        <a:rPr lang="fa-IR" dirty="0" smtClean="0"/>
                        <a:t>کد مرکز هزینه</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fa-IR" dirty="0" smtClean="0"/>
                        <a:t>کد کالا</a:t>
                      </a:r>
                      <a:endParaRPr lang="en-US" dirty="0"/>
                    </a:p>
                  </a:txBody>
                  <a:tcPr/>
                </a:tc>
                <a:tc>
                  <a:txBody>
                    <a:bodyPr/>
                    <a:lstStyle/>
                    <a:p>
                      <a:pPr algn="ctr"/>
                      <a:r>
                        <a:rPr lang="fa-IR" dirty="0" smtClean="0"/>
                        <a:t>شرح کالا</a:t>
                      </a:r>
                      <a:endParaRPr lang="en-US" dirty="0"/>
                    </a:p>
                  </a:txBody>
                  <a:tcPr/>
                </a:tc>
                <a:tc>
                  <a:txBody>
                    <a:bodyPr/>
                    <a:lstStyle/>
                    <a:p>
                      <a:pPr algn="ctr"/>
                      <a:r>
                        <a:rPr lang="fa-IR" dirty="0" smtClean="0"/>
                        <a:t>شماره درخواست</a:t>
                      </a:r>
                      <a:endParaRPr lang="en-US" dirty="0"/>
                    </a:p>
                  </a:txBody>
                  <a:tcPr/>
                </a:tc>
                <a:tc>
                  <a:txBody>
                    <a:bodyPr/>
                    <a:lstStyle/>
                    <a:p>
                      <a:pPr algn="ctr"/>
                      <a:r>
                        <a:rPr lang="fa-IR" dirty="0" smtClean="0"/>
                        <a:t>ردیف</a:t>
                      </a:r>
                      <a:endParaRPr lang="en-US" dirty="0"/>
                    </a:p>
                  </a:txBody>
                  <a:tcPr/>
                </a:tc>
              </a:tr>
              <a:tr h="3284789">
                <a:tc>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tc>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endParaRPr lang="en-US" dirty="0"/>
                    </a:p>
                  </a:txBody>
                  <a:tcPr>
                    <a:lnB w="12700" cap="flat" cmpd="sng" algn="ctr">
                      <a:solidFill>
                        <a:schemeClr val="tx1"/>
                      </a:solidFill>
                      <a:prstDash val="solid"/>
                      <a:round/>
                      <a:headEnd type="none" w="med" len="med"/>
                      <a:tailEnd type="none" w="med" len="med"/>
                    </a:lnB>
                  </a:tcPr>
                </a:tc>
              </a:tr>
            </a:tbl>
          </a:graphicData>
        </a:graphic>
      </p:graphicFrame>
      <p:sp>
        <p:nvSpPr>
          <p:cNvPr id="6" name="Footer Placeholder 5"/>
          <p:cNvSpPr>
            <a:spLocks noGrp="1"/>
          </p:cNvSpPr>
          <p:nvPr>
            <p:ph type="ftr" sz="quarter" idx="11"/>
          </p:nvPr>
        </p:nvSpPr>
        <p:spPr/>
        <p:txBody>
          <a:bodyPr/>
          <a:lstStyle/>
          <a:p>
            <a:r>
              <a:rPr lang="en-US" smtClean="0"/>
              <a:t>www.jozve.org</a:t>
            </a:r>
            <a:endParaRPr lang="en-US"/>
          </a:p>
        </p:txBody>
      </p:sp>
      <p:graphicFrame>
        <p:nvGraphicFramePr>
          <p:cNvPr id="8" name="Table 7"/>
          <p:cNvGraphicFramePr>
            <a:graphicFrameLocks noGrp="1"/>
          </p:cNvGraphicFramePr>
          <p:nvPr/>
        </p:nvGraphicFramePr>
        <p:xfrm>
          <a:off x="-9525" y="5394960"/>
          <a:ext cx="9153525" cy="1463040"/>
        </p:xfrm>
        <a:graphic>
          <a:graphicData uri="http://schemas.openxmlformats.org/drawingml/2006/table">
            <a:tbl>
              <a:tblPr/>
              <a:tblGrid>
                <a:gridCol w="9153525"/>
              </a:tblGrid>
              <a:tr h="1371600">
                <a:tc>
                  <a:txBody>
                    <a:bodyPr/>
                    <a:lstStyle/>
                    <a:p>
                      <a:pPr algn="r"/>
                      <a:r>
                        <a:rPr lang="fa-IR" dirty="0" smtClean="0"/>
                        <a:t>توضیحات</a:t>
                      </a:r>
                      <a:r>
                        <a:rPr lang="fa-IR" baseline="0" dirty="0" smtClean="0"/>
                        <a:t> </a:t>
                      </a:r>
                    </a:p>
                    <a:p>
                      <a:pPr algn="r"/>
                      <a:r>
                        <a:rPr lang="fa-IR" baseline="0" dirty="0" smtClean="0"/>
                        <a:t>نام و امضای انباردار                            نام و امضای سرپرست انبار    شماره و تاریخ سند حسابداری : </a:t>
                      </a:r>
                    </a:p>
                    <a:p>
                      <a:pPr algn="r"/>
                      <a:r>
                        <a:rPr lang="fa-IR" baseline="0" dirty="0" smtClean="0"/>
                        <a:t>نام و امضای تحویل گیرنده                                                            نام و امضای حسابدار </a:t>
                      </a:r>
                    </a:p>
                    <a:p>
                      <a:pPr algn="r"/>
                      <a:r>
                        <a:rPr lang="fa-IR" baseline="0" dirty="0" smtClean="0"/>
                        <a:t>در کارت انبار ثبت گردید                                                              در کارت حسابداری انبار ثبت گردید  </a:t>
                      </a:r>
                    </a:p>
                    <a:p>
                      <a:r>
                        <a:rPr lang="fa-IR" baseline="0" dirty="0" smtClean="0"/>
                        <a:t>       </a:t>
                      </a:r>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cxnSp>
        <p:nvCxnSpPr>
          <p:cNvPr id="10" name="Straight Connector 9"/>
          <p:cNvCxnSpPr/>
          <p:nvPr/>
        </p:nvCxnSpPr>
        <p:spPr>
          <a:xfrm rot="5400000">
            <a:off x="6211094" y="6133306"/>
            <a:ext cx="1447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086894" y="6133306"/>
            <a:ext cx="1447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lvl="0" indent="0" algn="r" eaLnBrk="0" fontAlgn="base" hangingPunct="0">
              <a:spcBef>
                <a:spcPct val="0"/>
              </a:spcBef>
              <a:spcAft>
                <a:spcPct val="0"/>
              </a:spcAft>
              <a:buClrTx/>
              <a:buSzTx/>
              <a:buNone/>
            </a:pPr>
            <a:endParaRPr lang="fa-IR" sz="2400" dirty="0" smtClean="0">
              <a:solidFill>
                <a:srgbClr val="66FF33"/>
              </a:solidFill>
              <a:latin typeface="Arial" pitchFamily="34" charset="0"/>
              <a:ea typeface="Times New Roman" pitchFamily="18" charset="0"/>
            </a:endParaRPr>
          </a:p>
          <a:p>
            <a:pPr marL="0" lvl="0" indent="0" algn="r" eaLnBrk="0" fontAlgn="base" hangingPunct="0">
              <a:spcBef>
                <a:spcPct val="0"/>
              </a:spcBef>
              <a:spcAft>
                <a:spcPct val="0"/>
              </a:spcAft>
              <a:buClrTx/>
              <a:buSzTx/>
              <a:buNone/>
            </a:pPr>
            <a:endParaRPr lang="fa-IR" sz="2400" dirty="0" smtClean="0">
              <a:solidFill>
                <a:srgbClr val="66FF33"/>
              </a:solidFill>
              <a:latin typeface="Arial" pitchFamily="34" charset="0"/>
              <a:ea typeface="Times New Roman" pitchFamily="18" charset="0"/>
            </a:endParaRPr>
          </a:p>
          <a:p>
            <a:pPr marL="0" lvl="0" indent="0" algn="r" eaLnBrk="0" fontAlgn="base" hangingPunct="0">
              <a:spcBef>
                <a:spcPct val="0"/>
              </a:spcBef>
              <a:spcAft>
                <a:spcPct val="0"/>
              </a:spcAft>
              <a:buClrTx/>
              <a:buSzTx/>
              <a:buNone/>
            </a:pPr>
            <a:r>
              <a:rPr lang="fa-IR" sz="3200" dirty="0" smtClean="0">
                <a:solidFill>
                  <a:srgbClr val="66FF33"/>
                </a:solidFill>
                <a:latin typeface="Arial" pitchFamily="34" charset="0"/>
                <a:ea typeface="Times New Roman" pitchFamily="18" charset="0"/>
              </a:rPr>
              <a:t>رسید انبار مستقیم :</a:t>
            </a:r>
          </a:p>
          <a:p>
            <a:pPr marL="0" lvl="0" indent="0" algn="r" eaLnBrk="0" fontAlgn="base" hangingPunct="0">
              <a:spcBef>
                <a:spcPct val="0"/>
              </a:spcBef>
              <a:spcAft>
                <a:spcPct val="0"/>
              </a:spcAft>
              <a:buClrTx/>
              <a:buSzTx/>
              <a:buNone/>
            </a:pPr>
            <a:endParaRPr lang="fa-IR" sz="2400" dirty="0" smtClean="0">
              <a:solidFill>
                <a:srgbClr val="66FF33"/>
              </a:solidFill>
              <a:latin typeface="Arial" pitchFamily="34" charset="0"/>
            </a:endParaRPr>
          </a:p>
          <a:p>
            <a:pPr marL="0" lvl="0" indent="0" algn="r" eaLnBrk="0" fontAlgn="base" hangingPunct="0">
              <a:spcBef>
                <a:spcPct val="0"/>
              </a:spcBef>
              <a:spcAft>
                <a:spcPct val="0"/>
              </a:spcAft>
              <a:buClrTx/>
              <a:buSzTx/>
              <a:buNone/>
            </a:pPr>
            <a:r>
              <a:rPr lang="fa-IR" sz="2400" dirty="0" smtClean="0">
                <a:latin typeface="Arial" pitchFamily="34" charset="0"/>
                <a:ea typeface="Times New Roman" pitchFamily="18" charset="0"/>
              </a:rPr>
              <a:t>در مواقعی که جنس خریداری شده بدون ورود به انبار به مکان مورد استفاده ارسال می گردد از فرم رسید مستقیم انبار استفاده می شود . که در 5 نسخه توسط انباردار صادرو به صورت زیر توزیع می گردد :(مثل مصالح ساختمانی) . </a:t>
            </a:r>
          </a:p>
          <a:p>
            <a:pPr algn="r">
              <a:buNone/>
            </a:pPr>
            <a:endParaRPr lang="fa-IR" sz="2400" dirty="0" smtClean="0"/>
          </a:p>
          <a:p>
            <a:pPr algn="r">
              <a:buNone/>
            </a:pPr>
            <a:r>
              <a:rPr lang="fa-IR" sz="2400" dirty="0" smtClean="0"/>
              <a:t>* نسخ 1 و2 به واحد حسابداری .</a:t>
            </a:r>
          </a:p>
          <a:p>
            <a:pPr algn="r">
              <a:buFont typeface="Arial" charset="0"/>
              <a:buChar char="•"/>
            </a:pPr>
            <a:endParaRPr lang="fa-IR" sz="2400" dirty="0" smtClean="0"/>
          </a:p>
          <a:p>
            <a:pPr algn="r">
              <a:buNone/>
            </a:pPr>
            <a:r>
              <a:rPr lang="fa-IR" sz="2400" dirty="0" smtClean="0"/>
              <a:t>* نسخه 3 به واحد تدارکات . </a:t>
            </a:r>
          </a:p>
          <a:p>
            <a:pPr algn="r">
              <a:buFont typeface="Arial" charset="0"/>
              <a:buChar char="•"/>
            </a:pPr>
            <a:endParaRPr lang="fa-IR" sz="2400" dirty="0" smtClean="0"/>
          </a:p>
          <a:p>
            <a:pPr algn="r">
              <a:buNone/>
            </a:pPr>
            <a:r>
              <a:rPr lang="fa-IR" sz="2400" dirty="0" smtClean="0"/>
              <a:t>* نسخه 4 در انبار بایگانی .</a:t>
            </a:r>
          </a:p>
          <a:p>
            <a:pPr algn="r">
              <a:buNone/>
            </a:pPr>
            <a:endParaRPr lang="fa-IR" sz="2400" dirty="0" smtClean="0"/>
          </a:p>
          <a:p>
            <a:pPr algn="r">
              <a:buNone/>
            </a:pPr>
            <a:r>
              <a:rPr lang="fa-IR" sz="2400" dirty="0" smtClean="0"/>
              <a:t>* نسخه 5 به تحویل دهنده کالا .</a:t>
            </a:r>
          </a:p>
          <a:p>
            <a:pPr algn="r">
              <a:buFont typeface="Arial" charset="0"/>
              <a:buChar char="•"/>
            </a:pPr>
            <a:endParaRPr lang="fa-IR" sz="2400" dirty="0" smtClean="0"/>
          </a:p>
          <a:p>
            <a:pPr algn="r">
              <a:buNone/>
            </a:pPr>
            <a:r>
              <a:rPr lang="fa-IR" sz="2400" dirty="0" smtClean="0"/>
              <a:t>( فرم شماره 3 )</a:t>
            </a: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7150865"/>
        </p:xfrm>
        <a:graphic>
          <a:graphicData uri="http://schemas.openxmlformats.org/drawingml/2006/table">
            <a:tbl>
              <a:tblPr firstRow="1" bandRow="1">
                <a:tableStyleId>{5940675A-B579-460E-94D1-54222C63F5DA}</a:tableStyleId>
              </a:tblPr>
              <a:tblGrid>
                <a:gridCol w="1371600"/>
                <a:gridCol w="914400"/>
                <a:gridCol w="1143000"/>
                <a:gridCol w="609600"/>
                <a:gridCol w="1828800"/>
                <a:gridCol w="990600"/>
                <a:gridCol w="1676400"/>
                <a:gridCol w="609600"/>
              </a:tblGrid>
              <a:tr h="1444494">
                <a:tc gridSpan="8">
                  <a:txBody>
                    <a:bodyPr/>
                    <a:lstStyle/>
                    <a:p>
                      <a:pPr algn="ctr"/>
                      <a:r>
                        <a:rPr lang="fa-IR" dirty="0" smtClean="0"/>
                        <a:t>رسید انبار مستقیم</a:t>
                      </a:r>
                    </a:p>
                    <a:p>
                      <a:pPr algn="ctr"/>
                      <a:r>
                        <a:rPr lang="fa-IR" dirty="0" smtClean="0"/>
                        <a:t>قسمت</a:t>
                      </a:r>
                      <a:r>
                        <a:rPr lang="fa-IR" baseline="0" dirty="0" smtClean="0"/>
                        <a:t> درخواست کننده :                                                                                                شماره : .................</a:t>
                      </a:r>
                    </a:p>
                    <a:p>
                      <a:pPr algn="l"/>
                      <a:r>
                        <a:rPr lang="fa-IR" baseline="0" dirty="0" smtClean="0"/>
                        <a:t>تاریخ: ....................</a:t>
                      </a:r>
                    </a:p>
                    <a:p>
                      <a:pPr algn="r"/>
                      <a:r>
                        <a:rPr lang="fa-IR" baseline="0" dirty="0" smtClean="0"/>
                        <a:t>شماره ی درخواست خرید                             کد قسمت                          شماره ی دستور کار  </a:t>
                      </a:r>
                    </a:p>
                    <a:p>
                      <a:pPr algn="r"/>
                      <a:r>
                        <a:rPr lang="fa-IR" baseline="0" dirty="0" smtClean="0"/>
                        <a:t>شماره و تاریخ فاکتور فروشنده :                           </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r>
              <a:tr h="627984">
                <a:tc>
                  <a:txBody>
                    <a:bodyPr/>
                    <a:lstStyle/>
                    <a:p>
                      <a:pPr algn="ctr"/>
                      <a:r>
                        <a:rPr lang="fa-IR" dirty="0" smtClean="0"/>
                        <a:t>سایر اطلاعات</a:t>
                      </a:r>
                      <a:endParaRPr lang="en-US" dirty="0"/>
                    </a:p>
                  </a:txBody>
                  <a:tcPr/>
                </a:tc>
                <a:tc>
                  <a:txBody>
                    <a:bodyPr/>
                    <a:lstStyle/>
                    <a:p>
                      <a:pPr algn="ctr"/>
                      <a:r>
                        <a:rPr lang="fa-IR" dirty="0" smtClean="0"/>
                        <a:t>قیمت کل</a:t>
                      </a:r>
                      <a:endParaRPr lang="en-US" dirty="0"/>
                    </a:p>
                  </a:txBody>
                  <a:tcPr/>
                </a:tc>
                <a:tc>
                  <a:txBody>
                    <a:bodyPr/>
                    <a:lstStyle/>
                    <a:p>
                      <a:pPr algn="ctr"/>
                      <a:r>
                        <a:rPr lang="fa-IR" dirty="0" smtClean="0"/>
                        <a:t>قیمت واحد</a:t>
                      </a:r>
                      <a:endParaRPr lang="en-US" dirty="0"/>
                    </a:p>
                  </a:txBody>
                  <a:tcPr/>
                </a:tc>
                <a:tc>
                  <a:txBody>
                    <a:bodyPr/>
                    <a:lstStyle/>
                    <a:p>
                      <a:pPr algn="ctr"/>
                      <a:r>
                        <a:rPr lang="fa-IR" dirty="0" smtClean="0"/>
                        <a:t>واحد</a:t>
                      </a:r>
                      <a:endParaRPr lang="en-US" dirty="0"/>
                    </a:p>
                  </a:txBody>
                  <a:tcPr/>
                </a:tc>
                <a:tc>
                  <a:txBody>
                    <a:bodyPr/>
                    <a:lstStyle/>
                    <a:p>
                      <a:pPr algn="ctr"/>
                      <a:r>
                        <a:rPr lang="fa-IR" dirty="0" smtClean="0"/>
                        <a:t>تعداد با مقدار دریافتی </a:t>
                      </a:r>
                      <a:endParaRPr lang="en-US" dirty="0"/>
                    </a:p>
                  </a:txBody>
                  <a:tcPr/>
                </a:tc>
                <a:tc>
                  <a:txBody>
                    <a:bodyPr/>
                    <a:lstStyle/>
                    <a:p>
                      <a:pPr algn="ctr"/>
                      <a:r>
                        <a:rPr lang="fa-IR" dirty="0" smtClean="0"/>
                        <a:t>کد</a:t>
                      </a:r>
                      <a:r>
                        <a:rPr lang="fa-IR" baseline="0" dirty="0" smtClean="0"/>
                        <a:t> کالا</a:t>
                      </a:r>
                      <a:endParaRPr lang="en-US" dirty="0"/>
                    </a:p>
                  </a:txBody>
                  <a:tcPr/>
                </a:tc>
                <a:tc>
                  <a:txBody>
                    <a:bodyPr/>
                    <a:lstStyle/>
                    <a:p>
                      <a:pPr algn="ctr"/>
                      <a:r>
                        <a:rPr lang="fa-IR" dirty="0" smtClean="0"/>
                        <a:t>نام و مشخصات کالا</a:t>
                      </a:r>
                      <a:endParaRPr lang="en-US" dirty="0"/>
                    </a:p>
                  </a:txBody>
                  <a:tcPr/>
                </a:tc>
                <a:tc>
                  <a:txBody>
                    <a:bodyPr/>
                    <a:lstStyle/>
                    <a:p>
                      <a:pPr algn="ctr"/>
                      <a:r>
                        <a:rPr lang="fa-IR" dirty="0" smtClean="0"/>
                        <a:t>ردیف</a:t>
                      </a:r>
                      <a:endParaRPr lang="en-US" dirty="0"/>
                    </a:p>
                  </a:txBody>
                  <a:tcPr/>
                </a:tc>
              </a:tr>
              <a:tr h="3529552">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1255969">
                <a:tc gridSpan="8">
                  <a:txBody>
                    <a:bodyPr/>
                    <a:lstStyle/>
                    <a:p>
                      <a:pPr algn="r"/>
                      <a:r>
                        <a:rPr lang="fa-IR" dirty="0" smtClean="0"/>
                        <a:t>نام و امضای دریافت کننده :                            نام و امضای</a:t>
                      </a:r>
                      <a:r>
                        <a:rPr lang="fa-IR" baseline="0" dirty="0" smtClean="0"/>
                        <a:t> تحویل دهنده :             نام وامضای انباردار:</a:t>
                      </a:r>
                    </a:p>
                    <a:p>
                      <a:pPr algn="r"/>
                      <a:r>
                        <a:rPr lang="fa-IR" baseline="0" dirty="0" smtClean="0"/>
                        <a:t>نام وامضای تایید کننده :                                                           شماره سند حسابداری :</a:t>
                      </a:r>
                    </a:p>
                    <a:p>
                      <a:pPr algn="r"/>
                      <a:r>
                        <a:rPr lang="fa-IR" baseline="0" dirty="0" smtClean="0"/>
                        <a:t>نام و امضای قیمت گذار :                                                         تاریخ صدور سند : </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r>
            </a:tbl>
          </a:graphicData>
        </a:graphic>
      </p:graphicFrame>
      <p:sp>
        <p:nvSpPr>
          <p:cNvPr id="3" name="Footer Placeholder 2"/>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lvl="0" indent="0" algn="r" eaLnBrk="0" fontAlgn="base" hangingPunct="0">
              <a:spcBef>
                <a:spcPct val="0"/>
              </a:spcBef>
              <a:spcAft>
                <a:spcPct val="0"/>
              </a:spcAft>
              <a:buClrTx/>
              <a:buSzTx/>
              <a:buNone/>
            </a:pPr>
            <a:endParaRPr lang="fa-IR" sz="2400" dirty="0" smtClean="0">
              <a:solidFill>
                <a:srgbClr val="66FF33"/>
              </a:solidFill>
              <a:latin typeface="Arial" pitchFamily="34" charset="0"/>
              <a:ea typeface="Times New Roman" pitchFamily="18" charset="0"/>
            </a:endParaRPr>
          </a:p>
          <a:p>
            <a:pPr marL="0" lvl="0" indent="0" algn="r" eaLnBrk="0" fontAlgn="base" hangingPunct="0">
              <a:spcBef>
                <a:spcPct val="0"/>
              </a:spcBef>
              <a:spcAft>
                <a:spcPct val="0"/>
              </a:spcAft>
              <a:buClrTx/>
              <a:buSzTx/>
              <a:buNone/>
            </a:pPr>
            <a:endParaRPr lang="fa-IR" sz="2400" dirty="0" smtClean="0">
              <a:solidFill>
                <a:srgbClr val="66FF33"/>
              </a:solidFill>
              <a:latin typeface="Arial" pitchFamily="34" charset="0"/>
              <a:ea typeface="Times New Roman" pitchFamily="18" charset="0"/>
            </a:endParaRPr>
          </a:p>
          <a:p>
            <a:pPr marL="0" lvl="0" indent="0" algn="r" eaLnBrk="0" fontAlgn="base" hangingPunct="0">
              <a:spcBef>
                <a:spcPct val="0"/>
              </a:spcBef>
              <a:spcAft>
                <a:spcPct val="0"/>
              </a:spcAft>
              <a:buClrTx/>
              <a:buSzTx/>
              <a:buNone/>
            </a:pPr>
            <a:endParaRPr lang="fa-IR" sz="2400" dirty="0" smtClean="0">
              <a:solidFill>
                <a:srgbClr val="66FF33"/>
              </a:solidFill>
              <a:latin typeface="Arial" pitchFamily="34" charset="0"/>
              <a:ea typeface="Times New Roman" pitchFamily="18" charset="0"/>
            </a:endParaRPr>
          </a:p>
          <a:p>
            <a:pPr marL="0" lvl="0" indent="0" algn="r" eaLnBrk="0" fontAlgn="base" hangingPunct="0">
              <a:spcBef>
                <a:spcPct val="0"/>
              </a:spcBef>
              <a:spcAft>
                <a:spcPct val="0"/>
              </a:spcAft>
              <a:buClrTx/>
              <a:buSzTx/>
              <a:buNone/>
            </a:pPr>
            <a:r>
              <a:rPr lang="fa-IR" sz="3200" dirty="0" smtClean="0">
                <a:solidFill>
                  <a:srgbClr val="66FF33"/>
                </a:solidFill>
                <a:latin typeface="Arial" pitchFamily="34" charset="0"/>
                <a:ea typeface="Times New Roman" pitchFamily="18" charset="0"/>
              </a:rPr>
              <a:t>انواع تحویل کالا :</a:t>
            </a:r>
            <a:endParaRPr lang="en-US" sz="3200" dirty="0" smtClean="0">
              <a:solidFill>
                <a:srgbClr val="66FF33"/>
              </a:solidFill>
              <a:latin typeface="Arial" pitchFamily="34" charset="0"/>
            </a:endParaRPr>
          </a:p>
          <a:p>
            <a:pPr marL="0" lvl="0" indent="0" algn="r" eaLnBrk="0" fontAlgn="base" hangingPunct="0">
              <a:spcBef>
                <a:spcPct val="0"/>
              </a:spcBef>
              <a:spcAft>
                <a:spcPct val="0"/>
              </a:spcAft>
              <a:buClrTx/>
              <a:buSzTx/>
              <a:buNone/>
            </a:pPr>
            <a:endParaRPr lang="fa-IR" sz="2400" dirty="0" smtClean="0">
              <a:latin typeface="Arial" pitchFamily="34" charset="0"/>
              <a:ea typeface="Times New Roman" pitchFamily="18" charset="0"/>
            </a:endParaRPr>
          </a:p>
          <a:p>
            <a:pPr marL="0" lvl="0" indent="0" algn="r" eaLnBrk="0" fontAlgn="base" hangingPunct="0">
              <a:spcBef>
                <a:spcPct val="0"/>
              </a:spcBef>
              <a:spcAft>
                <a:spcPct val="0"/>
              </a:spcAft>
              <a:buClrTx/>
              <a:buSzTx/>
              <a:buNone/>
            </a:pPr>
            <a:endParaRPr lang="fa-IR" sz="2400" dirty="0" smtClean="0">
              <a:latin typeface="Arial" pitchFamily="34" charset="0"/>
              <a:ea typeface="Times New Roman" pitchFamily="18" charset="0"/>
            </a:endParaRPr>
          </a:p>
          <a:p>
            <a:pPr marL="0" lvl="0" indent="0" algn="r" eaLnBrk="0" fontAlgn="base" hangingPunct="0">
              <a:spcBef>
                <a:spcPct val="0"/>
              </a:spcBef>
              <a:spcAft>
                <a:spcPct val="0"/>
              </a:spcAft>
              <a:buClrTx/>
              <a:buSzTx/>
              <a:buNone/>
            </a:pPr>
            <a:r>
              <a:rPr lang="fa-IR" sz="2400" dirty="0" smtClean="0">
                <a:latin typeface="Arial" pitchFamily="34" charset="0"/>
                <a:ea typeface="Times New Roman" pitchFamily="18" charset="0"/>
              </a:rPr>
              <a:t> 1- تحویل دائم : که کالا به صورت دائم به انبار تحویل داده می شود .</a:t>
            </a:r>
            <a:r>
              <a:rPr lang="en-US" sz="2400" dirty="0" smtClean="0">
                <a:latin typeface="Arial" pitchFamily="34" charset="0"/>
                <a:ea typeface="Times New Roman" pitchFamily="18" charset="0"/>
              </a:rPr>
              <a:t> </a:t>
            </a:r>
            <a:endParaRPr lang="fa-IR" sz="2400" dirty="0" smtClean="0">
              <a:latin typeface="Arial" pitchFamily="34" charset="0"/>
              <a:ea typeface="Times New Roman" pitchFamily="18" charset="0"/>
            </a:endParaRPr>
          </a:p>
          <a:p>
            <a:pPr marL="0" lvl="0" indent="0" algn="r" eaLnBrk="0" fontAlgn="base" hangingPunct="0">
              <a:spcBef>
                <a:spcPct val="0"/>
              </a:spcBef>
              <a:spcAft>
                <a:spcPct val="0"/>
              </a:spcAft>
              <a:buClrTx/>
              <a:buSzTx/>
              <a:buNone/>
            </a:pPr>
            <a:r>
              <a:rPr lang="en-US" sz="2400" dirty="0" smtClean="0">
                <a:latin typeface="Arial" pitchFamily="34" charset="0"/>
                <a:ea typeface="Times New Roman" pitchFamily="18" charset="0"/>
              </a:rPr>
              <a:t> </a:t>
            </a:r>
            <a:endParaRPr lang="fa-IR" sz="2400" dirty="0" smtClean="0">
              <a:latin typeface="Arial" pitchFamily="34" charset="0"/>
              <a:ea typeface="Times New Roman" pitchFamily="18" charset="0"/>
            </a:endParaRPr>
          </a:p>
          <a:p>
            <a:pPr marL="0" lvl="0" indent="0" algn="r" eaLnBrk="0" fontAlgn="base" hangingPunct="0">
              <a:spcBef>
                <a:spcPct val="0"/>
              </a:spcBef>
              <a:spcAft>
                <a:spcPct val="0"/>
              </a:spcAft>
              <a:buClrTx/>
              <a:buSzTx/>
              <a:buNone/>
            </a:pPr>
            <a:endParaRPr lang="fa-IR" sz="2400" dirty="0" smtClean="0">
              <a:latin typeface="Arial" pitchFamily="34" charset="0"/>
              <a:ea typeface="Times New Roman" pitchFamily="18" charset="0"/>
            </a:endParaRPr>
          </a:p>
          <a:p>
            <a:pPr marL="0" lvl="0" indent="0" algn="r" eaLnBrk="0" fontAlgn="base" hangingPunct="0">
              <a:spcBef>
                <a:spcPct val="0"/>
              </a:spcBef>
              <a:spcAft>
                <a:spcPct val="0"/>
              </a:spcAft>
              <a:buClrTx/>
              <a:buSzTx/>
              <a:buNone/>
            </a:pPr>
            <a:r>
              <a:rPr lang="fa-IR" sz="2400" dirty="0" smtClean="0">
                <a:latin typeface="Arial" pitchFamily="34" charset="0"/>
                <a:ea typeface="Times New Roman" pitchFamily="18" charset="0"/>
              </a:rPr>
              <a:t>2- تحویل موقت : اجناسی که از نظر فنی نیاز به تایید دارند و بایستی توسط مهندس فنی با </a:t>
            </a:r>
          </a:p>
          <a:p>
            <a:pPr marL="0" lvl="0" indent="0" algn="r" eaLnBrk="0" fontAlgn="base" hangingPunct="0">
              <a:spcBef>
                <a:spcPct val="0"/>
              </a:spcBef>
              <a:spcAft>
                <a:spcPct val="0"/>
              </a:spcAft>
              <a:buClrTx/>
              <a:buSzTx/>
              <a:buNone/>
            </a:pPr>
            <a:endParaRPr lang="fa-IR" sz="2400" dirty="0" smtClean="0">
              <a:latin typeface="Arial" pitchFamily="34" charset="0"/>
              <a:ea typeface="Times New Roman" pitchFamily="18" charset="0"/>
            </a:endParaRPr>
          </a:p>
          <a:p>
            <a:pPr marL="0" lvl="0" indent="0" algn="r" eaLnBrk="0" fontAlgn="base" hangingPunct="0">
              <a:spcBef>
                <a:spcPct val="0"/>
              </a:spcBef>
              <a:spcAft>
                <a:spcPct val="0"/>
              </a:spcAft>
              <a:buClrTx/>
              <a:buSzTx/>
              <a:buNone/>
            </a:pPr>
            <a:r>
              <a:rPr lang="fa-IR" sz="2400" dirty="0" smtClean="0">
                <a:latin typeface="Arial" pitchFamily="34" charset="0"/>
                <a:ea typeface="Times New Roman" pitchFamily="18" charset="0"/>
              </a:rPr>
              <a:t>  توجه به فرم سفارش کالا تایید گردد.</a:t>
            </a:r>
          </a:p>
          <a:p>
            <a:pPr>
              <a:buNone/>
            </a:pPr>
            <a:endParaRPr lang="en-US" sz="2400" dirty="0"/>
          </a:p>
        </p:txBody>
      </p:sp>
    </p:spTree>
  </p:cSld>
  <p:clrMapOvr>
    <a:masterClrMapping/>
  </p:clrMapOvr>
  <p:transition spd="med">
    <p:newsflash/>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r>
              <a:rPr lang="fa-IR" sz="3200" b="1" dirty="0" smtClean="0">
                <a:solidFill>
                  <a:srgbClr val="66FF33"/>
                </a:solidFill>
              </a:rPr>
              <a:t>کدگذاری :</a:t>
            </a:r>
            <a:endParaRPr lang="en-US" sz="3200" dirty="0" smtClean="0">
              <a:solidFill>
                <a:srgbClr val="66FF33"/>
              </a:solidFill>
            </a:endParaRPr>
          </a:p>
          <a:p>
            <a:pPr algn="r">
              <a:buNone/>
            </a:pPr>
            <a:endParaRPr lang="fa-IR" sz="2400" dirty="0" smtClean="0"/>
          </a:p>
          <a:p>
            <a:pPr algn="r">
              <a:buNone/>
            </a:pPr>
            <a:r>
              <a:rPr lang="fa-IR" sz="2400" dirty="0" smtClean="0"/>
              <a:t>عبارتست از اختصاص علامت یا نشانه به صورت حرف یا ترکیبی از آنها بر روی کالاها . </a:t>
            </a:r>
          </a:p>
          <a:p>
            <a:pPr algn="r">
              <a:buNone/>
            </a:pPr>
            <a:endParaRPr lang="fa-IR" sz="2400" dirty="0" smtClean="0"/>
          </a:p>
          <a:p>
            <a:pPr algn="r">
              <a:buNone/>
            </a:pPr>
            <a:r>
              <a:rPr lang="fa-IR" dirty="0" smtClean="0">
                <a:solidFill>
                  <a:srgbClr val="66FF33"/>
                </a:solidFill>
              </a:rPr>
              <a:t>اهداف کد گذاری :</a:t>
            </a:r>
          </a:p>
          <a:p>
            <a:pPr algn="r">
              <a:buNone/>
            </a:pPr>
            <a:endParaRPr lang="fa-IR" sz="2400" dirty="0" smtClean="0"/>
          </a:p>
          <a:p>
            <a:pPr algn="r">
              <a:buNone/>
            </a:pPr>
            <a:r>
              <a:rPr lang="fa-IR" sz="2400" dirty="0" smtClean="0"/>
              <a:t>1- تشخیص وتفکیک اجناس</a:t>
            </a:r>
          </a:p>
          <a:p>
            <a:pPr algn="r">
              <a:buNone/>
            </a:pPr>
            <a:r>
              <a:rPr lang="fa-IR" sz="2400" dirty="0" smtClean="0"/>
              <a:t>2- تسهیل در امور مراجعه</a:t>
            </a:r>
          </a:p>
          <a:p>
            <a:pPr algn="r">
              <a:buNone/>
            </a:pPr>
            <a:r>
              <a:rPr lang="fa-IR" sz="2400" dirty="0" smtClean="0"/>
              <a:t>3- نگهداری اطلاعات و ارائه آمار مختلف</a:t>
            </a:r>
          </a:p>
          <a:p>
            <a:pPr algn="r">
              <a:buNone/>
            </a:pPr>
            <a:r>
              <a:rPr lang="fa-IR" sz="2400" dirty="0" smtClean="0"/>
              <a:t>4- صرفه جویی در زمان جهت نوشتن شرح اجناس</a:t>
            </a:r>
          </a:p>
          <a:p>
            <a:pPr algn="r">
              <a:buNone/>
            </a:pPr>
            <a:r>
              <a:rPr lang="fa-IR" sz="2400" dirty="0" smtClean="0"/>
              <a:t>5- استفاده  از کدها در سیستم های مکانیکی والکتریکی  </a:t>
            </a:r>
            <a:endParaRPr lang="en-US" sz="2400" dirty="0" smtClean="0"/>
          </a:p>
          <a:p>
            <a:pPr algn="r">
              <a:buNone/>
            </a:pPr>
            <a:r>
              <a:rPr lang="fa-IR" sz="3000" dirty="0" smtClean="0">
                <a:cs typeface="B Zar" pitchFamily="2" charset="-78"/>
              </a:rPr>
              <a:t> </a:t>
            </a:r>
            <a:endParaRPr lang="en-US" sz="3000" dirty="0" smtClean="0">
              <a:cs typeface="B Zar" pitchFamily="2" charset="-78"/>
            </a:endParaRPr>
          </a:p>
          <a:p>
            <a:pPr algn="r">
              <a:buNone/>
            </a:pP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dirty="0" smtClean="0">
              <a:solidFill>
                <a:srgbClr val="66FF33"/>
              </a:solidFill>
            </a:endParaRPr>
          </a:p>
          <a:p>
            <a:pPr algn="r">
              <a:buNone/>
            </a:pPr>
            <a:r>
              <a:rPr lang="fa-IR" dirty="0" smtClean="0">
                <a:solidFill>
                  <a:srgbClr val="66FF33"/>
                </a:solidFill>
              </a:rPr>
              <a:t>انواع کد گذاری اجناس :</a:t>
            </a:r>
            <a:endParaRPr lang="en-US" dirty="0" smtClean="0">
              <a:solidFill>
                <a:srgbClr val="66FF33"/>
              </a:solidFill>
            </a:endParaRPr>
          </a:p>
          <a:p>
            <a:pPr algn="r">
              <a:buNone/>
            </a:pPr>
            <a:endParaRPr lang="fa-IR" sz="2400" dirty="0" smtClean="0"/>
          </a:p>
          <a:p>
            <a:pPr algn="r">
              <a:buNone/>
            </a:pPr>
            <a:r>
              <a:rPr lang="fa-IR" sz="2400" dirty="0" smtClean="0"/>
              <a:t>1- روش الفبایی : طبقه الف .</a:t>
            </a:r>
          </a:p>
          <a:p>
            <a:pPr algn="r">
              <a:buNone/>
            </a:pPr>
            <a:endParaRPr lang="fa-IR" sz="2400" dirty="0" smtClean="0"/>
          </a:p>
          <a:p>
            <a:pPr algn="r">
              <a:buNone/>
            </a:pPr>
            <a:r>
              <a:rPr lang="fa-IR" sz="2400" dirty="0" smtClean="0"/>
              <a:t>2- روش شماره گذاری : طبقه 2 .</a:t>
            </a:r>
          </a:p>
          <a:p>
            <a:pPr algn="r">
              <a:buNone/>
            </a:pPr>
            <a:endParaRPr lang="fa-IR" sz="2400" dirty="0" smtClean="0"/>
          </a:p>
          <a:p>
            <a:pPr algn="r">
              <a:buNone/>
            </a:pPr>
            <a:r>
              <a:rPr lang="fa-IR" sz="2400" dirty="0" smtClean="0"/>
              <a:t>3- روش شماره والفبا : قفسه الف طبقه 1 .</a:t>
            </a:r>
          </a:p>
          <a:p>
            <a:pPr algn="r">
              <a:buNone/>
            </a:pPr>
            <a:endParaRPr lang="fa-IR" sz="2400" dirty="0" smtClean="0"/>
          </a:p>
          <a:p>
            <a:pPr algn="r">
              <a:buNone/>
            </a:pPr>
            <a:r>
              <a:rPr lang="fa-IR" sz="2400" dirty="0" smtClean="0"/>
              <a:t>4- روش نیمونیک : در این روش نام کالا به اختصار اورده  می شود . مثل : آچار( آچ)</a:t>
            </a:r>
          </a:p>
          <a:p>
            <a:pPr algn="r">
              <a:buNone/>
            </a:pPr>
            <a:endParaRPr lang="fa-IR" sz="2400" dirty="0" smtClean="0"/>
          </a:p>
          <a:p>
            <a:pPr algn="r">
              <a:buNone/>
            </a:pPr>
            <a:r>
              <a:rPr lang="fa-IR" sz="2400" dirty="0" smtClean="0"/>
              <a:t>5- </a:t>
            </a:r>
            <a:r>
              <a:rPr lang="fa-IR" sz="2400" b="1" dirty="0" smtClean="0"/>
              <a:t>روش طبقه بندی :</a:t>
            </a:r>
            <a:endParaRPr lang="en-US" sz="2400" dirty="0" smtClean="0"/>
          </a:p>
          <a:p>
            <a:pPr algn="r">
              <a:buNone/>
            </a:pPr>
            <a:r>
              <a:rPr lang="fa-IR" sz="2400" dirty="0" smtClean="0"/>
              <a:t>طبقه بندی بر اساس نوع کالا  = منطقی ترین ورایج ترین نوع</a:t>
            </a: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4000" dirty="0" smtClean="0">
              <a:solidFill>
                <a:srgbClr val="66FF33"/>
              </a:solidFill>
            </a:endParaRPr>
          </a:p>
          <a:p>
            <a:pPr algn="r">
              <a:buNone/>
            </a:pPr>
            <a:r>
              <a:rPr lang="fa-IR" sz="3200" dirty="0" smtClean="0">
                <a:solidFill>
                  <a:srgbClr val="66FF33"/>
                </a:solidFill>
              </a:rPr>
              <a:t>کار دکس :</a:t>
            </a:r>
            <a:endParaRPr lang="en-US" sz="3200" dirty="0" smtClean="0"/>
          </a:p>
          <a:p>
            <a:pPr algn="r">
              <a:buNone/>
            </a:pPr>
            <a:endParaRPr lang="fa-IR" sz="3200" dirty="0" smtClean="0"/>
          </a:p>
          <a:p>
            <a:pPr algn="r">
              <a:buNone/>
            </a:pPr>
            <a:r>
              <a:rPr lang="fa-IR" sz="2400" dirty="0" smtClean="0"/>
              <a:t>ثبت کلیه اطلاعات مربوط به فعل وانفعالات کالا در انبار روی کارتی به منظور آگاهی از مقدار کالاها وارده وصادره وموجودی وهمچنین اطلاع از محل نگهداری آنها ثبت می شود که به آن کاردکس گفته می شود . ( فرم شماره 6 )</a:t>
            </a:r>
          </a:p>
          <a:p>
            <a:pPr algn="r">
              <a:buNone/>
            </a:pPr>
            <a:r>
              <a:rPr lang="fa-IR" sz="2400" dirty="0" smtClean="0"/>
              <a:t> </a:t>
            </a:r>
          </a:p>
          <a:p>
            <a:pPr algn="r">
              <a:buNone/>
            </a:pPr>
            <a:r>
              <a:rPr lang="fa-IR" sz="2400" dirty="0" smtClean="0"/>
              <a:t>   برای هر جنس در انبار یک کاردکس صادر می شود وآنها را در قفسه های که به دستگاه  کاردکس معروف است نگهداری می کنند </a:t>
            </a:r>
            <a:r>
              <a:rPr lang="fa-IR" sz="3200" dirty="0" smtClean="0"/>
              <a:t>. </a:t>
            </a:r>
            <a:r>
              <a:rPr lang="fa-IR" sz="2400" dirty="0" smtClean="0"/>
              <a:t>( شکل صفحه 20 )</a:t>
            </a:r>
            <a:endParaRPr lang="en-US" sz="2400" dirty="0" smtClean="0"/>
          </a:p>
          <a:p>
            <a:pPr algn="r">
              <a:buNone/>
            </a:pPr>
            <a:r>
              <a:rPr lang="fa-IR" sz="2300" dirty="0" smtClean="0">
                <a:cs typeface="B Badr" pitchFamily="2" charset="-78"/>
              </a:rPr>
              <a:t> </a:t>
            </a:r>
            <a:endParaRPr lang="en-US" sz="2300" dirty="0" smtClean="0">
              <a:cs typeface="B Badr" pitchFamily="2" charset="-78"/>
            </a:endParaRPr>
          </a:p>
          <a:p>
            <a:pPr algn="r">
              <a:buNone/>
            </a:pPr>
            <a:endParaRPr lang="en-US" sz="2300" dirty="0">
              <a:cs typeface="B Bad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5" cy="6858000"/>
        </p:xfrm>
        <a:graphic>
          <a:graphicData uri="http://schemas.openxmlformats.org/drawingml/2006/table">
            <a:tbl>
              <a:tblPr firstRow="1" bandRow="1">
                <a:tableStyleId>{5940675A-B579-460E-94D1-54222C63F5DA}</a:tableStyleId>
              </a:tblPr>
              <a:tblGrid>
                <a:gridCol w="457200"/>
                <a:gridCol w="838200"/>
                <a:gridCol w="685800"/>
                <a:gridCol w="685800"/>
                <a:gridCol w="609600"/>
                <a:gridCol w="943710"/>
                <a:gridCol w="580290"/>
                <a:gridCol w="826480"/>
                <a:gridCol w="703385"/>
                <a:gridCol w="984735"/>
                <a:gridCol w="838200"/>
                <a:gridCol w="609600"/>
                <a:gridCol w="381005"/>
              </a:tblGrid>
              <a:tr h="1276668">
                <a:tc gridSpan="13">
                  <a:txBody>
                    <a:bodyPr/>
                    <a:lstStyle/>
                    <a:p>
                      <a:pPr algn="ctr"/>
                      <a:r>
                        <a:rPr lang="fa-IR" dirty="0" smtClean="0"/>
                        <a:t>کاردکس انبار</a:t>
                      </a:r>
                    </a:p>
                    <a:p>
                      <a:pPr algn="r"/>
                      <a:r>
                        <a:rPr lang="fa-IR" dirty="0" smtClean="0"/>
                        <a:t> نام کالا :                                                                                                         نقطه سفارش :</a:t>
                      </a:r>
                    </a:p>
                    <a:p>
                      <a:pPr algn="r"/>
                      <a:r>
                        <a:rPr lang="fa-IR" dirty="0" smtClean="0"/>
                        <a:t>کد کالا :                                                                                                          </a:t>
                      </a:r>
                      <a:r>
                        <a:rPr lang="fa-IR" baseline="0" dirty="0" smtClean="0"/>
                        <a:t> </a:t>
                      </a:r>
                      <a:r>
                        <a:rPr lang="fa-IR" dirty="0" smtClean="0"/>
                        <a:t>حداکثر</a:t>
                      </a:r>
                      <a:r>
                        <a:rPr lang="fa-IR" baseline="0" dirty="0" smtClean="0"/>
                        <a:t> :</a:t>
                      </a:r>
                    </a:p>
                    <a:p>
                      <a:pPr algn="r"/>
                      <a:r>
                        <a:rPr lang="fa-IR" baseline="0" dirty="0" smtClean="0"/>
                        <a:t>مشخصات کالا :                                                                                                 حداقل :</a:t>
                      </a:r>
                      <a:endParaRPr lang="en-US" dirty="0"/>
                    </a:p>
                  </a:txBody>
                  <a:tcPr>
                    <a:lnB w="12700" cmpd="sng">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3000">
                <a:tc rowSpan="4">
                  <a:txBody>
                    <a:bodyPr/>
                    <a:lstStyle/>
                    <a:p>
                      <a:pPr algn="ctr"/>
                      <a:endParaRPr lang="en-US" dirty="0"/>
                    </a:p>
                  </a:txBody>
                  <a:tcPr>
                    <a:lnT w="12700" cmpd="sng">
                      <a:noFill/>
                    </a:lnT>
                  </a:tcPr>
                </a:tc>
                <a:tc gridSpan="6">
                  <a:txBody>
                    <a:bodyPr/>
                    <a:lstStyle/>
                    <a:p>
                      <a:pPr algn="ctr"/>
                      <a:r>
                        <a:rPr lang="fa-IR" dirty="0" smtClean="0"/>
                        <a:t>صادرات</a:t>
                      </a: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a:p>
                  </a:txBody>
                  <a:tcPr/>
                </a:tc>
                <a:tc gridSpan="5">
                  <a:txBody>
                    <a:bodyPr/>
                    <a:lstStyle/>
                    <a:p>
                      <a:pPr algn="ctr"/>
                      <a:r>
                        <a:rPr lang="fa-IR" dirty="0" smtClean="0"/>
                        <a:t>واردات</a:t>
                      </a:r>
                      <a:endParaRPr lang="en-US" dirty="0"/>
                    </a:p>
                  </a:txBody>
                  <a:tcPr/>
                </a:tc>
                <a:tc hMerge="1">
                  <a:txBody>
                    <a:bodyPr/>
                    <a:lstStyle/>
                    <a:p>
                      <a:pPr algn="ctr"/>
                      <a:endParaRPr lang="en-US"/>
                    </a:p>
                  </a:txBody>
                  <a:tcPr/>
                </a:tc>
                <a:tc hMerge="1">
                  <a:txBody>
                    <a:bodyPr/>
                    <a:lstStyle/>
                    <a:p>
                      <a:pPr algn="ctr"/>
                      <a:endParaRPr lang="en-US"/>
                    </a:p>
                  </a:txBody>
                  <a:tcPr/>
                </a:tc>
                <a:tc hMerge="1">
                  <a:txBody>
                    <a:bodyPr/>
                    <a:lstStyle/>
                    <a:p>
                      <a:pPr algn="ctr"/>
                      <a:endParaRPr lang="en-US"/>
                    </a:p>
                  </a:txBody>
                  <a:tcPr/>
                </a:tc>
                <a:tc hMerge="1">
                  <a:txBody>
                    <a:bodyPr/>
                    <a:lstStyle/>
                    <a:p>
                      <a:pPr algn="ctr"/>
                      <a:endParaRPr lang="en-US"/>
                    </a:p>
                  </a:txBody>
                  <a:tcPr/>
                </a:tc>
                <a:tc rowSpan="4">
                  <a:txBody>
                    <a:bodyPr/>
                    <a:lstStyle/>
                    <a:p>
                      <a:pPr algn="ctr"/>
                      <a:endParaRPr lang="en-US" dirty="0"/>
                    </a:p>
                  </a:txBody>
                  <a:tcPr>
                    <a:lnT w="12700" cmpd="sng">
                      <a:noFill/>
                    </a:lnT>
                  </a:tcPr>
                </a:tc>
              </a:tr>
              <a:tr h="974635">
                <a:tc vMerge="1">
                  <a:txBody>
                    <a:bodyPr/>
                    <a:lstStyle/>
                    <a:p>
                      <a:pPr algn="ctr"/>
                      <a:endParaRPr lang="en-US"/>
                    </a:p>
                  </a:txBody>
                  <a:tcPr/>
                </a:tc>
                <a:tc>
                  <a:txBody>
                    <a:bodyPr/>
                    <a:lstStyle/>
                    <a:p>
                      <a:pPr algn="ctr"/>
                      <a:r>
                        <a:rPr lang="fa-IR" dirty="0" smtClean="0"/>
                        <a:t>موجودی</a:t>
                      </a:r>
                      <a:endParaRPr lang="en-US" dirty="0"/>
                    </a:p>
                  </a:txBody>
                  <a:tcPr/>
                </a:tc>
                <a:tc>
                  <a:txBody>
                    <a:bodyPr/>
                    <a:lstStyle/>
                    <a:p>
                      <a:pPr algn="ctr"/>
                      <a:r>
                        <a:rPr lang="fa-IR" dirty="0" smtClean="0"/>
                        <a:t>کد قسمت</a:t>
                      </a:r>
                      <a:endParaRPr lang="en-US" dirty="0"/>
                    </a:p>
                  </a:txBody>
                  <a:tcPr/>
                </a:tc>
                <a:tc>
                  <a:txBody>
                    <a:bodyPr/>
                    <a:lstStyle/>
                    <a:p>
                      <a:pPr algn="ctr"/>
                      <a:r>
                        <a:rPr lang="fa-IR" dirty="0" smtClean="0"/>
                        <a:t>مقدار صادره</a:t>
                      </a:r>
                      <a:endParaRPr lang="en-US" dirty="0"/>
                    </a:p>
                  </a:txBody>
                  <a:tcPr/>
                </a:tc>
                <a:tc>
                  <a:txBody>
                    <a:bodyPr/>
                    <a:lstStyle/>
                    <a:p>
                      <a:pPr algn="ctr"/>
                      <a:r>
                        <a:rPr lang="fa-IR" dirty="0" smtClean="0"/>
                        <a:t>حواله انبار</a:t>
                      </a:r>
                      <a:endParaRPr lang="en-US" dirty="0"/>
                    </a:p>
                  </a:txBody>
                  <a:tcPr/>
                </a:tc>
                <a:tc>
                  <a:txBody>
                    <a:bodyPr/>
                    <a:lstStyle/>
                    <a:p>
                      <a:pPr algn="ctr"/>
                      <a:r>
                        <a:rPr lang="fa-IR" dirty="0" smtClean="0"/>
                        <a:t>شماره درخواست کالا</a:t>
                      </a:r>
                      <a:endParaRPr lang="en-US" dirty="0"/>
                    </a:p>
                  </a:txBody>
                  <a:tcPr/>
                </a:tc>
                <a:tc>
                  <a:txBody>
                    <a:bodyPr/>
                    <a:lstStyle/>
                    <a:p>
                      <a:pPr algn="ctr"/>
                      <a:r>
                        <a:rPr lang="fa-IR" dirty="0" smtClean="0"/>
                        <a:t>تاریخ </a:t>
                      </a:r>
                      <a:endParaRPr lang="en-US" dirty="0"/>
                    </a:p>
                  </a:txBody>
                  <a:tcPr/>
                </a:tc>
                <a:tc>
                  <a:txBody>
                    <a:bodyPr/>
                    <a:lstStyle/>
                    <a:p>
                      <a:pPr algn="ctr"/>
                      <a:r>
                        <a:rPr lang="fa-IR" dirty="0" smtClean="0"/>
                        <a:t>مقدار وارده</a:t>
                      </a:r>
                      <a:endParaRPr lang="en-US" dirty="0"/>
                    </a:p>
                  </a:txBody>
                  <a:tcPr/>
                </a:tc>
                <a:tc>
                  <a:txBody>
                    <a:bodyPr/>
                    <a:lstStyle/>
                    <a:p>
                      <a:pPr algn="ctr"/>
                      <a:r>
                        <a:rPr lang="fa-IR" dirty="0" smtClean="0"/>
                        <a:t>شماره رسید انبار </a:t>
                      </a:r>
                      <a:endParaRPr lang="en-US" dirty="0"/>
                    </a:p>
                  </a:txBody>
                  <a:tcPr/>
                </a:tc>
                <a:tc>
                  <a:txBody>
                    <a:bodyPr/>
                    <a:lstStyle/>
                    <a:p>
                      <a:pPr algn="ctr"/>
                      <a:r>
                        <a:rPr lang="fa-IR" dirty="0" smtClean="0"/>
                        <a:t>شماره درخواست خرید</a:t>
                      </a:r>
                      <a:endParaRPr lang="en-US" dirty="0"/>
                    </a:p>
                  </a:txBody>
                  <a:tcPr/>
                </a:tc>
                <a:tc>
                  <a:txBody>
                    <a:bodyPr/>
                    <a:lstStyle/>
                    <a:p>
                      <a:pPr algn="ctr"/>
                      <a:r>
                        <a:rPr lang="fa-IR" dirty="0" smtClean="0"/>
                        <a:t>تاریخ دریافت</a:t>
                      </a:r>
                      <a:endParaRPr lang="en-US" dirty="0"/>
                    </a:p>
                  </a:txBody>
                  <a:tcPr/>
                </a:tc>
                <a:tc>
                  <a:txBody>
                    <a:bodyPr/>
                    <a:lstStyle/>
                    <a:p>
                      <a:pPr algn="ctr"/>
                      <a:r>
                        <a:rPr lang="fa-IR" dirty="0" smtClean="0"/>
                        <a:t>ردیف</a:t>
                      </a:r>
                      <a:endParaRPr lang="en-US" dirty="0"/>
                    </a:p>
                  </a:txBody>
                  <a:tcPr/>
                </a:tc>
                <a:tc vMerge="1">
                  <a:txBody>
                    <a:bodyPr/>
                    <a:lstStyle/>
                    <a:p>
                      <a:pPr algn="ctr"/>
                      <a:endParaRPr lang="en-US" dirty="0"/>
                    </a:p>
                  </a:txBody>
                  <a:tcPr/>
                </a:tc>
              </a:tr>
              <a:tr h="3167773">
                <a:tc vMerge="1">
                  <a:txBody>
                    <a:bodyPr/>
                    <a:lstStyle/>
                    <a:p>
                      <a:pPr algn="ctr"/>
                      <a:endParaRPr lang="en-US"/>
                    </a:p>
                  </a:txBody>
                  <a:tcPr/>
                </a:tc>
                <a:tc>
                  <a:txBody>
                    <a:bodyPr/>
                    <a:lstStyle/>
                    <a:p>
                      <a:pPr algn="ct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a:p>
                  </a:txBody>
                  <a:tcPr/>
                </a:tc>
                <a:tc vMerge="1">
                  <a:txBody>
                    <a:bodyPr/>
                    <a:lstStyle/>
                    <a:p>
                      <a:pPr algn="ctr"/>
                      <a:endParaRPr lang="en-US"/>
                    </a:p>
                  </a:txBody>
                  <a:tcPr/>
                </a:tc>
              </a:tr>
              <a:tr h="1055924">
                <a:tc vMerge="1">
                  <a:txBody>
                    <a:bodyPr/>
                    <a:lstStyle/>
                    <a:p>
                      <a:pPr algn="ctr"/>
                      <a:endParaRPr lang="en-US"/>
                    </a:p>
                  </a:txBody>
                  <a:tcPr/>
                </a:tc>
                <a:tc gridSpan="11">
                  <a:txBody>
                    <a:bodyPr/>
                    <a:lstStyle/>
                    <a:p>
                      <a:pPr algn="r"/>
                      <a:r>
                        <a:rPr lang="fa-IR" dirty="0" smtClean="0"/>
                        <a:t>مشخصات کالا :</a:t>
                      </a:r>
                    </a:p>
                    <a:p>
                      <a:pPr algn="r"/>
                      <a:r>
                        <a:rPr lang="fa-IR" dirty="0" smtClean="0"/>
                        <a:t>محل نگهداری :                          قفسه :                           ردیف :                                         کد</a:t>
                      </a:r>
                      <a:r>
                        <a:rPr lang="fa-IR" baseline="0" dirty="0" smtClean="0"/>
                        <a:t> کالا: </a:t>
                      </a:r>
                      <a:endParaRPr lang="en-US" dirty="0"/>
                    </a:p>
                  </a:txBody>
                  <a:tcPr>
                    <a:lnL w="12700" cmpd="sng">
                      <a:noFill/>
                    </a:lnL>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hMerge="1">
                  <a:txBody>
                    <a:bodyPr/>
                    <a:lstStyle/>
                    <a:p>
                      <a:pPr algn="ctr"/>
                      <a:endParaRPr lang="en-US" dirty="0"/>
                    </a:p>
                  </a:txBody>
                  <a:tcPr>
                    <a:lnR w="12700" cmpd="sng">
                      <a:noFill/>
                    </a:lnR>
                  </a:tcPr>
                </a:tc>
                <a:tc vMerge="1">
                  <a:txBody>
                    <a:bodyPr/>
                    <a:lstStyle/>
                    <a:p>
                      <a:pPr algn="ctr"/>
                      <a:endParaRPr lang="en-US" dirty="0"/>
                    </a:p>
                  </a:txBody>
                  <a:tcPr/>
                </a:tc>
              </a:tr>
            </a:tbl>
          </a:graphicData>
        </a:graphic>
      </p:graphicFrame>
      <p:sp>
        <p:nvSpPr>
          <p:cNvPr id="3" name="Footer Placeholder 2"/>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r"/>
            <a:r>
              <a:rPr lang="fa-IR" sz="3200" dirty="0" smtClean="0">
                <a:solidFill>
                  <a:srgbClr val="92D050"/>
                </a:solidFill>
                <a:latin typeface="Times New Roman" pitchFamily="18" charset="0"/>
                <a:cs typeface="Times New Roman" pitchFamily="18" charset="0"/>
              </a:rPr>
              <a:t>       بعضی از علل  عدم موفقیت مدیریت کارآمد در کشور ما</a:t>
            </a:r>
            <a:br>
              <a:rPr lang="fa-IR" sz="3200" dirty="0" smtClean="0">
                <a:solidFill>
                  <a:srgbClr val="92D050"/>
                </a:solidFill>
                <a:latin typeface="Times New Roman" pitchFamily="18" charset="0"/>
                <a:cs typeface="Times New Roman" pitchFamily="18" charset="0"/>
              </a:rPr>
            </a:br>
            <a:r>
              <a:rPr lang="fa-IR" sz="3200" dirty="0" smtClean="0">
                <a:solidFill>
                  <a:srgbClr val="92D050"/>
                </a:solidFill>
                <a:latin typeface="Times New Roman" pitchFamily="18" charset="0"/>
                <a:cs typeface="Times New Roman" pitchFamily="18" charset="0"/>
              </a:rPr>
              <a:t/>
            </a:r>
            <a:br>
              <a:rPr lang="fa-IR" sz="3200" dirty="0" smtClean="0">
                <a:solidFill>
                  <a:srgbClr val="92D050"/>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1) تغییرات مکرر مدیران</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2) وجود قوانین دست و پا گیر اداری ( بروکراسی اداری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3) تعارضات موجود در بین افراد درون سازمان ( تبعیض ها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4) پایین بودن انگیزه کاری و رضایت شغلی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5) فقدان مشارکت افراد در سازمان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6) عدم صلاحیت تخصصی مدیریت ( عدم آگاهی از علم مدیریت )</a:t>
            </a:r>
            <a:endParaRPr lang="en-US" sz="3200" dirty="0">
              <a:solidFill>
                <a:srgbClr val="92D050"/>
              </a:solidFill>
              <a:latin typeface="Times New Roman" pitchFamily="18" charset="0"/>
              <a:cs typeface="Times New Roman" pitchFamily="18" charset="0"/>
            </a:endParaRPr>
          </a:p>
        </p:txBody>
      </p:sp>
    </p:spTree>
  </p:cSld>
  <p:clrMapOvr>
    <a:masterClrMapping/>
  </p:clrMapOvr>
  <p:transition spd="med">
    <p:newsflash/>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r>
              <a:rPr lang="fa-IR" sz="3200" dirty="0" smtClean="0">
                <a:solidFill>
                  <a:srgbClr val="66FF33"/>
                </a:solidFill>
              </a:rPr>
              <a:t>مزایای استفاده از کاردکس در انبارها :</a:t>
            </a:r>
            <a:endParaRPr lang="en-US" sz="3200" dirty="0" smtClean="0">
              <a:solidFill>
                <a:srgbClr val="66FF33"/>
              </a:solidFill>
            </a:endParaRPr>
          </a:p>
          <a:p>
            <a:pPr algn="r">
              <a:buNone/>
            </a:pPr>
            <a:endParaRPr lang="fa-IR" sz="2400" dirty="0" smtClean="0"/>
          </a:p>
          <a:p>
            <a:pPr algn="r">
              <a:buNone/>
            </a:pPr>
            <a:r>
              <a:rPr lang="fa-IR" sz="2400" dirty="0" smtClean="0"/>
              <a:t>1- داشتن اطلاع از میزان موجودی هر جنس در اسرع وقت بدون نیاز به شمارش</a:t>
            </a:r>
          </a:p>
          <a:p>
            <a:pPr algn="r">
              <a:buNone/>
            </a:pPr>
            <a:endParaRPr lang="fa-IR" sz="2400" dirty="0" smtClean="0"/>
          </a:p>
          <a:p>
            <a:pPr algn="r">
              <a:buNone/>
            </a:pPr>
            <a:r>
              <a:rPr lang="fa-IR" sz="2400" dirty="0" smtClean="0"/>
              <a:t>2- سهولت در محل قرار دادن اجناس در قفسه</a:t>
            </a:r>
          </a:p>
          <a:p>
            <a:pPr algn="r">
              <a:buNone/>
            </a:pPr>
            <a:endParaRPr lang="fa-IR" sz="2400" dirty="0" smtClean="0"/>
          </a:p>
          <a:p>
            <a:pPr algn="r">
              <a:buNone/>
            </a:pPr>
            <a:r>
              <a:rPr lang="fa-IR" sz="2400" dirty="0" smtClean="0"/>
              <a:t>3- سهولت برقراری ارتباط با حسابداری</a:t>
            </a:r>
          </a:p>
          <a:p>
            <a:pPr algn="r">
              <a:buNone/>
            </a:pPr>
            <a:endParaRPr lang="fa-IR" sz="2400" dirty="0" smtClean="0"/>
          </a:p>
          <a:p>
            <a:pPr algn="r">
              <a:buNone/>
            </a:pPr>
            <a:r>
              <a:rPr lang="fa-IR" sz="2400" dirty="0" smtClean="0"/>
              <a:t>4- سهولت ارائه آمار مورد نیاز انبار</a:t>
            </a:r>
          </a:p>
          <a:p>
            <a:pPr algn="r">
              <a:buNone/>
            </a:pPr>
            <a:endParaRPr lang="fa-IR" sz="2400" dirty="0" smtClean="0"/>
          </a:p>
          <a:p>
            <a:pPr algn="r">
              <a:buNone/>
            </a:pPr>
            <a:r>
              <a:rPr lang="fa-IR" sz="2400" dirty="0" smtClean="0"/>
              <a:t> 5- کسب اطلاعات لازم در مورد قطعات سفارشی</a:t>
            </a: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endParaRPr lang="fa-IR" sz="3200" dirty="0" smtClean="0">
              <a:solidFill>
                <a:srgbClr val="66FF33"/>
              </a:solidFill>
            </a:endParaRPr>
          </a:p>
          <a:p>
            <a:pPr algn="r" rtl="1">
              <a:buNone/>
            </a:pPr>
            <a:r>
              <a:rPr lang="fa-IR" sz="3200" dirty="0" smtClean="0">
                <a:solidFill>
                  <a:srgbClr val="66FF33"/>
                </a:solidFill>
              </a:rPr>
              <a:t>صفافی :</a:t>
            </a:r>
            <a:endParaRPr lang="en-US" sz="3200" dirty="0" smtClean="0">
              <a:solidFill>
                <a:srgbClr val="66FF33"/>
              </a:solidFill>
            </a:endParaRPr>
          </a:p>
          <a:p>
            <a:pPr algn="r">
              <a:buNone/>
            </a:pPr>
            <a:endParaRPr lang="fa-IR" sz="2400" dirty="0" smtClean="0"/>
          </a:p>
          <a:p>
            <a:pPr algn="r">
              <a:buNone/>
            </a:pPr>
            <a:r>
              <a:rPr lang="fa-IR" sz="2400" dirty="0" smtClean="0"/>
              <a:t>تنظیم ونگهداری کالا در انبار در یک محل خاص را صفافی گویند . </a:t>
            </a:r>
          </a:p>
          <a:p>
            <a:pPr algn="r">
              <a:buNone/>
            </a:pPr>
            <a:endParaRPr lang="fa-IR" sz="2400" dirty="0" smtClean="0"/>
          </a:p>
          <a:p>
            <a:pPr algn="r">
              <a:buNone/>
            </a:pPr>
            <a:r>
              <a:rPr lang="fa-IR" sz="2400" dirty="0" smtClean="0"/>
              <a:t>    چیدن اجناس در انبار با توجه به حجم - اندازه – سایز-  خصوصیات کالا وهمچنین </a:t>
            </a:r>
          </a:p>
          <a:p>
            <a:pPr algn="r">
              <a:buNone/>
            </a:pPr>
            <a:endParaRPr lang="fa-IR" sz="2400" dirty="0" smtClean="0"/>
          </a:p>
          <a:p>
            <a:pPr algn="r">
              <a:buNone/>
            </a:pPr>
            <a:r>
              <a:rPr lang="fa-IR" sz="2400" dirty="0" smtClean="0"/>
              <a:t>میزان مراجعه در مصرف باید صورت گیرد.  که این امر باید با در نظر گیری اصول </a:t>
            </a:r>
          </a:p>
          <a:p>
            <a:pPr algn="r">
              <a:buNone/>
            </a:pPr>
            <a:endParaRPr lang="fa-IR" sz="2400" dirty="0" smtClean="0"/>
          </a:p>
          <a:p>
            <a:pPr algn="r">
              <a:buNone/>
            </a:pPr>
            <a:r>
              <a:rPr lang="fa-IR" sz="2400" dirty="0" smtClean="0"/>
              <a:t>ایمنی انجام پذیرد.  </a:t>
            </a:r>
          </a:p>
          <a:p>
            <a:pPr algn="r">
              <a:buNone/>
            </a:pPr>
            <a:endParaRPr lang="fa-IR" sz="2400" dirty="0" smtClean="0"/>
          </a:p>
          <a:p>
            <a:pPr algn="r">
              <a:buNone/>
            </a:pPr>
            <a:endParaRPr lang="fa-IR" sz="2400" dirty="0" smtClean="0"/>
          </a:p>
          <a:p>
            <a:pPr algn="r">
              <a:buNone/>
            </a:pPr>
            <a:endParaRPr lang="en-US" sz="2400" dirty="0" smtClean="0"/>
          </a:p>
          <a:p>
            <a:pPr algn="r">
              <a:buNone/>
            </a:pPr>
            <a:r>
              <a:rPr lang="fa-IR" sz="2300" dirty="0" smtClean="0">
                <a:cs typeface="B Badr" pitchFamily="2" charset="-78"/>
              </a:rPr>
              <a:t> </a:t>
            </a:r>
            <a:endParaRPr lang="en-US" sz="2300" dirty="0" smtClean="0">
              <a:cs typeface="B Badr" pitchFamily="2" charset="-78"/>
            </a:endParaRPr>
          </a:p>
          <a:p>
            <a:pPr algn="r">
              <a:buNone/>
            </a:pPr>
            <a:endParaRPr lang="en-US" sz="2300" dirty="0">
              <a:cs typeface="B Bad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2400" dirty="0" smtClean="0">
              <a:solidFill>
                <a:srgbClr val="66FF33"/>
              </a:solidFill>
            </a:endParaRPr>
          </a:p>
          <a:p>
            <a:pPr algn="r" rtl="1">
              <a:buNone/>
            </a:pPr>
            <a:endParaRPr lang="fa-IR" sz="2400" dirty="0" smtClean="0">
              <a:solidFill>
                <a:srgbClr val="66FF33"/>
              </a:solidFill>
            </a:endParaRPr>
          </a:p>
          <a:p>
            <a:pPr algn="r" rtl="1">
              <a:buNone/>
            </a:pPr>
            <a:r>
              <a:rPr lang="fa-IR" sz="3200" dirty="0" smtClean="0">
                <a:solidFill>
                  <a:srgbClr val="66FF33"/>
                </a:solidFill>
              </a:rPr>
              <a:t>گزارش موجودی انبار :</a:t>
            </a:r>
            <a:endParaRPr lang="en-US" sz="3200" dirty="0" smtClean="0">
              <a:solidFill>
                <a:srgbClr val="66FF33"/>
              </a:solidFill>
            </a:endParaRPr>
          </a:p>
          <a:p>
            <a:pPr algn="r">
              <a:buNone/>
            </a:pPr>
            <a:endParaRPr lang="fa-IR" sz="2400" dirty="0" smtClean="0"/>
          </a:p>
          <a:p>
            <a:pPr algn="r">
              <a:buNone/>
            </a:pPr>
            <a:r>
              <a:rPr lang="fa-IR" sz="2400" dirty="0" smtClean="0"/>
              <a:t>انواع گزارش : مستمر – غیر مستمر .</a:t>
            </a:r>
          </a:p>
          <a:p>
            <a:pPr algn="r">
              <a:buNone/>
            </a:pPr>
            <a:r>
              <a:rPr lang="fa-IR" sz="2400" dirty="0" smtClean="0"/>
              <a:t>     </a:t>
            </a:r>
          </a:p>
          <a:p>
            <a:pPr algn="r">
              <a:buNone/>
            </a:pPr>
            <a:r>
              <a:rPr lang="fa-IR" sz="2400" dirty="0" smtClean="0"/>
              <a:t>مسئول انبار باید گزارشی به صورت مستمر ویا متناوب در مورد موجودی انبار به مقامات بالاتر ارائه دهد .</a:t>
            </a:r>
          </a:p>
          <a:p>
            <a:pPr algn="r">
              <a:buNone/>
            </a:pPr>
            <a:endParaRPr lang="fa-IR" sz="2400" dirty="0" smtClean="0"/>
          </a:p>
          <a:p>
            <a:pPr algn="r">
              <a:buNone/>
            </a:pPr>
            <a:r>
              <a:rPr lang="fa-IR" sz="2400" dirty="0" smtClean="0"/>
              <a:t>این گزارش در 4 نسخه تنظیم می شود نسخه 1 به حسابداری صنعتی ، نسخه 2 به حسابداری ، نسخه 3 به کار پردازی  ونسخه 4 در انبار بایگانی می شود . </a:t>
            </a:r>
          </a:p>
          <a:p>
            <a:pPr algn="r">
              <a:buNone/>
            </a:pPr>
            <a:endParaRPr lang="fa-IR" sz="2400" dirty="0" smtClean="0"/>
          </a:p>
          <a:p>
            <a:pPr algn="r">
              <a:buNone/>
            </a:pPr>
            <a:r>
              <a:rPr lang="fa-IR" sz="2400" dirty="0" smtClean="0"/>
              <a:t>    (فرم شماره 7 ) </a:t>
            </a:r>
            <a:r>
              <a:rPr lang="fa-IR" sz="2300" dirty="0" smtClean="0">
                <a:cs typeface="B Zar" pitchFamily="2" charset="-78"/>
              </a:rPr>
              <a:t> </a:t>
            </a:r>
            <a:endParaRPr lang="en-US" sz="2300" dirty="0" smtClean="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6324600"/>
        </p:xfrm>
        <a:graphic>
          <a:graphicData uri="http://schemas.openxmlformats.org/drawingml/2006/table">
            <a:tbl>
              <a:tblPr firstRow="1" bandRow="1">
                <a:tableStyleId>{5940675A-B579-460E-94D1-54222C63F5DA}</a:tableStyleId>
              </a:tblPr>
              <a:tblGrid>
                <a:gridCol w="1295400"/>
                <a:gridCol w="914400"/>
                <a:gridCol w="1066800"/>
                <a:gridCol w="685800"/>
                <a:gridCol w="1117600"/>
                <a:gridCol w="863600"/>
                <a:gridCol w="914400"/>
                <a:gridCol w="1371600"/>
                <a:gridCol w="914400"/>
              </a:tblGrid>
              <a:tr h="1388270">
                <a:tc gridSpan="9">
                  <a:txBody>
                    <a:bodyPr/>
                    <a:lstStyle/>
                    <a:p>
                      <a:pPr algn="ctr"/>
                      <a:r>
                        <a:rPr lang="fa-IR" dirty="0" smtClean="0"/>
                        <a:t>گزارش موجودی انبار </a:t>
                      </a:r>
                    </a:p>
                    <a:p>
                      <a:pPr algn="l"/>
                      <a:r>
                        <a:rPr lang="fa-IR" dirty="0" smtClean="0"/>
                        <a:t>شماره : ..................</a:t>
                      </a:r>
                    </a:p>
                    <a:p>
                      <a:pPr algn="l"/>
                      <a:r>
                        <a:rPr lang="fa-IR" dirty="0" smtClean="0"/>
                        <a:t>تاریخ : ...................</a:t>
                      </a:r>
                    </a:p>
                    <a:p>
                      <a:pPr algn="r"/>
                      <a:r>
                        <a:rPr lang="fa-IR" dirty="0" smtClean="0"/>
                        <a:t>شماره</a:t>
                      </a:r>
                      <a:r>
                        <a:rPr lang="fa-IR" baseline="0" dirty="0" smtClean="0"/>
                        <a:t> انبار :</a:t>
                      </a:r>
                    </a:p>
                    <a:p>
                      <a:pPr algn="r"/>
                      <a:r>
                        <a:rPr lang="fa-IR" baseline="0" dirty="0" smtClean="0"/>
                        <a:t>نام انبار :</a:t>
                      </a:r>
                    </a:p>
                    <a:p>
                      <a:pPr algn="r"/>
                      <a:r>
                        <a:rPr lang="fa-IR" baseline="0" dirty="0" smtClean="0"/>
                        <a:t>گزارش ماه :</a:t>
                      </a:r>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24158">
                <a:tc rowSpan="2">
                  <a:txBody>
                    <a:bodyPr/>
                    <a:lstStyle/>
                    <a:p>
                      <a:pPr algn="ctr"/>
                      <a:r>
                        <a:rPr lang="fa-IR" dirty="0" smtClean="0"/>
                        <a:t>سایر اطلاعات</a:t>
                      </a:r>
                      <a:endParaRPr lang="en-US" dirty="0"/>
                    </a:p>
                  </a:txBody>
                  <a:tcPr/>
                </a:tc>
                <a:tc gridSpan="4">
                  <a:txBody>
                    <a:bodyPr/>
                    <a:lstStyle/>
                    <a:p>
                      <a:pPr algn="ctr"/>
                      <a:r>
                        <a:rPr lang="fa-IR" dirty="0" smtClean="0"/>
                        <a:t>مقدار با تعداد</a:t>
                      </a:r>
                      <a:endParaRPr lang="en-US" dirty="0"/>
                    </a:p>
                  </a:txBody>
                  <a:tcPr/>
                </a:tc>
                <a:tc hMerge="1">
                  <a:txBody>
                    <a:bodyPr/>
                    <a:lstStyle/>
                    <a:p>
                      <a:pPr algn="ctr"/>
                      <a:endParaRPr lang="en-US"/>
                    </a:p>
                  </a:txBody>
                  <a:tcPr/>
                </a:tc>
                <a:tc hMerge="1">
                  <a:txBody>
                    <a:bodyPr/>
                    <a:lstStyle/>
                    <a:p>
                      <a:pPr algn="ctr"/>
                      <a:endParaRPr lang="en-US"/>
                    </a:p>
                  </a:txBody>
                  <a:tcPr/>
                </a:tc>
                <a:tc hMerge="1">
                  <a:txBody>
                    <a:bodyPr/>
                    <a:lstStyle/>
                    <a:p>
                      <a:pPr algn="ctr"/>
                      <a:endParaRPr lang="en-US"/>
                    </a:p>
                  </a:txBody>
                  <a:tcPr/>
                </a:tc>
                <a:tc rowSpan="2">
                  <a:txBody>
                    <a:bodyPr/>
                    <a:lstStyle/>
                    <a:p>
                      <a:pPr algn="ctr"/>
                      <a:r>
                        <a:rPr lang="fa-IR" dirty="0" smtClean="0"/>
                        <a:t>واحد</a:t>
                      </a:r>
                      <a:endParaRPr lang="en-US" dirty="0"/>
                    </a:p>
                  </a:txBody>
                  <a:tcPr/>
                </a:tc>
                <a:tc rowSpan="2">
                  <a:txBody>
                    <a:bodyPr/>
                    <a:lstStyle/>
                    <a:p>
                      <a:pPr algn="ctr"/>
                      <a:r>
                        <a:rPr lang="fa-IR" dirty="0" smtClean="0"/>
                        <a:t>کد جنس</a:t>
                      </a:r>
                      <a:endParaRPr lang="en-US" dirty="0"/>
                    </a:p>
                  </a:txBody>
                  <a:tcPr/>
                </a:tc>
                <a:tc rowSpan="2">
                  <a:txBody>
                    <a:bodyPr/>
                    <a:lstStyle/>
                    <a:p>
                      <a:pPr algn="ctr"/>
                      <a:r>
                        <a:rPr lang="fa-IR" dirty="0" smtClean="0"/>
                        <a:t>نام و شرح کالا</a:t>
                      </a:r>
                      <a:endParaRPr lang="en-US" dirty="0"/>
                    </a:p>
                  </a:txBody>
                  <a:tcPr/>
                </a:tc>
                <a:tc rowSpan="2">
                  <a:txBody>
                    <a:bodyPr/>
                    <a:lstStyle/>
                    <a:p>
                      <a:pPr algn="ctr"/>
                      <a:r>
                        <a:rPr lang="fa-IR" dirty="0" smtClean="0"/>
                        <a:t>ردیف</a:t>
                      </a:r>
                      <a:endParaRPr lang="en-US" dirty="0"/>
                    </a:p>
                  </a:txBody>
                  <a:tcPr/>
                </a:tc>
              </a:tr>
              <a:tr h="738727">
                <a:tc vMerge="1">
                  <a:txBody>
                    <a:bodyPr/>
                    <a:lstStyle/>
                    <a:p>
                      <a:pPr algn="ctr"/>
                      <a:endParaRPr lang="en-US"/>
                    </a:p>
                  </a:txBody>
                  <a:tcPr/>
                </a:tc>
                <a:tc>
                  <a:txBody>
                    <a:bodyPr/>
                    <a:lstStyle/>
                    <a:p>
                      <a:pPr algn="ctr"/>
                      <a:r>
                        <a:rPr lang="fa-IR" dirty="0" smtClean="0"/>
                        <a:t>موجودی آخر ماه</a:t>
                      </a:r>
                      <a:endParaRPr lang="en-US" dirty="0"/>
                    </a:p>
                  </a:txBody>
                  <a:tcPr/>
                </a:tc>
                <a:tc>
                  <a:txBody>
                    <a:bodyPr/>
                    <a:lstStyle/>
                    <a:p>
                      <a:pPr algn="ctr"/>
                      <a:r>
                        <a:rPr lang="fa-IR" dirty="0" smtClean="0"/>
                        <a:t>صادره</a:t>
                      </a:r>
                      <a:endParaRPr lang="en-US" dirty="0"/>
                    </a:p>
                  </a:txBody>
                  <a:tcPr/>
                </a:tc>
                <a:tc>
                  <a:txBody>
                    <a:bodyPr/>
                    <a:lstStyle/>
                    <a:p>
                      <a:pPr algn="ctr"/>
                      <a:r>
                        <a:rPr lang="fa-IR" dirty="0" smtClean="0"/>
                        <a:t>وارده</a:t>
                      </a:r>
                      <a:endParaRPr lang="en-US" dirty="0"/>
                    </a:p>
                  </a:txBody>
                  <a:tcPr/>
                </a:tc>
                <a:tc>
                  <a:txBody>
                    <a:bodyPr/>
                    <a:lstStyle/>
                    <a:p>
                      <a:pPr algn="ctr"/>
                      <a:r>
                        <a:rPr lang="fa-IR" dirty="0" smtClean="0"/>
                        <a:t>موجودی اول ماه</a:t>
                      </a:r>
                      <a:endParaRPr lang="en-US" dirty="0"/>
                    </a:p>
                  </a:txBody>
                  <a:tcPr/>
                </a:tc>
                <a:tc vMerge="1">
                  <a:txBody>
                    <a:bodyPr/>
                    <a:lstStyle/>
                    <a:p>
                      <a:pPr algn="ctr"/>
                      <a:endParaRPr lang="en-US" dirty="0"/>
                    </a:p>
                  </a:txBody>
                  <a:tcPr/>
                </a:tc>
                <a:tc vMerge="1">
                  <a:txBody>
                    <a:bodyPr/>
                    <a:lstStyle/>
                    <a:p>
                      <a:pPr algn="ctr"/>
                      <a:endParaRPr lang="en-US" dirty="0"/>
                    </a:p>
                  </a:txBody>
                  <a:tcPr/>
                </a:tc>
                <a:tc vMerge="1">
                  <a:txBody>
                    <a:bodyPr/>
                    <a:lstStyle/>
                    <a:p>
                      <a:pPr algn="ctr"/>
                      <a:endParaRPr lang="en-US" dirty="0"/>
                    </a:p>
                  </a:txBody>
                  <a:tcPr/>
                </a:tc>
                <a:tc vMerge="1">
                  <a:txBody>
                    <a:bodyPr/>
                    <a:lstStyle/>
                    <a:p>
                      <a:pPr algn="ctr"/>
                      <a:endParaRPr lang="en-US" dirty="0"/>
                    </a:p>
                  </a:txBody>
                  <a:tcPr/>
                </a:tc>
              </a:tr>
              <a:tr h="3424355">
                <a:tc>
                  <a:txBody>
                    <a:bodyPr/>
                    <a:lstStyle/>
                    <a:p>
                      <a:pPr algn="ct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fa-IR" dirty="0" smtClean="0"/>
                    </a:p>
                    <a:p>
                      <a:pPr algn="ctr"/>
                      <a:endParaRPr lang="fa-IR" dirty="0" smtClean="0"/>
                    </a:p>
                    <a:p>
                      <a:pPr algn="ctr"/>
                      <a:endParaRPr lang="fa-IR" dirty="0" smtClean="0"/>
                    </a:p>
                    <a:p>
                      <a:pPr algn="ctr"/>
                      <a:endParaRPr lang="fa-IR" dirty="0" smtClean="0"/>
                    </a:p>
                    <a:p>
                      <a:pPr algn="ctr"/>
                      <a:endParaRPr lang="fa-IR" dirty="0" smtClean="0"/>
                    </a:p>
                  </a:txBody>
                  <a:tcPr/>
                </a:tc>
              </a:tr>
            </a:tbl>
          </a:graphicData>
        </a:graphic>
      </p:graphicFrame>
      <p:sp>
        <p:nvSpPr>
          <p:cNvPr id="6" name="Footer Placeholder 5"/>
          <p:cNvSpPr>
            <a:spLocks noGrp="1"/>
          </p:cNvSpPr>
          <p:nvPr>
            <p:ph type="ftr" sz="quarter" idx="11"/>
          </p:nvPr>
        </p:nvSpPr>
        <p:spPr/>
        <p:txBody>
          <a:bodyPr/>
          <a:lstStyle/>
          <a:p>
            <a:r>
              <a:rPr lang="en-US" smtClean="0"/>
              <a:t>www.jozve.org</a:t>
            </a:r>
            <a:endParaRPr lang="en-US"/>
          </a:p>
        </p:txBody>
      </p:sp>
      <p:graphicFrame>
        <p:nvGraphicFramePr>
          <p:cNvPr id="5" name="Table 4"/>
          <p:cNvGraphicFramePr>
            <a:graphicFrameLocks noGrp="1"/>
          </p:cNvGraphicFramePr>
          <p:nvPr/>
        </p:nvGraphicFramePr>
        <p:xfrm>
          <a:off x="0" y="6324600"/>
          <a:ext cx="9134764" cy="574964"/>
        </p:xfrm>
        <a:graphic>
          <a:graphicData uri="http://schemas.openxmlformats.org/drawingml/2006/table">
            <a:tbl>
              <a:tblPr/>
              <a:tblGrid>
                <a:gridCol w="9134764"/>
              </a:tblGrid>
              <a:tr h="574964">
                <a:tc>
                  <a:txBody>
                    <a:bodyPr/>
                    <a:lstStyle/>
                    <a:p>
                      <a:pPr algn="r"/>
                      <a:r>
                        <a:rPr lang="fa-IR" dirty="0" smtClean="0"/>
                        <a:t>نام و امضاء مسئول انبار :                                                                           نام وامضاء</a:t>
                      </a:r>
                      <a:r>
                        <a:rPr lang="fa-IR" baseline="0" dirty="0" smtClean="0"/>
                        <a:t> تایید کننده :</a:t>
                      </a:r>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ransition spd="med">
    <p:newsflash/>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r">
              <a:buNone/>
            </a:pPr>
            <a:endParaRPr lang="fa-IR" sz="2300" dirty="0" smtClean="0">
              <a:cs typeface="B Badr" pitchFamily="2" charset="-78"/>
            </a:endParaRPr>
          </a:p>
          <a:p>
            <a:pPr algn="r">
              <a:buNone/>
            </a:pPr>
            <a:r>
              <a:rPr lang="fa-IR" sz="3200" dirty="0" smtClean="0"/>
              <a:t> </a:t>
            </a:r>
            <a:r>
              <a:rPr lang="fa-IR" sz="3200" dirty="0" smtClean="0">
                <a:solidFill>
                  <a:srgbClr val="66FF33"/>
                </a:solidFill>
              </a:rPr>
              <a:t>انبار گردانی :</a:t>
            </a:r>
            <a:endParaRPr lang="en-US" sz="3200" dirty="0" smtClean="0">
              <a:solidFill>
                <a:srgbClr val="66FF33"/>
              </a:solidFill>
            </a:endParaRPr>
          </a:p>
          <a:p>
            <a:pPr algn="r">
              <a:buNone/>
            </a:pPr>
            <a:endParaRPr lang="fa-IR" sz="2400" dirty="0" smtClean="0"/>
          </a:p>
          <a:p>
            <a:pPr algn="r">
              <a:buNone/>
            </a:pPr>
            <a:r>
              <a:rPr lang="fa-IR" sz="2400" dirty="0" smtClean="0"/>
              <a:t>    شمارش کالا ها واجناس موجود در انباربصورت عینی و تطبیق آنها با کاردکس ها ودفاتر انبار وحسابداری .  </a:t>
            </a:r>
          </a:p>
          <a:p>
            <a:pPr algn="r">
              <a:buNone/>
            </a:pPr>
            <a:r>
              <a:rPr lang="fa-IR" sz="2400" dirty="0" smtClean="0"/>
              <a:t>     </a:t>
            </a:r>
          </a:p>
          <a:p>
            <a:pPr algn="r">
              <a:buNone/>
            </a:pPr>
            <a:r>
              <a:rPr lang="fa-IR" sz="2400" dirty="0" smtClean="0"/>
              <a:t>    این روش یکی از دقیق ترین ورایج ترین  روش های کنترل انبار است ودر آخر سال انجام می شود .</a:t>
            </a:r>
          </a:p>
          <a:p>
            <a:pPr algn="r">
              <a:buNone/>
            </a:pPr>
            <a:endParaRPr lang="fa-IR" sz="2400" dirty="0" smtClean="0"/>
          </a:p>
          <a:p>
            <a:pPr algn="r">
              <a:buNone/>
            </a:pPr>
            <a:r>
              <a:rPr lang="fa-IR" dirty="0" smtClean="0">
                <a:solidFill>
                  <a:srgbClr val="66FF33"/>
                </a:solidFill>
              </a:rPr>
              <a:t>مزایای انبار گردانی :</a:t>
            </a:r>
          </a:p>
          <a:p>
            <a:pPr algn="r">
              <a:buNone/>
            </a:pPr>
            <a:endParaRPr lang="fa-IR" sz="2400" dirty="0" smtClean="0"/>
          </a:p>
          <a:p>
            <a:pPr algn="r">
              <a:buNone/>
            </a:pPr>
            <a:r>
              <a:rPr lang="fa-IR" sz="2400" dirty="0" smtClean="0"/>
              <a:t>1- تاریخ انقضا ی مواد وکالاهای موجود . </a:t>
            </a:r>
            <a:endParaRPr lang="en-US" sz="2400" dirty="0" smtClean="0"/>
          </a:p>
          <a:p>
            <a:pPr algn="r">
              <a:buNone/>
            </a:pPr>
            <a:r>
              <a:rPr lang="fa-IR" sz="2400" dirty="0" smtClean="0"/>
              <a:t>2- فروش  کالاهای اسقاطی در انبار .</a:t>
            </a:r>
          </a:p>
          <a:p>
            <a:pPr algn="r">
              <a:buNone/>
            </a:pPr>
            <a:r>
              <a:rPr lang="fa-IR" sz="2400" dirty="0" smtClean="0"/>
              <a:t>3- کسب اطلاع دقیق از موجودی انبار.</a:t>
            </a:r>
          </a:p>
          <a:p>
            <a:pPr algn="r">
              <a:buNone/>
            </a:pPr>
            <a:r>
              <a:rPr lang="fa-IR" sz="2400" dirty="0" smtClean="0"/>
              <a:t>4- خروج لوازم غیر قابل استفاده .</a:t>
            </a:r>
          </a:p>
          <a:p>
            <a:pPr algn="r">
              <a:buNone/>
            </a:pPr>
            <a:r>
              <a:rPr lang="fa-IR" sz="2400" smtClean="0"/>
              <a:t>5- نظافت وگردگیری کامل</a:t>
            </a:r>
            <a:endParaRPr lang="fa-IR" sz="2400" dirty="0" smtClean="0"/>
          </a:p>
          <a:p>
            <a:pPr algn="r">
              <a:buNone/>
            </a:pPr>
            <a:r>
              <a:rPr lang="fa-IR" sz="2400" dirty="0" smtClean="0"/>
              <a:t> </a:t>
            </a:r>
            <a:endParaRPr lang="en-US" sz="2400" dirty="0" smtClean="0"/>
          </a:p>
          <a:p>
            <a:pPr algn="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r>
              <a:rPr lang="fa-IR" sz="3200" dirty="0" smtClean="0">
                <a:solidFill>
                  <a:srgbClr val="66FF33"/>
                </a:solidFill>
              </a:rPr>
              <a:t> </a:t>
            </a:r>
          </a:p>
          <a:p>
            <a:pPr algn="r">
              <a:buNone/>
            </a:pPr>
            <a:r>
              <a:rPr lang="fa-IR" sz="3200" dirty="0" smtClean="0">
                <a:solidFill>
                  <a:srgbClr val="66FF33"/>
                </a:solidFill>
              </a:rPr>
              <a:t>مواردی در مورد اصول ایمنی وحفاظت انبارها :</a:t>
            </a:r>
            <a:endParaRPr lang="en-US" sz="3200" dirty="0" smtClean="0">
              <a:solidFill>
                <a:srgbClr val="66FF33"/>
              </a:solidFill>
            </a:endParaRPr>
          </a:p>
          <a:p>
            <a:pPr algn="r">
              <a:buNone/>
            </a:pPr>
            <a:endParaRPr lang="fa-IR" sz="2400" dirty="0" smtClean="0"/>
          </a:p>
          <a:p>
            <a:pPr algn="r">
              <a:buNone/>
            </a:pPr>
            <a:r>
              <a:rPr lang="fa-IR" sz="2400" dirty="0" smtClean="0"/>
              <a:t>1- از کلاه وکفش ایمنی استفاده شود .</a:t>
            </a:r>
          </a:p>
          <a:p>
            <a:pPr algn="r">
              <a:buNone/>
            </a:pPr>
            <a:endParaRPr lang="fa-IR" sz="2400" dirty="0" smtClean="0"/>
          </a:p>
          <a:p>
            <a:pPr algn="r">
              <a:buNone/>
            </a:pPr>
            <a:r>
              <a:rPr lang="fa-IR" sz="2400" dirty="0" smtClean="0"/>
              <a:t>2- در محلهای ممنوعه از سیگار کشیدن خودداری شود .</a:t>
            </a:r>
          </a:p>
          <a:p>
            <a:pPr algn="r">
              <a:buNone/>
            </a:pPr>
            <a:endParaRPr lang="fa-IR" sz="2400" dirty="0" smtClean="0"/>
          </a:p>
          <a:p>
            <a:pPr algn="r">
              <a:buNone/>
            </a:pPr>
            <a:r>
              <a:rPr lang="fa-IR" sz="2400" dirty="0" smtClean="0"/>
              <a:t>3- سیم کشی انبار به وسیله افراد متخصص انجام شود .</a:t>
            </a:r>
          </a:p>
          <a:p>
            <a:pPr algn="r">
              <a:buNone/>
            </a:pPr>
            <a:endParaRPr lang="fa-IR" sz="2400" dirty="0" smtClean="0"/>
          </a:p>
          <a:p>
            <a:pPr algn="r">
              <a:buNone/>
            </a:pPr>
            <a:r>
              <a:rPr lang="fa-IR" sz="2400" dirty="0" smtClean="0"/>
              <a:t>4- پس از اتمام کار روزانه چراغها خاموش شود .</a:t>
            </a:r>
          </a:p>
          <a:p>
            <a:pPr algn="r">
              <a:buNone/>
            </a:pPr>
            <a:endParaRPr lang="fa-IR" sz="2400" dirty="0" smtClean="0"/>
          </a:p>
          <a:p>
            <a:pPr algn="r">
              <a:buNone/>
            </a:pPr>
            <a:r>
              <a:rPr lang="fa-IR" sz="2400" dirty="0" smtClean="0"/>
              <a:t>5- قطعات با توجه به وزن وحجم جاسازی شوند .</a:t>
            </a:r>
          </a:p>
          <a:p>
            <a:pPr algn="r">
              <a:buNone/>
            </a:pPr>
            <a:endParaRPr lang="fa-IR" sz="2400" dirty="0" smtClean="0"/>
          </a:p>
          <a:p>
            <a:pPr algn="r">
              <a:buNone/>
            </a:pPr>
            <a:r>
              <a:rPr lang="fa-IR" sz="2400" dirty="0" smtClean="0"/>
              <a:t>6- از قرار دادن قطعات که موجب مسدود شدن جلوی دربهای اضطراری می گردد  </a:t>
            </a:r>
          </a:p>
          <a:p>
            <a:pPr algn="r">
              <a:buNone/>
            </a:pPr>
            <a:r>
              <a:rPr lang="fa-IR" sz="2400" dirty="0" smtClean="0"/>
              <a:t>    خودداری کنیم .</a:t>
            </a:r>
            <a:endParaRPr lang="en-US" sz="2400" dirty="0" smtClean="0"/>
          </a:p>
          <a:p>
            <a:pPr algn="r">
              <a:buNone/>
            </a:pPr>
            <a:endParaRPr lang="en-US" sz="2400" dirty="0" smtClean="0"/>
          </a:p>
          <a:p>
            <a:endParaRPr lang="en-US"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2400" dirty="0" smtClean="0">
              <a:solidFill>
                <a:srgbClr val="66FF33"/>
              </a:solidFill>
            </a:endParaRPr>
          </a:p>
          <a:p>
            <a:pPr algn="r">
              <a:buNone/>
            </a:pPr>
            <a:endParaRPr lang="fa-IR" sz="2400" dirty="0" smtClean="0">
              <a:solidFill>
                <a:srgbClr val="66FF33"/>
              </a:solidFill>
            </a:endParaRPr>
          </a:p>
          <a:p>
            <a:pPr algn="r">
              <a:buNone/>
            </a:pPr>
            <a:r>
              <a:rPr lang="fa-IR" sz="3200" dirty="0" smtClean="0">
                <a:solidFill>
                  <a:srgbClr val="66FF33"/>
                </a:solidFill>
              </a:rPr>
              <a:t>روشهای کنترل وتعیین موجودی های انبار:</a:t>
            </a:r>
            <a:endParaRPr lang="en-US" sz="3200" dirty="0" smtClean="0">
              <a:solidFill>
                <a:srgbClr val="66FF33"/>
              </a:solidFill>
            </a:endParaRPr>
          </a:p>
          <a:p>
            <a:pPr algn="r">
              <a:buNone/>
            </a:pPr>
            <a:endParaRPr lang="fa-IR" sz="2400" dirty="0" smtClean="0"/>
          </a:p>
          <a:p>
            <a:pPr algn="r">
              <a:buNone/>
            </a:pPr>
            <a:r>
              <a:rPr lang="fa-IR" sz="2400" dirty="0" smtClean="0"/>
              <a:t>1- نقطه سفارش ومیزان سفارش</a:t>
            </a:r>
          </a:p>
          <a:p>
            <a:pPr algn="r">
              <a:buNone/>
            </a:pPr>
            <a:endParaRPr lang="fa-IR" sz="2400" dirty="0" smtClean="0"/>
          </a:p>
          <a:p>
            <a:pPr algn="r">
              <a:buNone/>
            </a:pPr>
            <a:r>
              <a:rPr lang="fa-IR" sz="2400" dirty="0" smtClean="0"/>
              <a:t>2- تعیین حداقل سفارش</a:t>
            </a:r>
          </a:p>
          <a:p>
            <a:pPr algn="r">
              <a:buNone/>
            </a:pPr>
            <a:endParaRPr lang="fa-IR" sz="2400" dirty="0" smtClean="0"/>
          </a:p>
          <a:p>
            <a:pPr algn="r">
              <a:buNone/>
            </a:pPr>
            <a:r>
              <a:rPr lang="fa-IR" sz="2400" dirty="0" smtClean="0"/>
              <a:t>3- تعیین حداکثر سفارش</a:t>
            </a:r>
          </a:p>
          <a:p>
            <a:pPr algn="r">
              <a:buNone/>
            </a:pPr>
            <a:endParaRPr lang="fa-IR" sz="2400" dirty="0" smtClean="0"/>
          </a:p>
          <a:p>
            <a:pPr algn="r">
              <a:buNone/>
            </a:pPr>
            <a:r>
              <a:rPr lang="fa-IR" sz="2400" dirty="0" smtClean="0"/>
              <a:t>4- تعیین متوسط سفارش</a:t>
            </a:r>
            <a:r>
              <a:rPr lang="fa-IR" dirty="0" smtClean="0">
                <a:cs typeface="B Zar" pitchFamily="2" charset="-78"/>
              </a:rPr>
              <a:t> </a:t>
            </a:r>
            <a:endParaRPr lang="en-US" dirty="0" smtClean="0">
              <a:cs typeface="B Zar" pitchFamily="2" charset="-78"/>
            </a:endParaRPr>
          </a:p>
          <a:p>
            <a:pPr>
              <a:buNone/>
            </a:pPr>
            <a:endParaRPr lang="en-US"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
            <a:ext cx="8991600" cy="6629400"/>
          </a:xfrm>
        </p:spPr>
        <p:txBody>
          <a:bodyPr>
            <a:normAutofit/>
          </a:bodyPr>
          <a:lstStyle/>
          <a:p>
            <a:pPr algn="r" rtl="1">
              <a:buNone/>
            </a:pPr>
            <a:endParaRPr lang="fa-IR" sz="2600" dirty="0" smtClean="0">
              <a:solidFill>
                <a:srgbClr val="66FF33"/>
              </a:solidFill>
            </a:endParaRPr>
          </a:p>
          <a:p>
            <a:pPr algn="r" rtl="1">
              <a:buNone/>
            </a:pPr>
            <a:endParaRPr lang="fa-IR" sz="2600" dirty="0" smtClean="0">
              <a:solidFill>
                <a:srgbClr val="66FF33"/>
              </a:solidFill>
            </a:endParaRPr>
          </a:p>
          <a:p>
            <a:pPr algn="r" rtl="1">
              <a:buNone/>
            </a:pPr>
            <a:r>
              <a:rPr lang="fa-IR" sz="3200" dirty="0" smtClean="0">
                <a:solidFill>
                  <a:srgbClr val="66FF33"/>
                </a:solidFill>
              </a:rPr>
              <a:t>انتقال کالاها بین انبار ها  :</a:t>
            </a:r>
          </a:p>
          <a:p>
            <a:pPr algn="r">
              <a:buNone/>
            </a:pPr>
            <a:r>
              <a:rPr lang="fa-IR" sz="2600" dirty="0" smtClean="0"/>
              <a:t> </a:t>
            </a:r>
          </a:p>
          <a:p>
            <a:pPr algn="r">
              <a:buNone/>
            </a:pPr>
            <a:r>
              <a:rPr lang="fa-IR" sz="2600" dirty="0" smtClean="0"/>
              <a:t>کالا از انباری به انبار دیگر انتقال می یابد .توسط انبار دار مبدا در 4 نسخه نوشته می شود که به شرح زیر توزیع می گردد :</a:t>
            </a:r>
          </a:p>
          <a:p>
            <a:pPr algn="r">
              <a:buNone/>
            </a:pPr>
            <a:r>
              <a:rPr lang="fa-IR" sz="2600" dirty="0" smtClean="0"/>
              <a:t> </a:t>
            </a:r>
          </a:p>
          <a:p>
            <a:pPr algn="r">
              <a:buFont typeface="Arial" charset="0"/>
              <a:buChar char="•"/>
            </a:pPr>
            <a:r>
              <a:rPr lang="fa-IR" sz="2600" dirty="0" smtClean="0"/>
              <a:t>* نسخ1و2 همراه کالا به انبار متقاضی داده می شود که نسخه 1 به  انبار دار مقصد  ونسخه  2 به حسابداری مقصد  داده می شود .</a:t>
            </a:r>
          </a:p>
          <a:p>
            <a:pPr algn="r">
              <a:buFont typeface="Arial" charset="0"/>
              <a:buChar char="•"/>
            </a:pPr>
            <a:endParaRPr lang="fa-IR" sz="2600" dirty="0" smtClean="0"/>
          </a:p>
          <a:p>
            <a:pPr algn="r">
              <a:buFont typeface="Arial" charset="0"/>
              <a:buChar char="•"/>
            </a:pPr>
            <a:r>
              <a:rPr lang="fa-IR" sz="2600" dirty="0" smtClean="0"/>
              <a:t>* نسخه 3 در انبارمبداء بایگانی می شود </a:t>
            </a:r>
          </a:p>
          <a:p>
            <a:pPr algn="r">
              <a:buFont typeface="Arial" charset="0"/>
              <a:buChar char="•"/>
            </a:pPr>
            <a:r>
              <a:rPr lang="fa-IR" sz="2600" dirty="0" smtClean="0"/>
              <a:t>.</a:t>
            </a:r>
          </a:p>
          <a:p>
            <a:pPr algn="r">
              <a:buFont typeface="Arial" charset="0"/>
              <a:buChar char="•"/>
            </a:pPr>
            <a:r>
              <a:rPr lang="fa-IR" sz="2600" dirty="0" smtClean="0"/>
              <a:t>* نسخه 4 به کارپرداز مقصد برای پی گیری داده می شود . </a:t>
            </a:r>
            <a:endParaRPr lang="en-US" sz="2600" dirty="0" smtClean="0"/>
          </a:p>
          <a:p>
            <a:pPr algn="r">
              <a:buNone/>
            </a:pPr>
            <a:r>
              <a:rPr lang="fa-IR" sz="3000" dirty="0" smtClean="0">
                <a:cs typeface="B Zar" pitchFamily="2" charset="-78"/>
              </a:rPr>
              <a:t>.</a:t>
            </a:r>
            <a:endParaRPr lang="en-US" sz="30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
            <a:ext cx="8991600" cy="6629400"/>
          </a:xfrm>
        </p:spPr>
        <p:txBody>
          <a:bodyPr>
            <a:normAutofit/>
          </a:bodyPr>
          <a:lstStyle/>
          <a:p>
            <a:pPr algn="r">
              <a:buNone/>
            </a:pPr>
            <a:r>
              <a:rPr lang="fa-IR" sz="3200" dirty="0" smtClean="0">
                <a:solidFill>
                  <a:srgbClr val="66FF33"/>
                </a:solidFill>
              </a:rPr>
              <a:t>برگشت کالا به انبار :</a:t>
            </a:r>
            <a:endParaRPr lang="en-US" sz="3200" dirty="0" smtClean="0">
              <a:solidFill>
                <a:srgbClr val="66FF33"/>
              </a:solidFill>
            </a:endParaRPr>
          </a:p>
          <a:p>
            <a:pPr algn="r">
              <a:buNone/>
            </a:pPr>
            <a:endParaRPr lang="fa-IR" sz="2600" dirty="0" smtClean="0"/>
          </a:p>
          <a:p>
            <a:pPr algn="r">
              <a:buNone/>
            </a:pPr>
            <a:r>
              <a:rPr lang="fa-IR" sz="2600" dirty="0" smtClean="0"/>
              <a:t>وقتی کالا گارانتی است و معیوب می شود برای تعمیر به انبار بر می گردد . </a:t>
            </a:r>
          </a:p>
          <a:p>
            <a:pPr algn="r">
              <a:buNone/>
            </a:pPr>
            <a:endParaRPr lang="fa-IR" sz="2600" dirty="0" smtClean="0"/>
          </a:p>
          <a:p>
            <a:pPr algn="r">
              <a:buNone/>
            </a:pPr>
            <a:r>
              <a:rPr lang="fa-IR" sz="2600" dirty="0" smtClean="0"/>
              <a:t>    فرم توسط نمایندگی مربوطه در 5 نسخه نوشته شده که به صورت زیر توزیع </a:t>
            </a:r>
          </a:p>
          <a:p>
            <a:pPr algn="r">
              <a:buNone/>
            </a:pPr>
            <a:r>
              <a:rPr lang="fa-IR" sz="2600" dirty="0" smtClean="0"/>
              <a:t>می گردد :</a:t>
            </a:r>
          </a:p>
          <a:p>
            <a:pPr algn="r">
              <a:buNone/>
            </a:pPr>
            <a:endParaRPr lang="fa-IR" sz="2600" dirty="0" smtClean="0"/>
          </a:p>
          <a:p>
            <a:pPr algn="r">
              <a:buFont typeface="Arial" charset="0"/>
              <a:buChar char="•"/>
            </a:pPr>
            <a:r>
              <a:rPr lang="fa-IR" sz="2600" dirty="0" smtClean="0"/>
              <a:t>* نسخ 1و2 به حسابداری .</a:t>
            </a:r>
          </a:p>
          <a:p>
            <a:pPr algn="r">
              <a:buFont typeface="Arial" charset="0"/>
              <a:buChar char="•"/>
            </a:pPr>
            <a:endParaRPr lang="fa-IR" sz="2600" dirty="0" smtClean="0"/>
          </a:p>
          <a:p>
            <a:pPr algn="r">
              <a:buFont typeface="Arial" charset="0"/>
              <a:buChar char="•"/>
            </a:pPr>
            <a:r>
              <a:rPr lang="fa-IR" sz="2600" dirty="0" smtClean="0"/>
              <a:t>* نسخه 3 به فرد برگشت دهنده . (کارپرداز نمایندگی )</a:t>
            </a:r>
          </a:p>
          <a:p>
            <a:pPr algn="r">
              <a:buFont typeface="Arial" charset="0"/>
              <a:buChar char="•"/>
            </a:pPr>
            <a:endParaRPr lang="fa-IR" sz="2600" dirty="0" smtClean="0"/>
          </a:p>
          <a:p>
            <a:pPr algn="r">
              <a:buFont typeface="Arial" charset="0"/>
              <a:buChar char="•"/>
            </a:pPr>
            <a:r>
              <a:rPr lang="fa-IR" sz="2600" dirty="0" smtClean="0"/>
              <a:t>* نسخه 4 در انبار بایگانی می شود .</a:t>
            </a:r>
          </a:p>
          <a:p>
            <a:pPr algn="r">
              <a:buFont typeface="Arial" charset="0"/>
              <a:buChar char="•"/>
            </a:pPr>
            <a:endParaRPr lang="fa-IR" sz="2600" dirty="0" smtClean="0"/>
          </a:p>
          <a:p>
            <a:pPr algn="r">
              <a:buFont typeface="Arial" charset="0"/>
              <a:buChar char="•"/>
            </a:pPr>
            <a:r>
              <a:rPr lang="fa-IR" sz="2600" dirty="0" smtClean="0"/>
              <a:t>* نسخه 5 در نمایندگی بایگانی می شود .</a:t>
            </a: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r>
              <a:rPr lang="fa-IR" sz="2400" dirty="0" smtClean="0">
                <a:solidFill>
                  <a:srgbClr val="66FF33"/>
                </a:solidFill>
              </a:rPr>
              <a:t> </a:t>
            </a:r>
          </a:p>
          <a:p>
            <a:pPr algn="r">
              <a:buNone/>
            </a:pPr>
            <a:endParaRPr lang="fa-IR" sz="2400" dirty="0" smtClean="0">
              <a:solidFill>
                <a:srgbClr val="66FF33"/>
              </a:solidFill>
            </a:endParaRPr>
          </a:p>
          <a:p>
            <a:pPr algn="r">
              <a:buNone/>
            </a:pPr>
            <a:r>
              <a:rPr lang="fa-IR" sz="2400" dirty="0" smtClean="0">
                <a:solidFill>
                  <a:srgbClr val="66FF33"/>
                </a:solidFill>
              </a:rPr>
              <a:t>فرم تعیین نقطه سفارش ومیزان سفارش ونحوه توزیع آن :</a:t>
            </a:r>
            <a:endParaRPr lang="en-US" sz="2400" dirty="0" smtClean="0">
              <a:solidFill>
                <a:srgbClr val="66FF33"/>
              </a:solidFill>
            </a:endParaRPr>
          </a:p>
          <a:p>
            <a:pPr algn="r">
              <a:buNone/>
            </a:pPr>
            <a:endParaRPr lang="fa-IR" sz="2400" dirty="0" smtClean="0"/>
          </a:p>
          <a:p>
            <a:pPr algn="r">
              <a:buNone/>
            </a:pPr>
            <a:r>
              <a:rPr lang="fa-IR" sz="2400" dirty="0" smtClean="0"/>
              <a:t>جدول نقطه سفارشی توسط انبار دار نوشته می شود ودر دو نسخه  توزیع می گردد :</a:t>
            </a:r>
          </a:p>
          <a:p>
            <a:pPr algn="r">
              <a:buNone/>
            </a:pPr>
            <a:endParaRPr lang="fa-IR" sz="2400" dirty="0" smtClean="0"/>
          </a:p>
          <a:p>
            <a:pPr algn="r">
              <a:buNone/>
            </a:pPr>
            <a:r>
              <a:rPr lang="fa-IR" sz="2400" dirty="0" smtClean="0"/>
              <a:t>1 – انبار دار  </a:t>
            </a:r>
          </a:p>
          <a:p>
            <a:pPr algn="r">
              <a:buNone/>
            </a:pPr>
            <a:r>
              <a:rPr lang="fa-IR" sz="2400" dirty="0" smtClean="0"/>
              <a:t>2- سرپرست  </a:t>
            </a:r>
          </a:p>
          <a:p>
            <a:pPr algn="r">
              <a:buNone/>
            </a:pPr>
            <a:endParaRPr lang="fa-IR" sz="2400" dirty="0" smtClean="0"/>
          </a:p>
          <a:p>
            <a:pPr algn="r">
              <a:buNone/>
            </a:pPr>
            <a:r>
              <a:rPr lang="fa-IR" sz="2400" dirty="0" smtClean="0"/>
              <a:t>جدول میزان سفارش توسط سرپرست نوشته می شود در 2 نسخه  توزیع می گردد : </a:t>
            </a:r>
          </a:p>
          <a:p>
            <a:pPr algn="r">
              <a:buNone/>
            </a:pPr>
            <a:endParaRPr lang="fa-IR" sz="2400" dirty="0" smtClean="0"/>
          </a:p>
          <a:p>
            <a:pPr algn="r">
              <a:buNone/>
            </a:pPr>
            <a:r>
              <a:rPr lang="fa-IR" sz="2400" dirty="0" smtClean="0"/>
              <a:t>1- انبار دار</a:t>
            </a:r>
          </a:p>
          <a:p>
            <a:pPr algn="r">
              <a:buNone/>
            </a:pPr>
            <a:r>
              <a:rPr lang="fa-IR" sz="2400" dirty="0" smtClean="0"/>
              <a:t>2- سرپرست </a:t>
            </a:r>
            <a:endParaRPr lang="en-US" sz="2400" dirty="0" smtClean="0"/>
          </a:p>
          <a:p>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r"/>
            <a:r>
              <a:rPr lang="fa-IR" sz="3200" dirty="0" smtClean="0">
                <a:solidFill>
                  <a:srgbClr val="92D050"/>
                </a:solidFill>
                <a:latin typeface="Times New Roman" pitchFamily="18" charset="0"/>
                <a:cs typeface="Times New Roman" pitchFamily="18" charset="0"/>
              </a:rPr>
              <a:t>ا                     </a:t>
            </a:r>
            <a:br>
              <a:rPr lang="fa-IR" sz="3200" dirty="0" smtClean="0">
                <a:solidFill>
                  <a:srgbClr val="92D050"/>
                </a:solidFill>
                <a:latin typeface="Times New Roman" pitchFamily="18" charset="0"/>
                <a:cs typeface="Times New Roman" pitchFamily="18" charset="0"/>
              </a:rPr>
            </a:br>
            <a:r>
              <a:rPr lang="fa-IR" sz="3200" dirty="0" smtClean="0">
                <a:solidFill>
                  <a:srgbClr val="92D050"/>
                </a:solidFill>
                <a:latin typeface="Times New Roman" pitchFamily="18" charset="0"/>
                <a:cs typeface="Times New Roman" pitchFamily="18" charset="0"/>
              </a:rPr>
              <a:t/>
            </a:r>
            <a:br>
              <a:rPr lang="fa-IR" sz="3200" dirty="0" smtClean="0">
                <a:solidFill>
                  <a:srgbClr val="92D050"/>
                </a:solidFill>
                <a:latin typeface="Times New Roman" pitchFamily="18" charset="0"/>
                <a:cs typeface="Times New Roman" pitchFamily="18" charset="0"/>
              </a:rPr>
            </a:br>
            <a:r>
              <a:rPr lang="fa-IR" sz="3200" dirty="0" smtClean="0">
                <a:solidFill>
                  <a:srgbClr val="92D050"/>
                </a:solidFill>
                <a:latin typeface="Times New Roman" pitchFamily="18" charset="0"/>
                <a:cs typeface="Times New Roman" pitchFamily="18" charset="0"/>
              </a:rPr>
              <a:t>                     انواع مکاتب مدیریت از نظرویلیام اسکات   </a:t>
            </a:r>
            <a:br>
              <a:rPr lang="fa-IR" sz="3200" dirty="0" smtClean="0">
                <a:solidFill>
                  <a:srgbClr val="92D050"/>
                </a:solidFill>
                <a:latin typeface="Times New Roman" pitchFamily="18" charset="0"/>
                <a:cs typeface="Times New Roman" pitchFamily="18" charset="0"/>
              </a:rPr>
            </a:br>
            <a:r>
              <a:rPr lang="fa-IR" sz="3200" dirty="0" smtClean="0">
                <a:solidFill>
                  <a:srgbClr val="92D050"/>
                </a:solidFill>
                <a:latin typeface="Times New Roman" pitchFamily="18" charset="0"/>
                <a:cs typeface="Times New Roman" pitchFamily="18" charset="0"/>
              </a:rPr>
              <a:t/>
            </a:r>
            <a:br>
              <a:rPr lang="fa-IR" sz="3200" dirty="0" smtClean="0">
                <a:solidFill>
                  <a:srgbClr val="92D050"/>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1) مدیریت کلاسیک : تیلور         انسان    ماشین         نیازهای اولیه وثانویه</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2) مدیریت نئوکلاسیک ( روابط انسانی ) : التون مایو        انسان    ماشین         نیازهای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اولیه – ثانویه – روحی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3) مدیریت سیستم سازمانی : بولدینگ – جان بکت         سازمان          سیستم</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مدیریت سنتی : موروثی – خویشاوندی – پارتی – باندی و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en-US" sz="2400" dirty="0" smtClean="0">
                <a:solidFill>
                  <a:schemeClr val="tx1"/>
                </a:solidFill>
                <a:latin typeface="Times New Roman" pitchFamily="18" charset="0"/>
                <a:cs typeface="Times New Roman" pitchFamily="18" charset="0"/>
              </a:rPr>
              <a:t>IT -ICT</a:t>
            </a:r>
            <a:r>
              <a:rPr lang="fa-IR" sz="2400" dirty="0" smtClean="0">
                <a:solidFill>
                  <a:schemeClr val="tx1"/>
                </a:solidFill>
                <a:latin typeface="Times New Roman" pitchFamily="18" charset="0"/>
                <a:cs typeface="Times New Roman" pitchFamily="18" charset="0"/>
              </a:rPr>
              <a:t> - مدیریت مدرن :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t>
            </a:r>
            <a:br>
              <a:rPr lang="fa-IR" sz="2400" dirty="0" smtClean="0">
                <a:solidFill>
                  <a:schemeClr val="tx1"/>
                </a:solidFill>
                <a:latin typeface="Times New Roman" pitchFamily="18" charset="0"/>
                <a:cs typeface="Times New Roman" pitchFamily="18" charset="0"/>
              </a:rPr>
            </a:br>
            <a:r>
              <a:rPr lang="fa-IR" sz="2400" dirty="0" smtClean="0">
                <a:solidFill>
                  <a:schemeClr val="tx1"/>
                </a:solidFill>
                <a:latin typeface="Times New Roman" pitchFamily="18" charset="0"/>
                <a:cs typeface="Times New Roman" pitchFamily="18" charset="0"/>
              </a:rPr>
              <a:t/>
            </a:r>
            <a:br>
              <a:rPr lang="fa-IR" sz="2400" dirty="0" smtClean="0">
                <a:solidFill>
                  <a:schemeClr val="tx1"/>
                </a:solidFill>
                <a:latin typeface="Times New Roman" pitchFamily="18" charset="0"/>
                <a:cs typeface="Times New Roman" pitchFamily="18" charset="0"/>
              </a:rPr>
            </a:br>
            <a:endParaRPr lang="en-US" sz="3200" dirty="0">
              <a:solidFill>
                <a:srgbClr val="92D050"/>
              </a:solidFill>
              <a:latin typeface="Times New Roman" pitchFamily="18" charset="0"/>
              <a:cs typeface="Times New Roman" pitchFamily="18" charset="0"/>
            </a:endParaRPr>
          </a:p>
        </p:txBody>
      </p:sp>
      <p:sp>
        <p:nvSpPr>
          <p:cNvPr id="3" name="Left Arrow 2"/>
          <p:cNvSpPr/>
          <p:nvPr/>
        </p:nvSpPr>
        <p:spPr>
          <a:xfrm>
            <a:off x="2590800" y="3810000"/>
            <a:ext cx="457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qual 4"/>
          <p:cNvSpPr/>
          <p:nvPr/>
        </p:nvSpPr>
        <p:spPr>
          <a:xfrm>
            <a:off x="5105400" y="1447800"/>
            <a:ext cx="304800" cy="3048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Left Arrow 5"/>
          <p:cNvSpPr/>
          <p:nvPr/>
        </p:nvSpPr>
        <p:spPr>
          <a:xfrm>
            <a:off x="3886200" y="3810000"/>
            <a:ext cx="457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4038600" y="1447800"/>
            <a:ext cx="457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 Arrow 7"/>
          <p:cNvSpPr/>
          <p:nvPr/>
        </p:nvSpPr>
        <p:spPr>
          <a:xfrm>
            <a:off x="6019800" y="1447800"/>
            <a:ext cx="457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eft Arrow 8"/>
          <p:cNvSpPr/>
          <p:nvPr/>
        </p:nvSpPr>
        <p:spPr>
          <a:xfrm>
            <a:off x="1752600" y="2514600"/>
            <a:ext cx="457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3733800" y="2514600"/>
            <a:ext cx="457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ot Equal 10"/>
          <p:cNvSpPr/>
          <p:nvPr/>
        </p:nvSpPr>
        <p:spPr>
          <a:xfrm>
            <a:off x="2819400" y="2438400"/>
            <a:ext cx="304800" cy="304800"/>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spd="med">
    <p:newsflash/>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ln>
            <a:solidFill>
              <a:schemeClr val="tx1"/>
            </a:solidFill>
          </a:ln>
        </p:spPr>
        <p:txBody>
          <a:bodyPr>
            <a:normAutofit/>
          </a:bodyPr>
          <a:lstStyle/>
          <a:p>
            <a:pPr algn="r" rtl="1">
              <a:buNone/>
            </a:pPr>
            <a:r>
              <a:rPr lang="fa-IR" sz="5000" dirty="0" smtClean="0">
                <a:solidFill>
                  <a:srgbClr val="66FF33"/>
                </a:solidFill>
                <a:cs typeface="B Badr" pitchFamily="2" charset="-78"/>
              </a:rPr>
              <a:t>نقطه سفارش</a:t>
            </a:r>
            <a:endParaRPr lang="en-US" sz="5000" dirty="0" smtClean="0">
              <a:solidFill>
                <a:srgbClr val="66FF33"/>
              </a:solidFill>
              <a:cs typeface="B Badr" pitchFamily="2" charset="-78"/>
            </a:endParaRPr>
          </a:p>
          <a:p>
            <a:pPr algn="r">
              <a:buNone/>
            </a:pPr>
            <a:r>
              <a:rPr lang="fa-IR" sz="2300" dirty="0" smtClean="0">
                <a:cs typeface="B Badr" pitchFamily="2" charset="-78"/>
              </a:rPr>
              <a:t> </a:t>
            </a:r>
            <a:endParaRPr lang="en-US" sz="2300" dirty="0" smtClean="0">
              <a:cs typeface="B Badr" pitchFamily="2" charset="-78"/>
            </a:endParaRPr>
          </a:p>
          <a:p>
            <a:pPr algn="r">
              <a:buNone/>
            </a:pPr>
            <a:endParaRPr lang="en-US" sz="2300" dirty="0">
              <a:cs typeface="B Badr" pitchFamily="2" charset="-78"/>
            </a:endParaRPr>
          </a:p>
        </p:txBody>
      </p:sp>
      <p:sp>
        <p:nvSpPr>
          <p:cNvPr id="7" name="Footer Placeholder 6"/>
          <p:cNvSpPr>
            <a:spLocks noGrp="1"/>
          </p:cNvSpPr>
          <p:nvPr>
            <p:ph type="ftr" sz="quarter" idx="11"/>
          </p:nvPr>
        </p:nvSpPr>
        <p:spPr/>
        <p:txBody>
          <a:bodyPr/>
          <a:lstStyle/>
          <a:p>
            <a:r>
              <a:rPr lang="en-US" smtClean="0"/>
              <a:t>www.jozve.org</a:t>
            </a:r>
            <a:endParaRPr lang="en-US"/>
          </a:p>
        </p:txBody>
      </p:sp>
      <p:sp>
        <p:nvSpPr>
          <p:cNvPr id="5" name="Left Arrow 4"/>
          <p:cNvSpPr/>
          <p:nvPr/>
        </p:nvSpPr>
        <p:spPr>
          <a:xfrm>
            <a:off x="2438400" y="228600"/>
            <a:ext cx="6705600" cy="4191000"/>
          </a:xfrm>
          <a:prstGeom prst="leftArrow">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fa-IR" sz="4000" dirty="0" smtClean="0">
                <a:solidFill>
                  <a:schemeClr val="bg1"/>
                </a:solidFill>
              </a:rPr>
              <a:t>زمانی که موجودی انبار به آن حد رسیده که باید سفارش خرید برای تامین موجودی صادر گردد .</a:t>
            </a:r>
            <a:endParaRPr lang="en-US" sz="4000" dirty="0">
              <a:solidFill>
                <a:schemeClr val="bg1"/>
              </a:solidFill>
            </a:endParaRPr>
          </a:p>
        </p:txBody>
      </p:sp>
      <p:sp>
        <p:nvSpPr>
          <p:cNvPr id="6" name="Plus 5"/>
          <p:cNvSpPr/>
          <p:nvPr/>
        </p:nvSpPr>
        <p:spPr>
          <a:xfrm>
            <a:off x="1143000" y="2819400"/>
            <a:ext cx="2133600" cy="2057400"/>
          </a:xfrm>
          <a:prstGeom prst="mathPlus">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8" name="Oval 7"/>
          <p:cNvSpPr/>
          <p:nvPr/>
        </p:nvSpPr>
        <p:spPr>
          <a:xfrm>
            <a:off x="457200" y="4724400"/>
            <a:ext cx="7543800" cy="2057400"/>
          </a:xfrm>
          <a:prstGeom prst="ellips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7000" dirty="0" smtClean="0">
                <a:solidFill>
                  <a:schemeClr val="bg1"/>
                </a:solidFill>
              </a:rPr>
              <a:t>ذخیره احتیاطی</a:t>
            </a:r>
            <a:endParaRPr lang="en-US" sz="7000" dirty="0">
              <a:solidFill>
                <a:schemeClr val="bg1"/>
              </a:solidFill>
            </a:endParaRPr>
          </a:p>
        </p:txBody>
      </p:sp>
    </p:spTree>
  </p:cSld>
  <p:clrMapOvr>
    <a:masterClrMapping/>
  </p:clrMapOvr>
  <p:transition spd="med">
    <p:newsflash/>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r>
              <a:rPr lang="fa-IR" sz="3200" dirty="0" smtClean="0">
                <a:solidFill>
                  <a:srgbClr val="66FF33"/>
                </a:solidFill>
              </a:rPr>
              <a:t>نقطه سفارش :</a:t>
            </a:r>
            <a:endParaRPr lang="en-US" sz="3200" dirty="0" smtClean="0">
              <a:solidFill>
                <a:srgbClr val="66FF33"/>
              </a:solidFill>
            </a:endParaRPr>
          </a:p>
          <a:p>
            <a:pPr algn="r">
              <a:buNone/>
            </a:pPr>
            <a:endParaRPr lang="fa-IR" sz="2400" dirty="0" smtClean="0"/>
          </a:p>
          <a:p>
            <a:pPr algn="r">
              <a:buNone/>
            </a:pPr>
            <a:r>
              <a:rPr lang="fa-IR" sz="2400" dirty="0" smtClean="0"/>
              <a:t> </a:t>
            </a:r>
            <a:endParaRPr lang="en-US" sz="2400" dirty="0" smtClean="0"/>
          </a:p>
          <a:p>
            <a:endParaRPr lang="en-US" dirty="0"/>
          </a:p>
        </p:txBody>
      </p:sp>
      <p:sp>
        <p:nvSpPr>
          <p:cNvPr id="13" name="Footer Placeholder 12"/>
          <p:cNvSpPr>
            <a:spLocks noGrp="1"/>
          </p:cNvSpPr>
          <p:nvPr>
            <p:ph type="ftr" sz="quarter" idx="11"/>
          </p:nvPr>
        </p:nvSpPr>
        <p:spPr/>
        <p:txBody>
          <a:bodyPr/>
          <a:lstStyle/>
          <a:p>
            <a:r>
              <a:rPr lang="en-US" smtClean="0"/>
              <a:t>www.jozve.org</a:t>
            </a:r>
            <a:endParaRPr lang="en-US"/>
          </a:p>
        </p:txBody>
      </p:sp>
      <p:sp>
        <p:nvSpPr>
          <p:cNvPr id="4" name="Rectangle 3"/>
          <p:cNvSpPr/>
          <p:nvPr/>
        </p:nvSpPr>
        <p:spPr>
          <a:xfrm>
            <a:off x="0" y="1676400"/>
            <a:ext cx="2286000" cy="10668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fa-IR" sz="3000" b="1" dirty="0" smtClean="0">
                <a:solidFill>
                  <a:schemeClr val="bg1"/>
                </a:solidFill>
              </a:rPr>
              <a:t>متوسط مصرف ماهانه</a:t>
            </a:r>
            <a:endParaRPr lang="en-US" sz="3000" b="1" dirty="0">
              <a:solidFill>
                <a:schemeClr val="bg1"/>
              </a:solidFill>
            </a:endParaRPr>
          </a:p>
        </p:txBody>
      </p:sp>
      <p:sp>
        <p:nvSpPr>
          <p:cNvPr id="5" name="Multiply 4"/>
          <p:cNvSpPr/>
          <p:nvPr/>
        </p:nvSpPr>
        <p:spPr>
          <a:xfrm>
            <a:off x="2362200" y="1676400"/>
            <a:ext cx="914400" cy="1066800"/>
          </a:xfrm>
          <a:prstGeom prst="mathMultiply">
            <a:avLst/>
          </a:prstGeom>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8" name="Rectangle 7"/>
          <p:cNvSpPr/>
          <p:nvPr/>
        </p:nvSpPr>
        <p:spPr>
          <a:xfrm>
            <a:off x="3352800" y="1676400"/>
            <a:ext cx="2286000" cy="1066800"/>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3000" b="1" dirty="0" smtClean="0">
                <a:solidFill>
                  <a:schemeClr val="bg1"/>
                </a:solidFill>
              </a:rPr>
              <a:t>مدت تهیه کالا</a:t>
            </a:r>
            <a:endParaRPr lang="en-US" sz="3000" b="1" dirty="0">
              <a:solidFill>
                <a:schemeClr val="bg1"/>
              </a:solidFill>
            </a:endParaRPr>
          </a:p>
        </p:txBody>
      </p:sp>
      <p:sp>
        <p:nvSpPr>
          <p:cNvPr id="9" name="Plus 8"/>
          <p:cNvSpPr/>
          <p:nvPr/>
        </p:nvSpPr>
        <p:spPr>
          <a:xfrm>
            <a:off x="5715000" y="1828800"/>
            <a:ext cx="838200" cy="838200"/>
          </a:xfrm>
          <a:prstGeom prst="mathPlus">
            <a:avLst/>
          </a:prstGeom>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 name="Rectangle 9"/>
          <p:cNvSpPr/>
          <p:nvPr/>
        </p:nvSpPr>
        <p:spPr>
          <a:xfrm>
            <a:off x="6629400" y="1676400"/>
            <a:ext cx="2286000" cy="1066800"/>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fa-IR" sz="3000" b="1" dirty="0" smtClean="0">
                <a:solidFill>
                  <a:schemeClr val="bg1"/>
                </a:solidFill>
              </a:rPr>
              <a:t>ذخیره</a:t>
            </a:r>
            <a:r>
              <a:rPr lang="fa-IR" sz="3000" dirty="0" smtClean="0">
                <a:solidFill>
                  <a:schemeClr val="bg1"/>
                </a:solidFill>
              </a:rPr>
              <a:t> </a:t>
            </a:r>
            <a:r>
              <a:rPr lang="fa-IR" sz="3000" b="1" dirty="0" smtClean="0">
                <a:solidFill>
                  <a:schemeClr val="bg1"/>
                </a:solidFill>
              </a:rPr>
              <a:t>احتیاطی</a:t>
            </a:r>
            <a:endParaRPr lang="en-US" sz="3000" b="1" dirty="0">
              <a:solidFill>
                <a:schemeClr val="bg1"/>
              </a:solidFill>
            </a:endParaRPr>
          </a:p>
        </p:txBody>
      </p:sp>
      <p:sp>
        <p:nvSpPr>
          <p:cNvPr id="11" name="Equal 10"/>
          <p:cNvSpPr/>
          <p:nvPr/>
        </p:nvSpPr>
        <p:spPr>
          <a:xfrm>
            <a:off x="1066800" y="3733800"/>
            <a:ext cx="2438400" cy="1295400"/>
          </a:xfrm>
          <a:prstGeom prst="mathEqual">
            <a:avLst/>
          </a:prstGeom>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a:solidFill>
                <a:schemeClr val="tx1"/>
              </a:solidFill>
            </a:endParaRPr>
          </a:p>
        </p:txBody>
      </p:sp>
      <p:sp>
        <p:nvSpPr>
          <p:cNvPr id="12" name="Rectangle 11"/>
          <p:cNvSpPr/>
          <p:nvPr/>
        </p:nvSpPr>
        <p:spPr>
          <a:xfrm>
            <a:off x="3810000" y="3886200"/>
            <a:ext cx="2286000" cy="1066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fa-IR" sz="3000" b="1" dirty="0" smtClean="0">
                <a:solidFill>
                  <a:schemeClr val="bg1"/>
                </a:solidFill>
              </a:rPr>
              <a:t>نقطه سفارش</a:t>
            </a:r>
            <a:endParaRPr lang="en-US" sz="3000" b="1" dirty="0">
              <a:solidFill>
                <a:schemeClr val="bg1"/>
              </a:solidFill>
            </a:endParaRPr>
          </a:p>
        </p:txBody>
      </p:sp>
    </p:spTree>
  </p:cSld>
  <p:clrMapOvr>
    <a:masterClrMapping/>
  </p:clrMapOvr>
  <p:transition spd="med">
    <p:newsflash/>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r>
              <a:rPr lang="fa-IR" sz="3200" dirty="0" smtClean="0">
                <a:solidFill>
                  <a:srgbClr val="92D050"/>
                </a:solidFill>
              </a:rPr>
              <a:t>میزان سفارش :</a:t>
            </a:r>
            <a:r>
              <a:rPr lang="fa-IR" dirty="0" smtClean="0"/>
              <a:t> </a:t>
            </a:r>
            <a:r>
              <a:rPr lang="fa-IR" sz="2400" dirty="0" smtClean="0"/>
              <a:t>تعداد کالایی که مورد نیاز است .</a:t>
            </a:r>
            <a:r>
              <a:rPr lang="fa-IR" sz="2400" dirty="0" smtClean="0">
                <a:cs typeface="B Badr" pitchFamily="2" charset="-78"/>
              </a:rPr>
              <a:t>  </a:t>
            </a:r>
            <a:endParaRPr lang="en-US" sz="2400" dirty="0" smtClean="0">
              <a:cs typeface="B Badr" pitchFamily="2" charset="-78"/>
            </a:endParaRPr>
          </a:p>
          <a:p>
            <a:pPr algn="r">
              <a:buNone/>
            </a:pPr>
            <a:endParaRPr lang="fa-IR" dirty="0" smtClean="0">
              <a:solidFill>
                <a:srgbClr val="66FF33"/>
              </a:solidFill>
              <a:cs typeface="B Badr" pitchFamily="2" charset="-78"/>
            </a:endParaRPr>
          </a:p>
          <a:p>
            <a:pPr algn="r">
              <a:buNone/>
            </a:pPr>
            <a:endParaRPr lang="fa-IR" dirty="0" smtClean="0">
              <a:solidFill>
                <a:srgbClr val="66FF33"/>
              </a:solidFill>
              <a:cs typeface="B Badr" pitchFamily="2" charset="-78"/>
            </a:endParaRPr>
          </a:p>
          <a:p>
            <a:pPr algn="r">
              <a:buNone/>
            </a:pPr>
            <a:endParaRPr lang="fa-IR" dirty="0" smtClean="0">
              <a:solidFill>
                <a:srgbClr val="66FF33"/>
              </a:solidFill>
              <a:cs typeface="B Badr" pitchFamily="2" charset="-78"/>
            </a:endParaRPr>
          </a:p>
          <a:p>
            <a:pPr algn="r">
              <a:buNone/>
            </a:pPr>
            <a:endParaRPr lang="fa-IR" dirty="0" smtClean="0">
              <a:solidFill>
                <a:srgbClr val="66FF33"/>
              </a:solidFill>
              <a:cs typeface="B Badr" pitchFamily="2" charset="-78"/>
            </a:endParaRPr>
          </a:p>
          <a:p>
            <a:pPr algn="r">
              <a:buNone/>
            </a:pPr>
            <a:r>
              <a:rPr lang="fa-IR" sz="3200" dirty="0" smtClean="0">
                <a:solidFill>
                  <a:srgbClr val="66FF33"/>
                </a:solidFill>
              </a:rPr>
              <a:t>ذخیره احتیاطی :</a:t>
            </a:r>
            <a:endParaRPr lang="en-US" sz="3200" dirty="0" smtClean="0">
              <a:solidFill>
                <a:srgbClr val="66FF33"/>
              </a:solidFill>
            </a:endParaRPr>
          </a:p>
          <a:p>
            <a:pPr algn="r">
              <a:buNone/>
            </a:pPr>
            <a:endParaRPr lang="fa-IR" sz="2400" dirty="0" smtClean="0"/>
          </a:p>
          <a:p>
            <a:pPr algn="r">
              <a:buNone/>
            </a:pPr>
            <a:r>
              <a:rPr lang="fa-IR" sz="2400" dirty="0" smtClean="0"/>
              <a:t>     ذخیره احتیاطی مقداری است که موجودی انبار نباید از آن مقدار کمتر شود ومعمولا  10 درصد مصرف سالیانه است .</a:t>
            </a:r>
          </a:p>
          <a:p>
            <a:pPr algn="r">
              <a:buNone/>
            </a:pPr>
            <a:endParaRPr lang="fa-IR" sz="2400" dirty="0" smtClean="0"/>
          </a:p>
          <a:p>
            <a:pPr algn="r">
              <a:buNone/>
            </a:pPr>
            <a:endParaRPr lang="fa-IR" sz="2400" dirty="0" smtClean="0"/>
          </a:p>
          <a:p>
            <a:pPr algn="r">
              <a:buNone/>
            </a:pPr>
            <a:r>
              <a:rPr lang="fa-IR" sz="2400" dirty="0" smtClean="0"/>
              <a:t>                       ذخیره احتیاطی 10% مصرف سالیانه می باشد  </a:t>
            </a:r>
          </a:p>
          <a:p>
            <a:pPr algn="r">
              <a:buNone/>
            </a:pPr>
            <a:endParaRPr lang="en-US" sz="2400" dirty="0" smtClean="0"/>
          </a:p>
          <a:p>
            <a:pPr>
              <a:buNone/>
            </a:pPr>
            <a:endParaRPr lang="en-US" dirty="0"/>
          </a:p>
        </p:txBody>
      </p:sp>
      <p:sp>
        <p:nvSpPr>
          <p:cNvPr id="10" name="Footer Placeholder 9"/>
          <p:cNvSpPr>
            <a:spLocks noGrp="1"/>
          </p:cNvSpPr>
          <p:nvPr>
            <p:ph type="ftr" sz="quarter" idx="11"/>
          </p:nvPr>
        </p:nvSpPr>
        <p:spPr/>
        <p:txBody>
          <a:bodyPr/>
          <a:lstStyle/>
          <a:p>
            <a:r>
              <a:rPr lang="en-US" smtClean="0"/>
              <a:t>www.jozve.org</a:t>
            </a:r>
            <a:endParaRPr lang="en-US"/>
          </a:p>
        </p:txBody>
      </p:sp>
      <p:sp>
        <p:nvSpPr>
          <p:cNvPr id="4" name="Rectangle 3"/>
          <p:cNvSpPr/>
          <p:nvPr/>
        </p:nvSpPr>
        <p:spPr>
          <a:xfrm>
            <a:off x="6858000" y="762000"/>
            <a:ext cx="2286000" cy="1066800"/>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3500" b="1" dirty="0" smtClean="0">
                <a:solidFill>
                  <a:schemeClr val="bg1"/>
                </a:solidFill>
              </a:rPr>
              <a:t>میزان سفارش</a:t>
            </a:r>
            <a:endParaRPr lang="en-US" sz="3500" b="1" dirty="0">
              <a:solidFill>
                <a:schemeClr val="bg1"/>
              </a:solidFill>
            </a:endParaRPr>
          </a:p>
        </p:txBody>
      </p:sp>
      <p:sp>
        <p:nvSpPr>
          <p:cNvPr id="5" name="Rectangle 4"/>
          <p:cNvSpPr/>
          <p:nvPr/>
        </p:nvSpPr>
        <p:spPr>
          <a:xfrm>
            <a:off x="3581400" y="762000"/>
            <a:ext cx="2286000" cy="1066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fa-IR" sz="3000" b="1" dirty="0" smtClean="0">
                <a:solidFill>
                  <a:schemeClr val="bg1"/>
                </a:solidFill>
              </a:rPr>
              <a:t>فاصله زمانی بین دو سفارش</a:t>
            </a:r>
            <a:endParaRPr lang="en-US" sz="3000" b="1" dirty="0">
              <a:solidFill>
                <a:schemeClr val="bg1"/>
              </a:solidFill>
            </a:endParaRPr>
          </a:p>
        </p:txBody>
      </p:sp>
      <p:sp>
        <p:nvSpPr>
          <p:cNvPr id="6" name="Rectangle 5"/>
          <p:cNvSpPr/>
          <p:nvPr/>
        </p:nvSpPr>
        <p:spPr>
          <a:xfrm>
            <a:off x="0" y="762000"/>
            <a:ext cx="2286000" cy="10668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3000" b="1" dirty="0" smtClean="0">
                <a:solidFill>
                  <a:schemeClr val="bg1"/>
                </a:solidFill>
              </a:rPr>
              <a:t>متوسط مصرف ماهانه</a:t>
            </a:r>
            <a:endParaRPr lang="en-US" sz="3000" b="1" dirty="0">
              <a:solidFill>
                <a:schemeClr val="bg1"/>
              </a:solidFill>
            </a:endParaRPr>
          </a:p>
        </p:txBody>
      </p:sp>
      <p:sp>
        <p:nvSpPr>
          <p:cNvPr id="7" name="Multiply 6"/>
          <p:cNvSpPr/>
          <p:nvPr/>
        </p:nvSpPr>
        <p:spPr>
          <a:xfrm>
            <a:off x="2286000" y="685800"/>
            <a:ext cx="1219200" cy="1295400"/>
          </a:xfrm>
          <a:prstGeom prst="mathMultiply">
            <a:avLst/>
          </a:prstGeom>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8" name="Equal 7"/>
          <p:cNvSpPr/>
          <p:nvPr/>
        </p:nvSpPr>
        <p:spPr>
          <a:xfrm>
            <a:off x="5867400" y="762000"/>
            <a:ext cx="914400" cy="990600"/>
          </a:xfrm>
          <a:prstGeom prst="mathEqual">
            <a:avLst/>
          </a:prstGeom>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a:solidFill>
                <a:schemeClr val="tx1"/>
              </a:solidFill>
            </a:endParaRPr>
          </a:p>
        </p:txBody>
      </p:sp>
      <p:sp>
        <p:nvSpPr>
          <p:cNvPr id="9" name="Frame 8"/>
          <p:cNvSpPr/>
          <p:nvPr/>
        </p:nvSpPr>
        <p:spPr>
          <a:xfrm>
            <a:off x="2438400" y="5029200"/>
            <a:ext cx="510540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spd="med">
    <p:newsflash/>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7543800"/>
          </a:xfrm>
          <a:ln>
            <a:solidFill>
              <a:schemeClr val="tx1"/>
            </a:solidFill>
          </a:ln>
        </p:spPr>
        <p:txBody>
          <a:bodyPr/>
          <a:lstStyle/>
          <a:p>
            <a:pPr>
              <a:buNone/>
            </a:pPr>
            <a:endParaRPr lang="en-US" dirty="0"/>
          </a:p>
        </p:txBody>
      </p:sp>
      <p:sp>
        <p:nvSpPr>
          <p:cNvPr id="5" name="Footer Placeholder 4"/>
          <p:cNvSpPr>
            <a:spLocks noGrp="1"/>
          </p:cNvSpPr>
          <p:nvPr>
            <p:ph type="ftr" sz="quarter" idx="11"/>
          </p:nvPr>
        </p:nvSpPr>
        <p:spPr/>
        <p:txBody>
          <a:bodyPr/>
          <a:lstStyle/>
          <a:p>
            <a:r>
              <a:rPr lang="en-US" smtClean="0"/>
              <a:t>www.jozve.org</a:t>
            </a:r>
            <a:endParaRPr lang="en-US"/>
          </a:p>
        </p:txBody>
      </p:sp>
      <p:sp>
        <p:nvSpPr>
          <p:cNvPr id="4" name="Vertical Scroll 3"/>
          <p:cNvSpPr/>
          <p:nvPr/>
        </p:nvSpPr>
        <p:spPr>
          <a:xfrm>
            <a:off x="1066800" y="152400"/>
            <a:ext cx="6629400" cy="62484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8000" dirty="0" smtClean="0">
                <a:solidFill>
                  <a:schemeClr val="tx2">
                    <a:lumMod val="75000"/>
                  </a:schemeClr>
                </a:solidFill>
              </a:rPr>
              <a:t>فصل سوم </a:t>
            </a:r>
          </a:p>
          <a:p>
            <a:pPr algn="ctr"/>
            <a:r>
              <a:rPr lang="fa-IR" sz="8000" dirty="0" smtClean="0">
                <a:solidFill>
                  <a:schemeClr val="tx2">
                    <a:lumMod val="75000"/>
                  </a:schemeClr>
                </a:solidFill>
              </a:rPr>
              <a:t>اصول بررسی استهلاک ابزار و وسایل</a:t>
            </a:r>
            <a:endParaRPr lang="en-US" sz="8000" dirty="0">
              <a:solidFill>
                <a:schemeClr val="tx2">
                  <a:lumMod val="75000"/>
                </a:schemeClr>
              </a:solidFill>
            </a:endParaRPr>
          </a:p>
        </p:txBody>
      </p:sp>
    </p:spTree>
  </p:cSld>
  <p:clrMapOvr>
    <a:masterClrMapping/>
  </p:clrMapOvr>
  <p:transition spd="med">
    <p:newsflash/>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2400" dirty="0" smtClean="0"/>
          </a:p>
          <a:p>
            <a:pPr algn="r" rtl="1">
              <a:buNone/>
            </a:pPr>
            <a:endParaRPr lang="fa-IR" sz="2400" dirty="0" smtClean="0"/>
          </a:p>
          <a:p>
            <a:pPr algn="r" rtl="1">
              <a:buNone/>
            </a:pPr>
            <a:r>
              <a:rPr lang="fa-IR" sz="3200" dirty="0" smtClean="0">
                <a:solidFill>
                  <a:srgbClr val="92D050"/>
                </a:solidFill>
              </a:rPr>
              <a:t>کیفیت:</a:t>
            </a:r>
            <a:endParaRPr lang="en-US" sz="3200" dirty="0" smtClean="0">
              <a:solidFill>
                <a:srgbClr val="92D050"/>
              </a:solidFill>
            </a:endParaRPr>
          </a:p>
          <a:p>
            <a:pPr algn="r">
              <a:buNone/>
            </a:pPr>
            <a:r>
              <a:rPr lang="fa-IR" sz="2400" dirty="0" smtClean="0"/>
              <a:t>           </a:t>
            </a:r>
          </a:p>
          <a:p>
            <a:pPr algn="r">
              <a:buNone/>
            </a:pPr>
            <a:r>
              <a:rPr lang="fa-IR" sz="2400" dirty="0" smtClean="0"/>
              <a:t>       واژه ای که آن را برای بیان میزان مرغوبیت یک چیز به کار می برند وضعیف بودن آن سبب بالا رفتن سطح هزینه ها می شود . </a:t>
            </a:r>
            <a:endParaRPr lang="en-US" sz="2400" dirty="0" smtClean="0"/>
          </a:p>
          <a:p>
            <a:pPr algn="r">
              <a:buNone/>
            </a:pPr>
            <a:r>
              <a:rPr lang="en-US" sz="2400" dirty="0" smtClean="0"/>
              <a:t>            </a:t>
            </a:r>
            <a:endParaRPr lang="fa-IR" sz="2400" dirty="0" smtClean="0"/>
          </a:p>
          <a:p>
            <a:pPr algn="r">
              <a:buNone/>
            </a:pPr>
            <a:r>
              <a:rPr lang="fa-IR" sz="3200" dirty="0" smtClean="0">
                <a:solidFill>
                  <a:srgbClr val="92D050"/>
                </a:solidFill>
              </a:rPr>
              <a:t>تفاوت کیفیت در تولید با کیفیت در خدمات :  </a:t>
            </a:r>
            <a:endParaRPr lang="en-US" sz="3200" dirty="0" smtClean="0">
              <a:solidFill>
                <a:srgbClr val="92D050"/>
              </a:solidFill>
            </a:endParaRPr>
          </a:p>
          <a:p>
            <a:pPr algn="r">
              <a:buNone/>
            </a:pPr>
            <a:endParaRPr lang="fa-IR" sz="2400" dirty="0" smtClean="0"/>
          </a:p>
          <a:p>
            <a:pPr algn="r">
              <a:buNone/>
            </a:pPr>
            <a:r>
              <a:rPr lang="fa-IR" sz="2400" dirty="0" smtClean="0"/>
              <a:t>در بخشهای تولیدی کیفیت کاملا ملموس وقابل مشاهده است ولی دربخش خدمات کیفیت نامحسوس می باشد .</a:t>
            </a: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2400" dirty="0" smtClean="0">
              <a:solidFill>
                <a:srgbClr val="66FF33"/>
              </a:solidFill>
            </a:endParaRPr>
          </a:p>
          <a:p>
            <a:pPr algn="r">
              <a:buNone/>
            </a:pPr>
            <a:r>
              <a:rPr lang="fa-IR" sz="3200" dirty="0" smtClean="0">
                <a:solidFill>
                  <a:srgbClr val="66FF33"/>
                </a:solidFill>
              </a:rPr>
              <a:t> هزینه ها ومشکلات کیفیت ضعیف :</a:t>
            </a:r>
            <a:endParaRPr lang="en-US" sz="3200" dirty="0" smtClean="0">
              <a:solidFill>
                <a:srgbClr val="66FF33"/>
              </a:solidFill>
            </a:endParaRPr>
          </a:p>
          <a:p>
            <a:pPr algn="r">
              <a:buNone/>
            </a:pPr>
            <a:endParaRPr lang="fa-IR" sz="2400" dirty="0" smtClean="0"/>
          </a:p>
          <a:p>
            <a:pPr algn="r">
              <a:buNone/>
            </a:pPr>
            <a:r>
              <a:rPr lang="fa-IR" sz="2400" dirty="0" smtClean="0"/>
              <a:t>1- ادعای خسارت</a:t>
            </a:r>
          </a:p>
          <a:p>
            <a:pPr algn="r">
              <a:buNone/>
            </a:pPr>
            <a:r>
              <a:rPr lang="fa-IR" sz="2400" dirty="0" smtClean="0"/>
              <a:t>2- برگشت محصولات تولید شده</a:t>
            </a:r>
          </a:p>
          <a:p>
            <a:pPr algn="r">
              <a:buNone/>
            </a:pPr>
            <a:r>
              <a:rPr lang="fa-IR" sz="2400" dirty="0" smtClean="0"/>
              <a:t>3- هزینه های اصلاحی</a:t>
            </a:r>
          </a:p>
          <a:p>
            <a:pPr algn="r">
              <a:buNone/>
            </a:pPr>
            <a:r>
              <a:rPr lang="fa-IR" sz="2400" dirty="0" smtClean="0"/>
              <a:t>4- هزینه های پیش گیرانه</a:t>
            </a:r>
          </a:p>
          <a:p>
            <a:pPr algn="r">
              <a:buNone/>
            </a:pPr>
            <a:r>
              <a:rPr lang="fa-IR" sz="2400" dirty="0" smtClean="0"/>
              <a:t>5- سلب اعتماد مشتریان  از سازمان ( سنگین ترین مشکل )</a:t>
            </a:r>
            <a:endParaRPr lang="en-US" sz="2400" dirty="0" smtClean="0"/>
          </a:p>
          <a:p>
            <a:pPr algn="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r>
              <a:rPr lang="fa-IR" sz="3200" b="1" dirty="0" smtClean="0">
                <a:solidFill>
                  <a:srgbClr val="66FF33"/>
                </a:solidFill>
                <a:cs typeface="B Zar" pitchFamily="2" charset="-78"/>
              </a:rPr>
              <a:t> </a:t>
            </a:r>
            <a:r>
              <a:rPr lang="fa-IR" sz="3200" b="1" dirty="0" smtClean="0">
                <a:solidFill>
                  <a:srgbClr val="66FF33"/>
                </a:solidFill>
              </a:rPr>
              <a:t> </a:t>
            </a:r>
          </a:p>
          <a:p>
            <a:pPr algn="r">
              <a:buNone/>
            </a:pPr>
            <a:r>
              <a:rPr lang="fa-IR" sz="3200" dirty="0" smtClean="0">
                <a:solidFill>
                  <a:srgbClr val="66FF33"/>
                </a:solidFill>
              </a:rPr>
              <a:t>نقش سرپرست در کنترل کیفیت :</a:t>
            </a:r>
            <a:endParaRPr lang="en-US" sz="3200" dirty="0" smtClean="0">
              <a:solidFill>
                <a:srgbClr val="66FF33"/>
              </a:solidFill>
            </a:endParaRPr>
          </a:p>
          <a:p>
            <a:pPr algn="r">
              <a:buNone/>
            </a:pPr>
            <a:endParaRPr lang="fa-IR" sz="2400" dirty="0" smtClean="0"/>
          </a:p>
          <a:p>
            <a:pPr algn="r">
              <a:buNone/>
            </a:pPr>
            <a:r>
              <a:rPr lang="fa-IR" sz="2400" dirty="0" smtClean="0"/>
              <a:t> 1- ویژ گی محصولات استاندارد را تدوین کرد ه وبه اطلاع کارکنان برساند .</a:t>
            </a:r>
            <a:endParaRPr lang="en-US" sz="2400" dirty="0" smtClean="0"/>
          </a:p>
          <a:p>
            <a:pPr algn="r">
              <a:buNone/>
            </a:pPr>
            <a:r>
              <a:rPr lang="fa-IR" sz="2400" dirty="0" smtClean="0"/>
              <a:t>2- روزانه مدت زمانی را به بازرسی محصولات بپردازد .</a:t>
            </a:r>
          </a:p>
          <a:p>
            <a:pPr algn="r">
              <a:buNone/>
            </a:pPr>
            <a:r>
              <a:rPr lang="fa-IR" sz="2400" dirty="0" smtClean="0"/>
              <a:t>3- هرچند وقت یکبار نمونه ای به صورت تصادفی انتخاب وبه دقت مورد بررسی قرار دهد .</a:t>
            </a:r>
          </a:p>
          <a:p>
            <a:pPr algn="r">
              <a:buNone/>
            </a:pPr>
            <a:r>
              <a:rPr lang="fa-IR" sz="2400" dirty="0" smtClean="0"/>
              <a:t>4- بلافاصله پس از تشخیص اشکالات موجود در کیفیت در زمینه رفع آن اقدام کند .</a:t>
            </a:r>
          </a:p>
          <a:p>
            <a:pPr algn="r">
              <a:buNone/>
            </a:pPr>
            <a:r>
              <a:rPr lang="fa-IR" sz="2400" dirty="0" smtClean="0"/>
              <a:t>5- در مورد کیفیت با کارکنا ن گفتگو کرد ه وهمکاری آنها را جلب کند . </a:t>
            </a:r>
            <a:endParaRPr lang="en-US" sz="2400" dirty="0" smtClean="0"/>
          </a:p>
          <a:p>
            <a:pPr algn="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2400" dirty="0" smtClean="0">
              <a:solidFill>
                <a:srgbClr val="66FF33"/>
              </a:solidFill>
            </a:endParaRPr>
          </a:p>
          <a:p>
            <a:pPr algn="r">
              <a:buNone/>
            </a:pPr>
            <a:r>
              <a:rPr lang="fa-IR" sz="3200" dirty="0" smtClean="0">
                <a:solidFill>
                  <a:srgbClr val="66FF33"/>
                </a:solidFill>
              </a:rPr>
              <a:t>مراحل فرایند عملی برای ارتقاء کیفیت :</a:t>
            </a:r>
            <a:endParaRPr lang="en-US" sz="3200" dirty="0" smtClean="0">
              <a:solidFill>
                <a:srgbClr val="66FF33"/>
              </a:solidFill>
            </a:endParaRPr>
          </a:p>
          <a:p>
            <a:pPr algn="r">
              <a:buNone/>
            </a:pPr>
            <a:endParaRPr lang="fa-IR" sz="2400" dirty="0" smtClean="0"/>
          </a:p>
          <a:p>
            <a:pPr algn="r">
              <a:buNone/>
            </a:pPr>
            <a:r>
              <a:rPr lang="fa-IR" sz="2400" dirty="0" smtClean="0"/>
              <a:t>1- سطح کیفیت مورد انتظار را به یکایک کارکنان توضیح دهد .</a:t>
            </a:r>
          </a:p>
          <a:p>
            <a:pPr algn="r">
              <a:buNone/>
            </a:pPr>
            <a:r>
              <a:rPr lang="fa-IR" sz="2400" dirty="0" smtClean="0"/>
              <a:t>2- در صورت تشخیص عیب ونقص در کار - تحقیق کند که آیا کارگر می داند که کار خود را اشتباه انجام می دهد .</a:t>
            </a:r>
          </a:p>
          <a:p>
            <a:pPr algn="r">
              <a:buNone/>
            </a:pPr>
            <a:r>
              <a:rPr lang="fa-IR" sz="2400" dirty="0" smtClean="0"/>
              <a:t>3- با سرپرست قبل وبعد خود همکاری کند .</a:t>
            </a:r>
          </a:p>
          <a:p>
            <a:pPr algn="r">
              <a:buNone/>
            </a:pPr>
            <a:r>
              <a:rPr lang="fa-IR" sz="2400" dirty="0" smtClean="0"/>
              <a:t>4- زمان مشخصی را به بازرسی ازکار در واحد اختصاص دهد .</a:t>
            </a:r>
          </a:p>
          <a:p>
            <a:pPr algn="r">
              <a:buNone/>
            </a:pPr>
            <a:r>
              <a:rPr lang="fa-IR" sz="2400" dirty="0" smtClean="0"/>
              <a:t>5- با هر یک از کارکنان به طور منظم در مورد کیفیت گفتگو کند.</a:t>
            </a:r>
          </a:p>
          <a:p>
            <a:pPr algn="r">
              <a:buNone/>
            </a:pPr>
            <a:r>
              <a:rPr lang="fa-IR" sz="2400" dirty="0" smtClean="0"/>
              <a:t>6- کارکنان را با هزینه  های ناشی از کار معیوب آشنا سازد .</a:t>
            </a:r>
            <a:endParaRPr lang="en-US" sz="2400" dirty="0" smtClean="0"/>
          </a:p>
          <a:p>
            <a:endParaRPr lang="en-US"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www.jozve.org</a:t>
            </a:r>
            <a:endParaRPr lang="en-US"/>
          </a:p>
        </p:txBody>
      </p:sp>
      <p:sp>
        <p:nvSpPr>
          <p:cNvPr id="2" name="Title 1"/>
          <p:cNvSpPr>
            <a:spLocks noGrp="1"/>
          </p:cNvSpPr>
          <p:nvPr>
            <p:ph type="title"/>
          </p:nvPr>
        </p:nvSpPr>
        <p:spPr>
          <a:xfrm>
            <a:off x="0" y="0"/>
            <a:ext cx="9144000" cy="6858000"/>
          </a:xfrm>
        </p:spPr>
        <p:txBody>
          <a:bodyPr>
            <a:normAutofit/>
          </a:bodyPr>
          <a:lstStyle/>
          <a:p>
            <a:r>
              <a:rPr lang="fa-IR" sz="3200" dirty="0" smtClean="0">
                <a:solidFill>
                  <a:srgbClr val="92D050"/>
                </a:solidFill>
                <a:cs typeface="+mn-cs"/>
              </a:rPr>
              <a:t>انواع کنترل کیفیت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endParaRPr lang="en-US" sz="3200" dirty="0">
              <a:solidFill>
                <a:srgbClr val="92D050"/>
              </a:solidFill>
              <a:cs typeface="+mn-cs"/>
            </a:endParaRPr>
          </a:p>
        </p:txBody>
      </p:sp>
      <p:graphicFrame>
        <p:nvGraphicFramePr>
          <p:cNvPr id="3" name="Diagram 2"/>
          <p:cNvGraphicFramePr/>
          <p:nvPr/>
        </p:nvGraphicFramePr>
        <p:xfrm>
          <a:off x="1676400" y="-736600"/>
          <a:ext cx="6096000" cy="759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newsflash/>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r>
              <a:rPr lang="fa-IR" sz="2300" b="1" dirty="0" smtClean="0">
                <a:solidFill>
                  <a:srgbClr val="66FF33"/>
                </a:solidFill>
                <a:cs typeface="B Zar" pitchFamily="2" charset="-78"/>
              </a:rPr>
              <a:t> </a:t>
            </a:r>
          </a:p>
          <a:p>
            <a:pPr algn="r">
              <a:buNone/>
            </a:pPr>
            <a:endParaRPr lang="fa-IR" sz="2300" b="1" dirty="0" smtClean="0">
              <a:solidFill>
                <a:srgbClr val="66FF33"/>
              </a:solidFill>
              <a:cs typeface="B Zar" pitchFamily="2" charset="-78"/>
            </a:endParaRPr>
          </a:p>
          <a:p>
            <a:pPr algn="r">
              <a:buNone/>
            </a:pPr>
            <a:r>
              <a:rPr lang="fa-IR" sz="3200" dirty="0" smtClean="0">
                <a:solidFill>
                  <a:srgbClr val="66FF33"/>
                </a:solidFill>
              </a:rPr>
              <a:t>معمولی ترین آزمایشهای غیر مخرب برای کنترل کیفیت :</a:t>
            </a:r>
            <a:endParaRPr lang="en-US" sz="3200" dirty="0" smtClean="0">
              <a:solidFill>
                <a:srgbClr val="66FF33"/>
              </a:solidFill>
            </a:endParaRPr>
          </a:p>
          <a:p>
            <a:pPr algn="r">
              <a:buNone/>
            </a:pPr>
            <a:endParaRPr lang="fa-IR" sz="2400" dirty="0" smtClean="0"/>
          </a:p>
          <a:p>
            <a:pPr algn="r">
              <a:buNone/>
            </a:pPr>
            <a:r>
              <a:rPr lang="fa-IR" sz="2400" dirty="0" smtClean="0"/>
              <a:t>1- اشعه ایکس</a:t>
            </a:r>
          </a:p>
          <a:p>
            <a:pPr algn="r">
              <a:buNone/>
            </a:pPr>
            <a:r>
              <a:rPr lang="fa-IR" sz="2400" dirty="0" smtClean="0"/>
              <a:t>2- امواج صوتی</a:t>
            </a:r>
          </a:p>
          <a:p>
            <a:pPr algn="r">
              <a:buNone/>
            </a:pPr>
            <a:r>
              <a:rPr lang="fa-IR" sz="2400" dirty="0" smtClean="0"/>
              <a:t>3- الگوهای جریانی دما</a:t>
            </a:r>
          </a:p>
          <a:p>
            <a:pPr algn="r">
              <a:buNone/>
            </a:pPr>
            <a:r>
              <a:rPr lang="fa-IR" sz="2400" dirty="0" smtClean="0"/>
              <a:t>4- میدانهای مغناطیسی</a:t>
            </a:r>
          </a:p>
          <a:p>
            <a:pPr algn="r">
              <a:buNone/>
            </a:pPr>
            <a:r>
              <a:rPr lang="fa-IR" sz="2400" dirty="0" smtClean="0"/>
              <a:t>5- رنگهای نفوذ کننده</a:t>
            </a:r>
          </a:p>
          <a:p>
            <a:pPr algn="r">
              <a:buNone/>
            </a:pPr>
            <a:r>
              <a:rPr lang="fa-IR" sz="2400" dirty="0" smtClean="0"/>
              <a:t>6- جریانهای چرخشی  </a:t>
            </a:r>
            <a:endParaRPr lang="en-US" sz="2400" dirty="0" smtClean="0"/>
          </a:p>
          <a:p>
            <a:pPr algn="r">
              <a:buNone/>
            </a:pPr>
            <a:endParaRPr lang="fa-IR" sz="3200" dirty="0" smtClean="0">
              <a:solidFill>
                <a:srgbClr val="66FF33"/>
              </a:solidFill>
            </a:endParaRPr>
          </a:p>
          <a:p>
            <a:pPr algn="r">
              <a:buNone/>
            </a:pPr>
            <a:r>
              <a:rPr lang="fa-IR" sz="3200" dirty="0" smtClean="0">
                <a:solidFill>
                  <a:srgbClr val="66FF33"/>
                </a:solidFill>
              </a:rPr>
              <a:t>انواع کنترل :</a:t>
            </a:r>
            <a:endParaRPr lang="en-US" sz="3200" dirty="0" smtClean="0"/>
          </a:p>
          <a:p>
            <a:pPr algn="r">
              <a:buNone/>
            </a:pPr>
            <a:r>
              <a:rPr lang="fa-IR" sz="2400" dirty="0" smtClean="0"/>
              <a:t>1- کنترل قبل از تولید</a:t>
            </a:r>
          </a:p>
          <a:p>
            <a:pPr algn="r">
              <a:buNone/>
            </a:pPr>
            <a:r>
              <a:rPr lang="fa-IR" sz="2400" dirty="0" smtClean="0"/>
              <a:t>2-  کنترل درحین تولید</a:t>
            </a:r>
          </a:p>
          <a:p>
            <a:pPr algn="r">
              <a:buNone/>
            </a:pPr>
            <a:r>
              <a:rPr lang="fa-IR" sz="2400" dirty="0" smtClean="0"/>
              <a:t>3- کنترل بعد از تولید </a:t>
            </a:r>
            <a:endParaRPr lang="en-US" sz="2400" dirty="0" smtClean="0"/>
          </a:p>
          <a:p>
            <a:pPr algn="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rtl="1">
              <a:buNone/>
            </a:pPr>
            <a:r>
              <a:rPr lang="fa-IR" sz="3200" dirty="0" smtClean="0">
                <a:solidFill>
                  <a:srgbClr val="66FF33"/>
                </a:solidFill>
              </a:rPr>
              <a:t>مكتب كلاسيك</a:t>
            </a:r>
            <a:endParaRPr lang="en-US" sz="3200" dirty="0" smtClean="0">
              <a:solidFill>
                <a:srgbClr val="66FF33"/>
              </a:solidFill>
            </a:endParaRPr>
          </a:p>
          <a:p>
            <a:pPr algn="r" rtl="1">
              <a:buNone/>
            </a:pPr>
            <a:r>
              <a:rPr lang="fa-IR" sz="2400" dirty="0" smtClean="0"/>
              <a:t>تیلور ، مکتب کلاسیک را پایه گذاری کرد ونظریه او به این صورت بود که  </a:t>
            </a:r>
          </a:p>
          <a:p>
            <a:pPr algn="r" rtl="1">
              <a:buNone/>
            </a:pPr>
            <a:endParaRPr lang="en-US" sz="2400" dirty="0" smtClean="0"/>
          </a:p>
          <a:p>
            <a:pPr algn="r" rtl="1">
              <a:buNone/>
            </a:pPr>
            <a:endParaRPr lang="en-US" sz="2400" dirty="0" smtClean="0"/>
          </a:p>
          <a:p>
            <a:pPr algn="r" rtl="1">
              <a:buNone/>
            </a:pPr>
            <a:endParaRPr lang="en-US" sz="2400" dirty="0" smtClean="0"/>
          </a:p>
          <a:p>
            <a:pPr algn="r" rtl="1">
              <a:buNone/>
            </a:pPr>
            <a:endParaRPr lang="en-US" sz="2400" dirty="0" smtClean="0"/>
          </a:p>
          <a:p>
            <a:pPr algn="r" rtl="1">
              <a:buNone/>
            </a:pPr>
            <a:endParaRPr lang="fa-IR" sz="2400" dirty="0" smtClean="0"/>
          </a:p>
          <a:p>
            <a:pPr algn="r" rtl="1">
              <a:buNone/>
            </a:pPr>
            <a:endParaRPr lang="fa-IR" sz="2400" dirty="0" smtClean="0"/>
          </a:p>
          <a:p>
            <a:pPr algn="r" rtl="1">
              <a:buNone/>
            </a:pPr>
            <a:r>
              <a:rPr lang="fa-IR" sz="2400" dirty="0" smtClean="0"/>
              <a:t>همان طور که برای ماشین هزینه می شود تا در دراز مدت کار کند برای انسان نیز </a:t>
            </a:r>
            <a:endParaRPr lang="en-US" sz="2400" dirty="0" smtClean="0"/>
          </a:p>
          <a:p>
            <a:pPr algn="r" rtl="1">
              <a:buNone/>
            </a:pPr>
            <a:r>
              <a:rPr lang="fa-IR" sz="2400" dirty="0" smtClean="0"/>
              <a:t>هزینه کنیم تا انگیزه آن از بین نرود .  </a:t>
            </a:r>
          </a:p>
          <a:p>
            <a:pPr algn="r" rtl="1">
              <a:buNone/>
            </a:pPr>
            <a:r>
              <a:rPr lang="fa-IR" sz="2400" dirty="0" smtClean="0"/>
              <a:t>وی نیازهای اولیه وثانویه را تا حد امکان تامین کرد ولی نیازهای روحی را لازم نمی </a:t>
            </a:r>
            <a:endParaRPr lang="en-US" sz="2400" dirty="0" smtClean="0"/>
          </a:p>
          <a:p>
            <a:pPr algn="r" rtl="1">
              <a:buNone/>
            </a:pPr>
            <a:r>
              <a:rPr lang="fa-IR" sz="2400" dirty="0" smtClean="0"/>
              <a:t>دانست .</a:t>
            </a:r>
            <a:endParaRPr lang="en-US" sz="2400" dirty="0" smtClean="0"/>
          </a:p>
          <a:p>
            <a:pPr algn="r" rtl="1">
              <a:buNone/>
            </a:pPr>
            <a:endParaRPr lang="en-US" sz="2400" dirty="0" smtClean="0">
              <a:cs typeface="B Zar" pitchFamily="2" charset="-78"/>
            </a:endParaRPr>
          </a:p>
          <a:p>
            <a:endParaRPr lang="en-US" dirty="0"/>
          </a:p>
        </p:txBody>
      </p:sp>
      <p:sp>
        <p:nvSpPr>
          <p:cNvPr id="4" name="Flowchart: Connector 3"/>
          <p:cNvSpPr/>
          <p:nvPr/>
        </p:nvSpPr>
        <p:spPr>
          <a:xfrm>
            <a:off x="1143000" y="1219200"/>
            <a:ext cx="1905000" cy="2057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4400" dirty="0" smtClean="0">
                <a:solidFill>
                  <a:schemeClr val="bg1"/>
                </a:solidFill>
              </a:rPr>
              <a:t>ماشین</a:t>
            </a:r>
            <a:endParaRPr lang="en-US" sz="4400" dirty="0">
              <a:solidFill>
                <a:schemeClr val="bg1"/>
              </a:solidFill>
            </a:endParaRPr>
          </a:p>
        </p:txBody>
      </p:sp>
      <p:sp>
        <p:nvSpPr>
          <p:cNvPr id="5" name="Equal 4"/>
          <p:cNvSpPr/>
          <p:nvPr/>
        </p:nvSpPr>
        <p:spPr>
          <a:xfrm>
            <a:off x="3276600" y="1676400"/>
            <a:ext cx="1905000" cy="1295400"/>
          </a:xfrm>
          <a:prstGeom prst="mathEqual">
            <a:avLst/>
          </a:prstGeom>
          <a:ln/>
        </p:spPr>
        <p:style>
          <a:lnRef idx="3">
            <a:schemeClr val="lt1"/>
          </a:lnRef>
          <a:fillRef idx="1">
            <a:schemeClr val="accent3"/>
          </a:fillRef>
          <a:effectRef idx="1">
            <a:schemeClr val="accent3"/>
          </a:effectRef>
          <a:fontRef idx="minor">
            <a:schemeClr val="lt1"/>
          </a:fontRef>
        </p:style>
        <p:txBody>
          <a:bodyPr rtlCol="0" anchor="ctr"/>
          <a:lstStyle/>
          <a:p>
            <a:pPr algn="ctr"/>
            <a:endParaRPr lang="en-US">
              <a:solidFill>
                <a:schemeClr val="tx1"/>
              </a:solidFill>
            </a:endParaRPr>
          </a:p>
        </p:txBody>
      </p:sp>
      <p:sp>
        <p:nvSpPr>
          <p:cNvPr id="6" name="Flowchart: Connector 5"/>
          <p:cNvSpPr/>
          <p:nvPr/>
        </p:nvSpPr>
        <p:spPr>
          <a:xfrm>
            <a:off x="5257800" y="1295400"/>
            <a:ext cx="1828800" cy="1981200"/>
          </a:xfrm>
          <a:prstGeom prst="flowChartConnector">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fa-IR" sz="5400" dirty="0" smtClean="0">
                <a:solidFill>
                  <a:schemeClr val="bg1"/>
                </a:solidFill>
                <a:cs typeface="B Zar" pitchFamily="2" charset="-78"/>
              </a:rPr>
              <a:t>انسان</a:t>
            </a:r>
            <a:endParaRPr lang="en-US" sz="5400" dirty="0">
              <a:solidFill>
                <a:schemeClr val="bg1"/>
              </a:solidFill>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066800" y="152400"/>
            <a:ext cx="6629400" cy="62484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8000" dirty="0" smtClean="0">
                <a:solidFill>
                  <a:schemeClr val="tx2">
                    <a:lumMod val="75000"/>
                  </a:schemeClr>
                </a:solidFill>
              </a:rPr>
              <a:t>فصل چهارم </a:t>
            </a:r>
          </a:p>
          <a:p>
            <a:pPr algn="ctr"/>
            <a:r>
              <a:rPr lang="fa-IR" sz="8000" dirty="0" smtClean="0">
                <a:solidFill>
                  <a:schemeClr val="tx2">
                    <a:lumMod val="75000"/>
                  </a:schemeClr>
                </a:solidFill>
              </a:rPr>
              <a:t>روش های برخورد با کارگران</a:t>
            </a:r>
            <a:endParaRPr lang="en-US" sz="8000" dirty="0">
              <a:solidFill>
                <a:schemeClr val="tx2">
                  <a:lumMod val="75000"/>
                </a:schemeClr>
              </a:solidFill>
            </a:endParaRPr>
          </a:p>
        </p:txBody>
      </p:sp>
      <p:sp>
        <p:nvSpPr>
          <p:cNvPr id="3" name="Footer Placeholder 2"/>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2400" dirty="0" smtClean="0">
              <a:solidFill>
                <a:srgbClr val="66FF33"/>
              </a:solidFill>
            </a:endParaRPr>
          </a:p>
          <a:p>
            <a:pPr algn="r">
              <a:buNone/>
            </a:pPr>
            <a:r>
              <a:rPr lang="fa-IR" sz="3200" dirty="0" smtClean="0">
                <a:solidFill>
                  <a:srgbClr val="66FF33"/>
                </a:solidFill>
              </a:rPr>
              <a:t>انواع منابع تولید از نظر اقتصادی :</a:t>
            </a:r>
          </a:p>
          <a:p>
            <a:pPr algn="r">
              <a:buNone/>
            </a:pPr>
            <a:endParaRPr lang="fa-IR" sz="2400" dirty="0" smtClean="0"/>
          </a:p>
          <a:p>
            <a:pPr algn="r">
              <a:buNone/>
            </a:pPr>
            <a:r>
              <a:rPr lang="fa-IR" sz="2400" dirty="0" smtClean="0"/>
              <a:t>1- زمین ( طبیعت ) : مواد اولیه </a:t>
            </a:r>
          </a:p>
          <a:p>
            <a:pPr algn="r">
              <a:buNone/>
            </a:pPr>
            <a:r>
              <a:rPr lang="fa-IR" sz="2400" dirty="0" smtClean="0"/>
              <a:t>2- نیروی انسانی ( نیروی کار ) : نیروی فکری و نیروی یدی </a:t>
            </a:r>
          </a:p>
          <a:p>
            <a:pPr algn="r">
              <a:buNone/>
            </a:pPr>
            <a:r>
              <a:rPr lang="fa-IR" sz="2400" dirty="0" smtClean="0"/>
              <a:t>3- سرمایه : تکنولوژی  </a:t>
            </a:r>
            <a:endParaRPr lang="en-US" sz="2400" dirty="0" smtClean="0"/>
          </a:p>
          <a:p>
            <a:pPr algn="r">
              <a:buNone/>
            </a:pPr>
            <a:endParaRPr lang="fa-IR" sz="2400" dirty="0" smtClean="0">
              <a:solidFill>
                <a:srgbClr val="66FF33"/>
              </a:solidFill>
            </a:endParaRPr>
          </a:p>
          <a:p>
            <a:pPr algn="r">
              <a:buNone/>
            </a:pPr>
            <a:r>
              <a:rPr lang="fa-IR" sz="2400" dirty="0" smtClean="0">
                <a:solidFill>
                  <a:srgbClr val="FFFF00"/>
                </a:solidFill>
              </a:rPr>
              <a:t>                                  </a:t>
            </a:r>
          </a:p>
          <a:p>
            <a:pPr algn="r">
              <a:buNone/>
            </a:pPr>
            <a:endParaRPr lang="fa-IR" sz="2400" dirty="0" smtClean="0">
              <a:solidFill>
                <a:srgbClr val="FFFF00"/>
              </a:solidFill>
            </a:endParaRPr>
          </a:p>
          <a:p>
            <a:pPr algn="r">
              <a:buNone/>
            </a:pPr>
            <a:endParaRPr lang="fa-IR" sz="2400" dirty="0" smtClean="0">
              <a:solidFill>
                <a:srgbClr val="FFFF00"/>
              </a:solidFill>
            </a:endParaRPr>
          </a:p>
          <a:p>
            <a:pPr algn="r">
              <a:buNone/>
            </a:pPr>
            <a:r>
              <a:rPr lang="fa-IR" sz="3600" dirty="0" smtClean="0">
                <a:solidFill>
                  <a:srgbClr val="FFFF00"/>
                </a:solidFill>
              </a:rPr>
              <a:t>                   مهمترین عامل نیروی انسانی</a:t>
            </a:r>
          </a:p>
          <a:p>
            <a:pPr algn="r">
              <a:buNone/>
            </a:pPr>
            <a:endParaRPr lang="fa-IR" sz="2400" dirty="0" smtClean="0">
              <a:solidFill>
                <a:srgbClr val="66FF33"/>
              </a:solidFill>
            </a:endParaRPr>
          </a:p>
          <a:p>
            <a:pPr algn="r">
              <a:buNone/>
            </a:pPr>
            <a:endParaRPr lang="fa-IR" sz="2400" dirty="0" smtClean="0">
              <a:solidFill>
                <a:srgbClr val="66FF33"/>
              </a:solidFill>
            </a:endParaRPr>
          </a:p>
          <a:p>
            <a:pPr algn="r">
              <a:buNone/>
            </a:pP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
        <p:nvSpPr>
          <p:cNvPr id="5" name="Frame 4"/>
          <p:cNvSpPr/>
          <p:nvPr/>
        </p:nvSpPr>
        <p:spPr>
          <a:xfrm>
            <a:off x="2514600" y="4343400"/>
            <a:ext cx="4648200" cy="1295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spd="med">
    <p:newsflash/>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2400" dirty="0" smtClean="0">
              <a:solidFill>
                <a:srgbClr val="66FF33"/>
              </a:solidFill>
            </a:endParaRPr>
          </a:p>
          <a:p>
            <a:pPr algn="r">
              <a:buNone/>
            </a:pPr>
            <a:endParaRPr lang="fa-IR" sz="2400" dirty="0" smtClean="0">
              <a:solidFill>
                <a:srgbClr val="66FF33"/>
              </a:solidFill>
            </a:endParaRPr>
          </a:p>
          <a:p>
            <a:pPr algn="r">
              <a:buNone/>
            </a:pPr>
            <a:endParaRPr lang="fa-IR" sz="2400" dirty="0" smtClean="0">
              <a:solidFill>
                <a:srgbClr val="66FF33"/>
              </a:solidFill>
            </a:endParaRPr>
          </a:p>
          <a:p>
            <a:pPr algn="r">
              <a:buNone/>
            </a:pPr>
            <a:r>
              <a:rPr lang="fa-IR" sz="2400" dirty="0" smtClean="0">
                <a:solidFill>
                  <a:srgbClr val="66FF33"/>
                </a:solidFill>
              </a:rPr>
              <a:t>   </a:t>
            </a:r>
            <a:r>
              <a:rPr lang="fa-IR" sz="3200" dirty="0" smtClean="0">
                <a:solidFill>
                  <a:srgbClr val="66FF33"/>
                </a:solidFill>
              </a:rPr>
              <a:t>از نظر ماک گریگور : </a:t>
            </a:r>
            <a:r>
              <a:rPr lang="en-US" sz="3200" dirty="0" smtClean="0">
                <a:solidFill>
                  <a:srgbClr val="66FF33"/>
                </a:solidFill>
              </a:rPr>
              <a:t>y </a:t>
            </a:r>
            <a:r>
              <a:rPr lang="fa-IR" sz="3200" dirty="0" smtClean="0">
                <a:solidFill>
                  <a:srgbClr val="66FF33"/>
                </a:solidFill>
              </a:rPr>
              <a:t>و</a:t>
            </a:r>
            <a:r>
              <a:rPr lang="en-US" sz="3200" dirty="0" smtClean="0">
                <a:solidFill>
                  <a:srgbClr val="66FF33"/>
                </a:solidFill>
              </a:rPr>
              <a:t>  x</a:t>
            </a:r>
            <a:r>
              <a:rPr lang="fa-IR" sz="3200" dirty="0" smtClean="0">
                <a:solidFill>
                  <a:srgbClr val="66FF33"/>
                </a:solidFill>
              </a:rPr>
              <a:t>    نظریه  </a:t>
            </a:r>
            <a:r>
              <a:rPr lang="fa-IR" sz="2400" dirty="0" smtClean="0">
                <a:solidFill>
                  <a:srgbClr val="66FF33"/>
                </a:solidFill>
              </a:rPr>
              <a:t> </a:t>
            </a:r>
            <a:endParaRPr lang="en-US" sz="2400" dirty="0" smtClean="0">
              <a:solidFill>
                <a:srgbClr val="66FF33"/>
              </a:solidFill>
            </a:endParaRPr>
          </a:p>
          <a:p>
            <a:pPr algn="r">
              <a:buNone/>
            </a:pPr>
            <a:endParaRPr lang="fa-IR" sz="2400" dirty="0" smtClean="0"/>
          </a:p>
          <a:p>
            <a:pPr algn="r">
              <a:buNone/>
            </a:pPr>
            <a:endParaRPr lang="fa-IR" sz="2400" dirty="0" smtClean="0"/>
          </a:p>
          <a:p>
            <a:pPr algn="r">
              <a:buNone/>
            </a:pPr>
            <a:r>
              <a:rPr lang="en-US" dirty="0" smtClean="0">
                <a:solidFill>
                  <a:srgbClr val="FFFF00"/>
                </a:solidFill>
              </a:rPr>
              <a:t>    </a:t>
            </a:r>
            <a:r>
              <a:rPr lang="fa-IR" dirty="0" smtClean="0">
                <a:solidFill>
                  <a:srgbClr val="FFFF00"/>
                </a:solidFill>
              </a:rPr>
              <a:t>1 – نظریه  ایکس </a:t>
            </a:r>
            <a:r>
              <a:rPr lang="fa-IR" sz="2400" dirty="0" smtClean="0"/>
              <a:t>:</a:t>
            </a:r>
          </a:p>
          <a:p>
            <a:pPr algn="r">
              <a:buNone/>
            </a:pPr>
            <a:r>
              <a:rPr lang="fa-IR" sz="2400" dirty="0" smtClean="0"/>
              <a:t>      </a:t>
            </a:r>
          </a:p>
          <a:p>
            <a:pPr algn="r">
              <a:buNone/>
            </a:pPr>
            <a:r>
              <a:rPr lang="fa-IR" sz="2400" dirty="0" smtClean="0"/>
              <a:t>    در نظریه ایکس مک گریگور انسان مثل ماشین است ومدیر باید از خود جدیت به خرج دهد به آنها دستور دهد آنها را به کارترغیب نماید به انها حقوق دهد- آنها را کنترل کرده و  تشویق وتوبیخ کند و به نیازهای اولیه و ثانویه بصورت نسبی توجه دارد .</a:t>
            </a:r>
          </a:p>
          <a:p>
            <a:pPr algn="r">
              <a:buNone/>
            </a:pPr>
            <a:endParaRPr lang="fa-IR" sz="2400" dirty="0" smtClean="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www.jozve.org</a:t>
            </a:r>
            <a:endParaRPr lang="en-US"/>
          </a:p>
        </p:txBody>
      </p:sp>
      <p:sp>
        <p:nvSpPr>
          <p:cNvPr id="2" name="Title 1"/>
          <p:cNvSpPr>
            <a:spLocks noGrp="1"/>
          </p:cNvSpPr>
          <p:nvPr>
            <p:ph type="title"/>
          </p:nvPr>
        </p:nvSpPr>
        <p:spPr>
          <a:xfrm>
            <a:off x="0" y="0"/>
            <a:ext cx="9144000" cy="6858000"/>
          </a:xfrm>
        </p:spPr>
        <p:txBody>
          <a:bodyPr>
            <a:normAutofit/>
          </a:bodyPr>
          <a:lstStyle/>
          <a:p>
            <a:r>
              <a:rPr lang="fa-IR" sz="3200" dirty="0" smtClean="0">
                <a:solidFill>
                  <a:srgbClr val="92D050"/>
                </a:solidFill>
                <a:cs typeface="+mn-cs"/>
              </a:rPr>
              <a:t>ویژگیهای افرادی که با مدیریت ایکس کار می کنند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2400" dirty="0" smtClean="0">
                <a:solidFill>
                  <a:schemeClr val="tx1"/>
                </a:solidFill>
                <a:cs typeface="+mn-cs"/>
              </a:rPr>
              <a:t>1) از کار خوششان نمی آید .</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2)افراد اغلب مسئولیت نمی پذیرند .</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3)هدفهای خود را بر هدفهای سازمان ترجیع می دهند .</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 4)اغلب باهوش نیستند وعوام فریبان به آسانی آنان را فریب می دهند .</a:t>
            </a:r>
            <a:r>
              <a:rPr lang="fa-IR" sz="3200" dirty="0" smtClean="0">
                <a:solidFill>
                  <a:srgbClr val="92D050"/>
                </a:solidFill>
                <a:cs typeface="+mn-cs"/>
              </a:rPr>
              <a:t> </a:t>
            </a:r>
            <a:endParaRPr lang="en-US" sz="3200" dirty="0">
              <a:solidFill>
                <a:srgbClr val="92D050"/>
              </a:solidFill>
              <a:cs typeface="+mn-cs"/>
            </a:endParaRPr>
          </a:p>
        </p:txBody>
      </p:sp>
    </p:spTree>
  </p:cSld>
  <p:clrMapOvr>
    <a:masterClrMapping/>
  </p:clrMapOvr>
  <p:transition spd="med">
    <p:newsflash/>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endParaRPr lang="fa-IR" dirty="0" smtClean="0">
              <a:solidFill>
                <a:srgbClr val="66FF33"/>
              </a:solidFill>
            </a:endParaRPr>
          </a:p>
          <a:p>
            <a:pPr algn="r" rtl="1">
              <a:buNone/>
            </a:pPr>
            <a:r>
              <a:rPr lang="fa-IR" dirty="0" smtClean="0">
                <a:solidFill>
                  <a:srgbClr val="66FF33"/>
                </a:solidFill>
              </a:rPr>
              <a:t>ویژگیهای افرادیکه با مدیریت نظریه  </a:t>
            </a:r>
            <a:r>
              <a:rPr lang="en-US" dirty="0" smtClean="0">
                <a:solidFill>
                  <a:srgbClr val="66FF33"/>
                </a:solidFill>
              </a:rPr>
              <a:t>y</a:t>
            </a:r>
            <a:r>
              <a:rPr lang="fa-IR" dirty="0" smtClean="0">
                <a:solidFill>
                  <a:srgbClr val="66FF33"/>
                </a:solidFill>
              </a:rPr>
              <a:t> ماک گریگورهمکاری می کنند :</a:t>
            </a:r>
            <a:endParaRPr lang="en-US" dirty="0" smtClean="0">
              <a:solidFill>
                <a:srgbClr val="66FF33"/>
              </a:solidFill>
            </a:endParaRPr>
          </a:p>
          <a:p>
            <a:pPr algn="r">
              <a:buNone/>
            </a:pPr>
            <a:endParaRPr lang="fa-IR" sz="2400" dirty="0" smtClean="0"/>
          </a:p>
          <a:p>
            <a:pPr algn="r">
              <a:buNone/>
            </a:pPr>
            <a:r>
              <a:rPr lang="fa-IR" sz="2400" dirty="0" smtClean="0"/>
              <a:t>1- افراد معمولا کار را دوست دارند وممکن است از آن لذت ببرند .</a:t>
            </a:r>
          </a:p>
          <a:p>
            <a:pPr algn="r">
              <a:buNone/>
            </a:pPr>
            <a:r>
              <a:rPr lang="fa-IR" sz="2400" dirty="0" smtClean="0"/>
              <a:t>2- دستور وکنترل وپاداش وتوبیخ  تنها وسایل ترغیب کارگران نیست  وافراد وقتی به نتیجه  کار معتقد باشند با علاقه کار می کنند .</a:t>
            </a:r>
          </a:p>
          <a:p>
            <a:pPr algn="r">
              <a:buNone/>
            </a:pPr>
            <a:r>
              <a:rPr lang="fa-IR" sz="2400" dirty="0" smtClean="0"/>
              <a:t>3- رضایت در بر آورده شدن احتیاجات مربوط به غرور شخصی وروحی موقعی حاصل میشود که در هدف سازمان سهیم باشند .</a:t>
            </a:r>
          </a:p>
          <a:p>
            <a:pPr algn="r">
              <a:buNone/>
            </a:pPr>
            <a:r>
              <a:rPr lang="fa-IR" sz="2400" dirty="0" smtClean="0"/>
              <a:t> 4- در شرایط مطلوب انسانها طالب مسئولیت هستند .</a:t>
            </a:r>
          </a:p>
          <a:p>
            <a:pPr algn="r">
              <a:buNone/>
            </a:pPr>
            <a:r>
              <a:rPr lang="fa-IR" sz="2400" dirty="0" smtClean="0"/>
              <a:t>5- ابتکار وقدرت خلاقیت از خصوصیات اکثر انسانها است . </a:t>
            </a:r>
            <a:endParaRPr lang="en-US" sz="2400" dirty="0" smtClean="0"/>
          </a:p>
          <a:p>
            <a:pPr algn="r">
              <a:buNone/>
            </a:pPr>
            <a:endParaRPr lang="fa-IR" sz="2400" dirty="0" smtClean="0">
              <a:solidFill>
                <a:srgbClr val="66FF33"/>
              </a:solidFill>
            </a:endParaRPr>
          </a:p>
          <a:p>
            <a:pPr algn="r">
              <a:buNone/>
            </a:pPr>
            <a:r>
              <a:rPr lang="fa-IR" dirty="0" smtClean="0">
                <a:solidFill>
                  <a:srgbClr val="66FF33"/>
                </a:solidFill>
              </a:rPr>
              <a:t>اصل همبستگی :</a:t>
            </a:r>
            <a:r>
              <a:rPr lang="fa-IR" sz="2400" dirty="0" smtClean="0"/>
              <a:t>  </a:t>
            </a:r>
          </a:p>
          <a:p>
            <a:pPr algn="r">
              <a:buNone/>
            </a:pPr>
            <a:r>
              <a:rPr lang="fa-IR" sz="2400" dirty="0" smtClean="0"/>
              <a:t>به نظر مک گریگور آنچه مدیران صنعتی امروز می توانند انجام دهند این است که محیطی فراهم آورند که کارکنا ن ، روسا ومدیران ، باهم همکاری داشته باشند  . این نظریه را اصل</a:t>
            </a:r>
            <a:endParaRPr lang="en-US" sz="2400" dirty="0" smtClean="0"/>
          </a:p>
          <a:p>
            <a:pPr algn="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buNone/>
            </a:pPr>
            <a:endParaRPr lang="fa-IR" sz="4000" dirty="0" smtClean="0">
              <a:solidFill>
                <a:srgbClr val="66FF33"/>
              </a:solidFill>
            </a:endParaRPr>
          </a:p>
          <a:p>
            <a:pPr algn="r">
              <a:buNone/>
            </a:pPr>
            <a:r>
              <a:rPr lang="fa-IR" sz="3200" dirty="0" smtClean="0">
                <a:solidFill>
                  <a:srgbClr val="66FF33"/>
                </a:solidFill>
              </a:rPr>
              <a:t>اصل اقتصادی اسلام در رابطه با کارگر :</a:t>
            </a:r>
            <a:r>
              <a:rPr lang="fa-IR" sz="4000" dirty="0" smtClean="0">
                <a:solidFill>
                  <a:srgbClr val="66FF33"/>
                </a:solidFill>
              </a:rPr>
              <a:t> </a:t>
            </a:r>
            <a:endParaRPr lang="en-US" sz="4000" dirty="0" smtClean="0">
              <a:solidFill>
                <a:srgbClr val="66FF33"/>
              </a:solidFill>
            </a:endParaRPr>
          </a:p>
          <a:p>
            <a:pPr algn="r">
              <a:buNone/>
            </a:pPr>
            <a:endParaRPr lang="fa-IR" sz="3000" dirty="0" smtClean="0"/>
          </a:p>
          <a:p>
            <a:pPr algn="r">
              <a:buNone/>
            </a:pPr>
            <a:r>
              <a:rPr lang="fa-IR" sz="2400" dirty="0" smtClean="0"/>
              <a:t>1- در شرایط عادلانه هر کس می تواند در قبال کاری که انجام می دهد در آمد کافی برای تامین امکانات زندگی داشته باشد .</a:t>
            </a:r>
          </a:p>
          <a:p>
            <a:pPr algn="r">
              <a:buNone/>
            </a:pPr>
            <a:endParaRPr lang="fa-IR" sz="2400" dirty="0" smtClean="0"/>
          </a:p>
          <a:p>
            <a:pPr algn="r">
              <a:buNone/>
            </a:pPr>
            <a:r>
              <a:rPr lang="fa-IR" sz="2400" dirty="0" smtClean="0"/>
              <a:t>2- چناچه کسی به دلایل موجه نتواند نیاز خود را تامین کند جامعه اسلامی باید زندگی او را تامین کند .</a:t>
            </a:r>
            <a:endParaRPr lang="en-US" sz="2400" dirty="0" smtClean="0"/>
          </a:p>
          <a:p>
            <a:pPr algn="r">
              <a:buNone/>
            </a:pPr>
            <a:endParaRPr lang="fa-IR" sz="2400" dirty="0" smtClean="0"/>
          </a:p>
          <a:p>
            <a:pPr algn="r">
              <a:buNone/>
            </a:pPr>
            <a:r>
              <a:rPr lang="fa-IR" sz="2400" dirty="0" smtClean="0"/>
              <a:t>3- تعالیم دینی انسان را از حرص وآز وتوجه بیش از حد به ظواهر زندگی بر حذر می دارد .</a:t>
            </a:r>
            <a:endParaRPr lang="fa-IR" sz="2400" b="1" dirty="0" smtClean="0">
              <a:solidFill>
                <a:srgbClr val="66FF33"/>
              </a:solidFill>
            </a:endParaRPr>
          </a:p>
          <a:p>
            <a:pPr algn="r">
              <a:buNone/>
            </a:pP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3200" dirty="0" smtClean="0">
              <a:solidFill>
                <a:srgbClr val="66FF33"/>
              </a:solidFill>
            </a:endParaRPr>
          </a:p>
          <a:p>
            <a:pPr algn="r" rtl="1">
              <a:buNone/>
            </a:pPr>
            <a:r>
              <a:rPr lang="fa-IR" sz="3200" dirty="0" smtClean="0">
                <a:solidFill>
                  <a:srgbClr val="66FF33"/>
                </a:solidFill>
              </a:rPr>
              <a:t>معیار سنجش در انسانها :</a:t>
            </a:r>
          </a:p>
          <a:p>
            <a:pPr algn="r" rtl="1">
              <a:buNone/>
            </a:pPr>
            <a:endParaRPr lang="fa-IR" sz="2400" dirty="0" smtClean="0"/>
          </a:p>
          <a:p>
            <a:pPr algn="justLow" rtl="1">
              <a:buNone/>
            </a:pPr>
            <a:r>
              <a:rPr lang="fa-IR" sz="2400" dirty="0" smtClean="0"/>
              <a:t>همان رفتارها هستند که بصورت نسبی وبصورت توصیفی قابل بیان بوده . که جهت مقایسه می توان آنها را به عدد و نمودار نمایش داد .</a:t>
            </a:r>
          </a:p>
          <a:p>
            <a:pPr algn="r" rtl="1">
              <a:buNone/>
            </a:pPr>
            <a:endParaRPr lang="fa-IR" sz="4000" dirty="0" smtClean="0">
              <a:solidFill>
                <a:srgbClr val="66FF33"/>
              </a:solidFill>
            </a:endParaRPr>
          </a:p>
          <a:p>
            <a:pPr algn="r" rtl="1">
              <a:buNone/>
            </a:pPr>
            <a:r>
              <a:rPr lang="fa-IR" sz="3200" dirty="0" smtClean="0">
                <a:solidFill>
                  <a:srgbClr val="66FF33"/>
                </a:solidFill>
              </a:rPr>
              <a:t>اصول ارزشیابی افراد :</a:t>
            </a:r>
            <a:endParaRPr lang="en-US" sz="3200" dirty="0" smtClean="0">
              <a:solidFill>
                <a:srgbClr val="66FF33"/>
              </a:solidFill>
            </a:endParaRPr>
          </a:p>
          <a:p>
            <a:pPr algn="r">
              <a:buNone/>
            </a:pPr>
            <a:r>
              <a:rPr lang="fa-IR" sz="3000" dirty="0" smtClean="0"/>
              <a:t>1</a:t>
            </a:r>
            <a:r>
              <a:rPr lang="fa-IR" sz="2400" dirty="0" smtClean="0"/>
              <a:t>- مطرح نمودن برگه تعیین ارزش کار باخود کارگر</a:t>
            </a:r>
          </a:p>
          <a:p>
            <a:pPr algn="r">
              <a:buNone/>
            </a:pPr>
            <a:r>
              <a:rPr lang="fa-IR" sz="2400" dirty="0" smtClean="0"/>
              <a:t>2- تعیین ارزش به منظور پیشرفت کار</a:t>
            </a:r>
          </a:p>
          <a:p>
            <a:pPr algn="r">
              <a:buNone/>
            </a:pPr>
            <a:r>
              <a:rPr lang="fa-IR" sz="2400" dirty="0" smtClean="0"/>
              <a:t>3- سنجش خصوصیات ویژه افراد پس از نظارت کامل</a:t>
            </a:r>
            <a:endParaRPr lang="en-US" sz="2400" dirty="0" smtClean="0"/>
          </a:p>
          <a:p>
            <a:pPr algn="r">
              <a:buNone/>
            </a:pPr>
            <a:r>
              <a:rPr lang="fa-IR" sz="2400" dirty="0" smtClean="0"/>
              <a:t>4- تکمیل برگه مخصوص درجه بندی</a:t>
            </a:r>
            <a:endParaRPr lang="en-US" sz="2400" dirty="0" smtClean="0"/>
          </a:p>
          <a:p>
            <a:pPr algn="r">
              <a:buNone/>
            </a:pP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066800" y="152400"/>
            <a:ext cx="6629400" cy="62484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8000" dirty="0" smtClean="0">
                <a:solidFill>
                  <a:schemeClr val="tx2">
                    <a:lumMod val="75000"/>
                  </a:schemeClr>
                </a:solidFill>
              </a:rPr>
              <a:t>فصل پنجم </a:t>
            </a:r>
          </a:p>
          <a:p>
            <a:pPr algn="ctr"/>
            <a:r>
              <a:rPr lang="fa-IR" sz="8000" dirty="0" smtClean="0">
                <a:solidFill>
                  <a:schemeClr val="tx2">
                    <a:lumMod val="75000"/>
                  </a:schemeClr>
                </a:solidFill>
                <a:latin typeface="Baskerville Old Face" pitchFamily="18" charset="0"/>
              </a:rPr>
              <a:t>آیین نامه ها و قوانین کارگری</a:t>
            </a:r>
            <a:endParaRPr lang="en-US" sz="8000" dirty="0">
              <a:solidFill>
                <a:schemeClr val="tx2">
                  <a:lumMod val="75000"/>
                </a:schemeClr>
              </a:solidFill>
              <a:latin typeface="Baskerville Old Face" pitchFamily="18" charset="0"/>
            </a:endParaRPr>
          </a:p>
        </p:txBody>
      </p:sp>
      <p:sp>
        <p:nvSpPr>
          <p:cNvPr id="3" name="Footer Placeholder 2"/>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17"/>
          <p:cNvSpPr>
            <a:spLocks noGrp="1"/>
          </p:cNvSpPr>
          <p:nvPr>
            <p:ph type="ftr" sz="quarter" idx="11"/>
          </p:nvPr>
        </p:nvSpPr>
        <p:spPr/>
        <p:txBody>
          <a:bodyPr/>
          <a:lstStyle/>
          <a:p>
            <a:r>
              <a:rPr lang="en-US" smtClean="0"/>
              <a:t>www.jozve.org</a:t>
            </a:r>
            <a:endParaRPr lang="en-US"/>
          </a:p>
        </p:txBody>
      </p:sp>
      <p:sp>
        <p:nvSpPr>
          <p:cNvPr id="2" name="Title 1"/>
          <p:cNvSpPr>
            <a:spLocks noGrp="1"/>
          </p:cNvSpPr>
          <p:nvPr>
            <p:ph type="title"/>
          </p:nvPr>
        </p:nvSpPr>
        <p:spPr>
          <a:xfrm>
            <a:off x="0" y="0"/>
            <a:ext cx="9144000" cy="6858000"/>
          </a:xfrm>
        </p:spPr>
        <p:txBody>
          <a:bodyPr>
            <a:normAutofit fontScale="90000"/>
          </a:bodyPr>
          <a:lstStyle/>
          <a:p>
            <a:r>
              <a:rPr lang="en-US" sz="3200" dirty="0" smtClean="0">
                <a:solidFill>
                  <a:srgbClr val="92D050"/>
                </a:solidFill>
                <a:cs typeface="+mn-cs"/>
              </a:rPr>
              <a:t/>
            </a:r>
            <a:br>
              <a:rPr lang="en-US"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قانون و دستورالعمل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2400" dirty="0" smtClean="0">
                <a:solidFill>
                  <a:schemeClr val="tx1"/>
                </a:solidFill>
                <a:cs typeface="+mn-cs"/>
              </a:rPr>
              <a:t>مشکل در جامعه             کارشناسان وزارتخانه           هیئت دولت           لایحه                </a:t>
            </a:r>
            <a:br>
              <a:rPr lang="fa-IR" sz="2400" dirty="0" smtClean="0">
                <a:solidFill>
                  <a:schemeClr val="tx1"/>
                </a:solidFill>
                <a:cs typeface="+mn-cs"/>
              </a:rPr>
            </a:br>
            <a:r>
              <a:rPr lang="fa-IR" sz="2400" dirty="0" smtClean="0">
                <a:solidFill>
                  <a:schemeClr val="tx1"/>
                </a:solidFill>
                <a:cs typeface="+mn-cs"/>
              </a:rPr>
              <a:t> </a:t>
            </a:r>
            <a:br>
              <a:rPr lang="fa-IR" sz="2400" dirty="0" smtClean="0">
                <a:solidFill>
                  <a:schemeClr val="tx1"/>
                </a:solidFill>
                <a:cs typeface="+mn-cs"/>
              </a:rPr>
            </a:br>
            <a:r>
              <a:rPr lang="fa-IR" sz="2400" dirty="0" smtClean="0">
                <a:solidFill>
                  <a:schemeClr val="tx1"/>
                </a:solidFill>
                <a:cs typeface="+mn-cs"/>
              </a:rPr>
              <a:t>کمسیونهای تخصصی مجلس           صحن مجلس            تصویب           شورای  </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نگهبان           تصویب           </a:t>
            </a:r>
            <a:r>
              <a:rPr lang="fa-IR" sz="3100" dirty="0" smtClean="0">
                <a:solidFill>
                  <a:srgbClr val="C00000"/>
                </a:solidFill>
                <a:cs typeface="+mn-cs"/>
              </a:rPr>
              <a:t>قانون</a:t>
            </a:r>
            <a:r>
              <a:rPr lang="fa-IR" sz="3100" dirty="0" smtClean="0">
                <a:solidFill>
                  <a:srgbClr val="00B0F0"/>
                </a:solidFill>
                <a:cs typeface="+mn-cs"/>
              </a:rPr>
              <a:t> </a:t>
            </a:r>
            <a:r>
              <a:rPr lang="fa-IR" sz="2400" dirty="0" smtClean="0">
                <a:solidFill>
                  <a:schemeClr val="tx1"/>
                </a:solidFill>
                <a:cs typeface="+mn-cs"/>
              </a:rPr>
              <a:t>           مجلس           جهت اجرا به هیئت دولت</a:t>
            </a:r>
            <a:br>
              <a:rPr lang="fa-IR" sz="2400" dirty="0" smtClean="0">
                <a:solidFill>
                  <a:schemeClr val="tx1"/>
                </a:solidFill>
                <a:cs typeface="+mn-cs"/>
              </a:rPr>
            </a:br>
            <a:r>
              <a:rPr lang="fa-IR" sz="2400" dirty="0" smtClean="0">
                <a:solidFill>
                  <a:schemeClr val="tx1"/>
                </a:solidFill>
                <a:cs typeface="+mn-cs"/>
              </a:rPr>
              <a:t/>
            </a:r>
            <a:br>
              <a:rPr lang="fa-IR" sz="2400" dirty="0" smtClean="0">
                <a:solidFill>
                  <a:schemeClr val="tx1"/>
                </a:solidFill>
                <a:cs typeface="+mn-cs"/>
              </a:rPr>
            </a:br>
            <a:r>
              <a:rPr lang="fa-IR" sz="2400" dirty="0" smtClean="0">
                <a:solidFill>
                  <a:schemeClr val="tx1"/>
                </a:solidFill>
                <a:cs typeface="+mn-cs"/>
              </a:rPr>
              <a:t>وزارتخانه مربوطه           تفسیر قانون (تبصره و...)          جهت اجرا          </a:t>
            </a:r>
            <a:r>
              <a:rPr lang="fa-IR" sz="3100" dirty="0" smtClean="0">
                <a:solidFill>
                  <a:srgbClr val="C00000"/>
                </a:solidFill>
                <a:cs typeface="+mn-cs"/>
              </a:rPr>
              <a:t>دستورالعمل</a:t>
            </a:r>
            <a:r>
              <a:rPr lang="fa-IR" sz="3100" dirty="0" smtClean="0">
                <a:solidFill>
                  <a:srgbClr val="00B0F0"/>
                </a:solidFill>
                <a:cs typeface="+mn-cs"/>
              </a:rPr>
              <a:t/>
            </a:r>
            <a:br>
              <a:rPr lang="fa-IR" sz="3100" dirty="0" smtClean="0">
                <a:solidFill>
                  <a:srgbClr val="00B0F0"/>
                </a:solidFill>
                <a:cs typeface="+mn-cs"/>
              </a:rPr>
            </a:br>
            <a:r>
              <a:rPr lang="fa-IR" sz="3100" dirty="0" smtClean="0">
                <a:solidFill>
                  <a:srgbClr val="00B0F0"/>
                </a:solidFill>
                <a:cs typeface="+mn-cs"/>
              </a:rPr>
              <a:t/>
            </a:r>
            <a:br>
              <a:rPr lang="fa-IR" sz="3100" dirty="0" smtClean="0">
                <a:solidFill>
                  <a:srgbClr val="00B0F0"/>
                </a:solidFill>
                <a:cs typeface="+mn-cs"/>
              </a:rPr>
            </a:br>
            <a:r>
              <a:rPr lang="fa-IR" sz="2400" dirty="0" smtClean="0">
                <a:solidFill>
                  <a:schemeClr val="tx1"/>
                </a:solidFill>
                <a:cs typeface="+mn-cs"/>
              </a:rPr>
              <a:t>ادارات کل</a:t>
            </a:r>
            <a:r>
              <a:rPr lang="en-US" sz="3200" dirty="0" smtClean="0">
                <a:solidFill>
                  <a:srgbClr val="92D050"/>
                </a:solidFill>
                <a:cs typeface="+mn-cs"/>
              </a:rPr>
              <a:t/>
            </a:r>
            <a:br>
              <a:rPr lang="en-US" sz="3200" dirty="0" smtClean="0">
                <a:solidFill>
                  <a:srgbClr val="92D050"/>
                </a:solidFill>
                <a:cs typeface="+mn-cs"/>
              </a:rPr>
            </a:br>
            <a:r>
              <a:rPr lang="en-US" sz="3200" dirty="0" smtClean="0">
                <a:solidFill>
                  <a:srgbClr val="92D050"/>
                </a:solidFill>
                <a:cs typeface="+mn-cs"/>
              </a:rPr>
              <a:t/>
            </a:r>
            <a:br>
              <a:rPr lang="en-US"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r>
            <a:br>
              <a:rPr lang="fa-IR" sz="3200" dirty="0" smtClean="0">
                <a:solidFill>
                  <a:srgbClr val="92D050"/>
                </a:solidFill>
                <a:cs typeface="+mn-cs"/>
              </a:rPr>
            </a:br>
            <a:r>
              <a:rPr lang="fa-IR" sz="3200" dirty="0" smtClean="0">
                <a:solidFill>
                  <a:srgbClr val="92D050"/>
                </a:solidFill>
                <a:cs typeface="+mn-cs"/>
              </a:rPr>
              <a:t>  </a:t>
            </a:r>
            <a:r>
              <a:rPr lang="fa-IR" sz="2400" dirty="0" smtClean="0">
                <a:solidFill>
                  <a:srgbClr val="92D050"/>
                </a:solidFill>
                <a:cs typeface="+mn-cs"/>
              </a:rPr>
              <a:t/>
            </a:r>
            <a:br>
              <a:rPr lang="fa-IR" sz="2400" dirty="0" smtClean="0">
                <a:solidFill>
                  <a:srgbClr val="92D050"/>
                </a:solidFill>
                <a:cs typeface="+mn-cs"/>
              </a:rPr>
            </a:br>
            <a:endParaRPr lang="en-US" sz="3200" dirty="0">
              <a:solidFill>
                <a:srgbClr val="92D050"/>
              </a:solidFill>
              <a:cs typeface="+mn-cs"/>
            </a:endParaRPr>
          </a:p>
        </p:txBody>
      </p:sp>
      <p:sp>
        <p:nvSpPr>
          <p:cNvPr id="3" name="Left Arrow 2"/>
          <p:cNvSpPr/>
          <p:nvPr/>
        </p:nvSpPr>
        <p:spPr>
          <a:xfrm>
            <a:off x="5105400" y="47244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Left Arrow 3"/>
          <p:cNvSpPr/>
          <p:nvPr/>
        </p:nvSpPr>
        <p:spPr>
          <a:xfrm>
            <a:off x="1600200" y="25146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eft Arrow 4"/>
          <p:cNvSpPr/>
          <p:nvPr/>
        </p:nvSpPr>
        <p:spPr>
          <a:xfrm>
            <a:off x="3124200" y="25146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eft Arrow 5"/>
          <p:cNvSpPr/>
          <p:nvPr/>
        </p:nvSpPr>
        <p:spPr>
          <a:xfrm>
            <a:off x="5029200" y="25146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685800" y="18288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 Arrow 7"/>
          <p:cNvSpPr/>
          <p:nvPr/>
        </p:nvSpPr>
        <p:spPr>
          <a:xfrm>
            <a:off x="1981200" y="1828800"/>
            <a:ext cx="6096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eft Arrow 8"/>
          <p:cNvSpPr/>
          <p:nvPr/>
        </p:nvSpPr>
        <p:spPr>
          <a:xfrm>
            <a:off x="3733800" y="18288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6553200" y="18288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Left Arrow 10"/>
          <p:cNvSpPr/>
          <p:nvPr/>
        </p:nvSpPr>
        <p:spPr>
          <a:xfrm>
            <a:off x="6400800" y="39624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 Arrow 11"/>
          <p:cNvSpPr/>
          <p:nvPr/>
        </p:nvSpPr>
        <p:spPr>
          <a:xfrm>
            <a:off x="2895600" y="32766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 Arrow 12"/>
          <p:cNvSpPr/>
          <p:nvPr/>
        </p:nvSpPr>
        <p:spPr>
          <a:xfrm>
            <a:off x="4267200" y="32766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eft Arrow 13"/>
          <p:cNvSpPr/>
          <p:nvPr/>
        </p:nvSpPr>
        <p:spPr>
          <a:xfrm>
            <a:off x="5715000" y="32766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Left Arrow 14"/>
          <p:cNvSpPr/>
          <p:nvPr/>
        </p:nvSpPr>
        <p:spPr>
          <a:xfrm>
            <a:off x="7162800" y="3276600"/>
            <a:ext cx="6858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Left Arrow 15"/>
          <p:cNvSpPr/>
          <p:nvPr/>
        </p:nvSpPr>
        <p:spPr>
          <a:xfrm>
            <a:off x="1752600" y="3962400"/>
            <a:ext cx="6096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Left Arrow 16"/>
          <p:cNvSpPr/>
          <p:nvPr/>
        </p:nvSpPr>
        <p:spPr>
          <a:xfrm>
            <a:off x="3352800" y="3962400"/>
            <a:ext cx="6096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newsflash/>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2400" dirty="0" smtClean="0">
              <a:solidFill>
                <a:srgbClr val="66FF33"/>
              </a:solidFill>
            </a:endParaRPr>
          </a:p>
          <a:p>
            <a:pPr algn="r" rtl="1">
              <a:buNone/>
            </a:pPr>
            <a:r>
              <a:rPr lang="fa-IR" sz="3200" dirty="0" smtClean="0">
                <a:solidFill>
                  <a:srgbClr val="66FF33"/>
                </a:solidFill>
              </a:rPr>
              <a:t>بعضی از قوانین و دستورالعمل ها در قانون کار :</a:t>
            </a:r>
          </a:p>
          <a:p>
            <a:pPr algn="r" rtl="1">
              <a:buNone/>
            </a:pPr>
            <a:endParaRPr lang="fa-IR" sz="2400" dirty="0" smtClean="0">
              <a:solidFill>
                <a:srgbClr val="66FF33"/>
              </a:solidFill>
            </a:endParaRPr>
          </a:p>
          <a:p>
            <a:pPr algn="r" rtl="1">
              <a:buNone/>
            </a:pPr>
            <a:r>
              <a:rPr lang="fa-IR" sz="2400" dirty="0" smtClean="0">
                <a:solidFill>
                  <a:srgbClr val="FFFF00"/>
                </a:solidFill>
              </a:rPr>
              <a:t>حق السعی :</a:t>
            </a:r>
            <a:endParaRPr lang="en-US" sz="2400" dirty="0" smtClean="0">
              <a:solidFill>
                <a:srgbClr val="FFFF00"/>
              </a:solidFill>
            </a:endParaRPr>
          </a:p>
          <a:p>
            <a:pPr algn="r">
              <a:buNone/>
            </a:pPr>
            <a:r>
              <a:rPr lang="fa-IR" sz="2400" dirty="0" smtClean="0"/>
              <a:t>کلیه دریافتهای قانونی کارگر به اعتبار قرارداد کار اعم از مزد با حقوق ، کمک عائله مندی هزینه مسکن ،  خوار وبار ،  ایاب وذهاب ،  مزایای غیر نقدی ،  پاداش افزایش تولید ، سود سالانه و.... دریافت می کند را گویند . </a:t>
            </a:r>
            <a:endParaRPr lang="en-US" sz="2400" dirty="0" smtClean="0"/>
          </a:p>
          <a:p>
            <a:pPr algn="r">
              <a:buNone/>
            </a:pPr>
            <a:endParaRPr lang="fa-IR" sz="2400" dirty="0" smtClean="0">
              <a:solidFill>
                <a:srgbClr val="66FF33"/>
              </a:solidFill>
            </a:endParaRPr>
          </a:p>
          <a:p>
            <a:pPr algn="r">
              <a:buNone/>
            </a:pPr>
            <a:r>
              <a:rPr lang="fa-IR" sz="2400" dirty="0" smtClean="0">
                <a:solidFill>
                  <a:srgbClr val="FFFF00"/>
                </a:solidFill>
              </a:rPr>
              <a:t> مزد:</a:t>
            </a:r>
            <a:endParaRPr lang="en-US" sz="2400" dirty="0" smtClean="0">
              <a:solidFill>
                <a:srgbClr val="FFFF00"/>
              </a:solidFill>
            </a:endParaRPr>
          </a:p>
          <a:p>
            <a:pPr algn="r">
              <a:buNone/>
            </a:pPr>
            <a:r>
              <a:rPr lang="fa-IR" sz="2400" dirty="0" smtClean="0"/>
              <a:t>مزد وجوه نقدی یا غیر نقدی است که در قبال انجام کار به کارگر پرداخت می شود . </a:t>
            </a:r>
            <a:endParaRPr lang="en-US" sz="2400" dirty="0" smtClean="0"/>
          </a:p>
          <a:p>
            <a:pPr algn="r">
              <a:buNone/>
            </a:pPr>
            <a:endParaRPr lang="fa-IR" sz="2400" dirty="0" smtClean="0">
              <a:solidFill>
                <a:srgbClr val="66FF33"/>
              </a:solidFill>
            </a:endParaRPr>
          </a:p>
          <a:p>
            <a:pPr algn="r">
              <a:buNone/>
            </a:pPr>
            <a:endParaRPr lang="fa-IR" sz="2400" dirty="0" smtClean="0">
              <a:solidFill>
                <a:srgbClr val="FFFF00"/>
              </a:solidFill>
            </a:endParaRPr>
          </a:p>
          <a:p>
            <a:pPr algn="r">
              <a:buNone/>
            </a:pPr>
            <a:r>
              <a:rPr lang="fa-IR" sz="2400" dirty="0" smtClean="0">
                <a:solidFill>
                  <a:srgbClr val="FFFF00"/>
                </a:solidFill>
              </a:rPr>
              <a:t>مزد ثابت :</a:t>
            </a:r>
            <a:endParaRPr lang="en-US" sz="2400" dirty="0" smtClean="0">
              <a:solidFill>
                <a:srgbClr val="FFFF00"/>
              </a:solidFill>
            </a:endParaRPr>
          </a:p>
          <a:p>
            <a:pPr algn="r">
              <a:buNone/>
            </a:pPr>
            <a:r>
              <a:rPr lang="fa-IR" sz="2400" dirty="0" smtClean="0"/>
              <a:t>عبارتست از مجموع مزد شغل ومزایای ثابت پرداختی به تبع آن  </a:t>
            </a:r>
            <a:endParaRPr lang="en-US" sz="2400" dirty="0" smtClean="0"/>
          </a:p>
          <a:p>
            <a:pPr algn="r">
              <a:buNone/>
            </a:pP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r>
              <a:rPr lang="fa-IR" sz="3200" dirty="0" smtClean="0">
                <a:solidFill>
                  <a:srgbClr val="66FF33"/>
                </a:solidFill>
              </a:rPr>
              <a:t>                  نظریه ماسلو در مورد نیازهای انسان </a:t>
            </a:r>
            <a:endParaRPr lang="fa-IR" sz="3200" dirty="0">
              <a:solidFill>
                <a:srgbClr val="66FF33"/>
              </a:solidFill>
            </a:endParaRPr>
          </a:p>
          <a:p>
            <a:pPr algn="r" rtl="1">
              <a:buNone/>
            </a:pPr>
            <a:endParaRPr lang="fa-IR" sz="3000" dirty="0" smtClean="0"/>
          </a:p>
          <a:p>
            <a:pPr algn="r" rtl="1">
              <a:buNone/>
            </a:pPr>
            <a:r>
              <a:rPr lang="fa-IR" sz="2400" dirty="0" smtClean="0"/>
              <a:t>    ماسلو می گوید نیازهای انسان 5طبقه دارد  که اگر انسان درهر طبقه بصورت نسبي ارضاع  شود به فکرنياز طبقه بعدی مي افتد. كه  دو طبقه آن مادی وسه طبقه بعدی معنوی هستند .</a:t>
            </a:r>
            <a:endParaRPr lang="en-US" sz="2400" dirty="0" smtClean="0"/>
          </a:p>
          <a:p>
            <a:pPr algn="r" rtl="1">
              <a:buNone/>
            </a:pPr>
            <a:endParaRPr lang="fa-IR" sz="3200" dirty="0" smtClean="0">
              <a:solidFill>
                <a:srgbClr val="66FF33"/>
              </a:solidFill>
            </a:endParaRPr>
          </a:p>
          <a:p>
            <a:pPr algn="r" rtl="1">
              <a:buNone/>
            </a:pPr>
            <a:r>
              <a:rPr lang="fa-IR" sz="3200" dirty="0" smtClean="0">
                <a:solidFill>
                  <a:srgbClr val="66FF33"/>
                </a:solidFill>
              </a:rPr>
              <a:t>نیازهای كلي انسان از نظر مازلو :</a:t>
            </a:r>
            <a:endParaRPr lang="en-US" sz="3200" dirty="0" smtClean="0">
              <a:solidFill>
                <a:srgbClr val="66FF33"/>
              </a:solidFill>
            </a:endParaRPr>
          </a:p>
          <a:p>
            <a:pPr algn="r" rtl="1">
              <a:buNone/>
            </a:pPr>
            <a:endParaRPr lang="fa-IR" sz="3000" dirty="0" smtClean="0"/>
          </a:p>
          <a:p>
            <a:pPr algn="r" rtl="1">
              <a:buNone/>
            </a:pPr>
            <a:r>
              <a:rPr lang="fa-IR" sz="2400" dirty="0" smtClean="0"/>
              <a:t>می توان 5دسته رابصورت خلاصه  به سه دسته تقسیم نمود :</a:t>
            </a:r>
            <a:endParaRPr lang="en-US" sz="2400" dirty="0" smtClean="0"/>
          </a:p>
          <a:p>
            <a:pPr algn="r" rtl="1">
              <a:buNone/>
            </a:pPr>
            <a:r>
              <a:rPr lang="fa-IR" sz="2400" dirty="0" smtClean="0"/>
              <a:t>اولیه :  خوراک ، پوشاک ، مسکن  </a:t>
            </a:r>
            <a:endParaRPr lang="en-US" sz="2400" dirty="0" smtClean="0"/>
          </a:p>
          <a:p>
            <a:pPr algn="r" rtl="1">
              <a:buNone/>
            </a:pPr>
            <a:r>
              <a:rPr lang="fa-IR" sz="2400" dirty="0" smtClean="0"/>
              <a:t>ثانویه : بهداشت ، آموزش ، امنیت ، وسایل رفاهی ، تفریح  </a:t>
            </a:r>
            <a:endParaRPr lang="en-US" sz="2400" dirty="0" smtClean="0"/>
          </a:p>
          <a:p>
            <a:pPr algn="r" rtl="1">
              <a:buNone/>
            </a:pPr>
            <a:r>
              <a:rPr lang="fa-IR" sz="2400" dirty="0" smtClean="0"/>
              <a:t>روحی : مقام ، شخصیت ، محبت ، دوستی ، ارتباط</a:t>
            </a:r>
            <a:endParaRPr lang="en-US" sz="2400" dirty="0" smtClean="0"/>
          </a:p>
          <a:p>
            <a:pPr algn="r" rtl="1">
              <a:buNone/>
            </a:pPr>
            <a:endParaRPr lang="en-US" sz="2200" dirty="0">
              <a:cs typeface="B Zar" pitchFamily="2" charset="-78"/>
            </a:endParaRPr>
          </a:p>
        </p:txBody>
      </p:sp>
    </p:spTree>
  </p:cSld>
  <p:clrMapOvr>
    <a:masterClrMapping/>
  </p:clrMapOvr>
  <p:transition spd="med">
    <p:newsflash/>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r>
              <a:rPr lang="fa-IR" sz="2400" dirty="0" smtClean="0">
                <a:solidFill>
                  <a:srgbClr val="FFFF00"/>
                </a:solidFill>
              </a:rPr>
              <a:t>وظیفه شورای عالی کار در قبال مزد کارگران :</a:t>
            </a:r>
            <a:endParaRPr lang="en-US" sz="2400" dirty="0" smtClean="0">
              <a:solidFill>
                <a:srgbClr val="FFFF00"/>
              </a:solidFill>
            </a:endParaRPr>
          </a:p>
          <a:p>
            <a:pPr algn="r">
              <a:buNone/>
            </a:pPr>
            <a:endParaRPr lang="fa-IR" sz="2400" dirty="0" smtClean="0"/>
          </a:p>
          <a:p>
            <a:pPr algn="r">
              <a:buNone/>
            </a:pPr>
            <a:r>
              <a:rPr lang="fa-IR" sz="2400" dirty="0" smtClean="0"/>
              <a:t> شورای عالی کارموظف است همه ساله میزان حداقل مزد کارگران را برای نقاط مختلف کشور وبا صنایع مختلف با توجه به معیارهای مشخص تعیین کند .</a:t>
            </a:r>
          </a:p>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2400" dirty="0" smtClean="0">
                <a:solidFill>
                  <a:srgbClr val="FFFF00"/>
                </a:solidFill>
              </a:rPr>
              <a:t>انواع مرخصی :</a:t>
            </a:r>
          </a:p>
          <a:p>
            <a:pPr algn="r">
              <a:buNone/>
            </a:pPr>
            <a:r>
              <a:rPr lang="fa-IR" sz="2400" dirty="0" smtClean="0"/>
              <a:t>1- استحقاقی</a:t>
            </a:r>
          </a:p>
          <a:p>
            <a:pPr algn="r">
              <a:buNone/>
            </a:pPr>
            <a:r>
              <a:rPr lang="fa-IR" sz="2400" dirty="0" smtClean="0"/>
              <a:t>2- استعلاجی</a:t>
            </a:r>
          </a:p>
          <a:p>
            <a:pPr algn="r">
              <a:buNone/>
            </a:pPr>
            <a:r>
              <a:rPr lang="fa-IR" sz="2400" dirty="0" smtClean="0"/>
              <a:t>3- اضطراری </a:t>
            </a:r>
            <a:endParaRPr lang="en-US" sz="2400" dirty="0" smtClean="0"/>
          </a:p>
          <a:p>
            <a:endParaRPr lang="en-US" dirty="0">
              <a:cs typeface="B Zar" pitchFamily="2" charset="-78"/>
            </a:endParaRPr>
          </a:p>
        </p:txBody>
      </p:sp>
      <p:sp>
        <p:nvSpPr>
          <p:cNvPr id="5" name="Footer Placeholder 4"/>
          <p:cNvSpPr>
            <a:spLocks noGrp="1"/>
          </p:cNvSpPr>
          <p:nvPr>
            <p:ph type="ftr" sz="quarter" idx="11"/>
          </p:nvPr>
        </p:nvSpPr>
        <p:spPr/>
        <p:txBody>
          <a:bodyPr/>
          <a:lstStyle/>
          <a:p>
            <a:r>
              <a:rPr lang="en-US" smtClean="0"/>
              <a:t>www.jozve.org</a:t>
            </a:r>
            <a:endParaRPr lang="en-US"/>
          </a:p>
        </p:txBody>
      </p:sp>
      <p:graphicFrame>
        <p:nvGraphicFramePr>
          <p:cNvPr id="4" name="Diagram 3"/>
          <p:cNvGraphicFramePr/>
          <p:nvPr/>
        </p:nvGraphicFramePr>
        <p:xfrm>
          <a:off x="152400" y="3048000"/>
          <a:ext cx="6324600" cy="360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3" name="Straight Connector 12"/>
          <p:cNvCxnSpPr/>
          <p:nvPr/>
        </p:nvCxnSpPr>
        <p:spPr>
          <a:xfrm rot="16200000" flipH="1">
            <a:off x="1143000" y="5791200"/>
            <a:ext cx="76200" cy="762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newsflash/>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r" rtl="1">
              <a:buNone/>
            </a:pPr>
            <a:endParaRPr lang="fa-IR" dirty="0" smtClean="0">
              <a:solidFill>
                <a:srgbClr val="FFFF00"/>
              </a:solidFill>
            </a:endParaRPr>
          </a:p>
          <a:p>
            <a:pPr algn="r" rtl="1">
              <a:buNone/>
            </a:pPr>
            <a:r>
              <a:rPr lang="fa-IR" dirty="0" smtClean="0">
                <a:solidFill>
                  <a:srgbClr val="FFFF00"/>
                </a:solidFill>
              </a:rPr>
              <a:t>انواع مرخصی استحقاقی و مقدار آن : </a:t>
            </a:r>
            <a:endParaRPr lang="en-US" dirty="0" smtClean="0">
              <a:solidFill>
                <a:srgbClr val="FFFF00"/>
              </a:solidFill>
            </a:endParaRPr>
          </a:p>
          <a:p>
            <a:pPr algn="r">
              <a:buNone/>
            </a:pPr>
            <a:r>
              <a:rPr lang="fa-IR" sz="2400" dirty="0" smtClean="0"/>
              <a:t>دو نوع مستمر وغیر مستمر وغیر مستمر به دونوع  روزانه وساعتی تقسیم می شود که کارگران با احتساب 4 روز جمعه در ماه سالیانه جمعا یک ماه  به مدت سی روزدارای مرخصی می باشند . که برای کارمندان ( 15) روز وبرای کارگران  (9) روز در سال ذخیره می شود. </a:t>
            </a:r>
            <a:r>
              <a:rPr lang="en-US" sz="2400" dirty="0" smtClean="0"/>
              <a:t>  </a:t>
            </a:r>
          </a:p>
          <a:p>
            <a:pPr algn="r">
              <a:buNone/>
            </a:pPr>
            <a:endParaRPr lang="fa-IR" sz="2400" dirty="0" smtClean="0">
              <a:solidFill>
                <a:srgbClr val="FFFF00"/>
              </a:solidFill>
            </a:endParaRPr>
          </a:p>
          <a:p>
            <a:pPr algn="r">
              <a:buNone/>
            </a:pPr>
            <a:endParaRPr lang="fa-IR" sz="2400" dirty="0" smtClean="0">
              <a:solidFill>
                <a:srgbClr val="FFFF00"/>
              </a:solidFill>
            </a:endParaRPr>
          </a:p>
          <a:p>
            <a:pPr algn="r">
              <a:buNone/>
            </a:pPr>
            <a:r>
              <a:rPr lang="fa-IR" sz="2400" dirty="0" smtClean="0">
                <a:solidFill>
                  <a:srgbClr val="FFFF00"/>
                </a:solidFill>
              </a:rPr>
              <a:t>مواردی که مرخصی استعلاجی به کارکنان داده می شود :       </a:t>
            </a:r>
            <a:endParaRPr lang="en-US" sz="2400" dirty="0" smtClean="0">
              <a:solidFill>
                <a:srgbClr val="FFFF00"/>
              </a:solidFill>
            </a:endParaRPr>
          </a:p>
          <a:p>
            <a:pPr algn="r">
              <a:buNone/>
            </a:pPr>
            <a:r>
              <a:rPr lang="fa-IR" sz="2400" dirty="0" smtClean="0"/>
              <a:t>در مواردی مثل مداوا ، بیماری ، مراقبت از بستگان درجه یک ، از یک روز تا 6 ماه وحداکثر سه سال می باشد . </a:t>
            </a:r>
            <a:endParaRPr lang="en-US" sz="2400" dirty="0" smtClean="0"/>
          </a:p>
          <a:p>
            <a:pPr algn="r">
              <a:buNone/>
            </a:pPr>
            <a:endParaRPr lang="fa-IR" sz="2400" dirty="0" smtClean="0">
              <a:solidFill>
                <a:srgbClr val="FFFF00"/>
              </a:solidFill>
            </a:endParaRPr>
          </a:p>
          <a:p>
            <a:pPr algn="r">
              <a:buNone/>
            </a:pPr>
            <a:r>
              <a:rPr lang="fa-IR" sz="2400" dirty="0" smtClean="0">
                <a:solidFill>
                  <a:srgbClr val="FFFF00"/>
                </a:solidFill>
              </a:rPr>
              <a:t>مواردی که مرخصی اضطراری به کارکنان داده می شود : </a:t>
            </a:r>
          </a:p>
          <a:p>
            <a:pPr algn="r">
              <a:buNone/>
            </a:pPr>
            <a:endParaRPr lang="fa-IR" sz="2400" dirty="0" smtClean="0">
              <a:solidFill>
                <a:srgbClr val="FFFF00"/>
              </a:solidFill>
            </a:endParaRPr>
          </a:p>
          <a:p>
            <a:pPr algn="r">
              <a:buNone/>
            </a:pPr>
            <a:r>
              <a:rPr lang="fa-IR" sz="2400" dirty="0" smtClean="0"/>
              <a:t>زمان آن سه روز است ودر دو مورد  داده می شود : </a:t>
            </a:r>
            <a:endParaRPr lang="en-US" sz="2400" dirty="0" smtClean="0"/>
          </a:p>
          <a:p>
            <a:pPr algn="r">
              <a:buNone/>
            </a:pPr>
            <a:r>
              <a:rPr lang="fa-IR" sz="2400" dirty="0" smtClean="0"/>
              <a:t>1- ازدواج دائم</a:t>
            </a:r>
          </a:p>
          <a:p>
            <a:pPr algn="r">
              <a:buNone/>
            </a:pPr>
            <a:r>
              <a:rPr lang="fa-IR" sz="2400" dirty="0" smtClean="0"/>
              <a:t>2- فوت همسر ، پدر ، مادر ، فرزند</a:t>
            </a:r>
            <a:endParaRPr lang="en-US" sz="2400" dirty="0" smtClean="0"/>
          </a:p>
          <a:p>
            <a:pPr algn="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2400" dirty="0" smtClean="0">
              <a:solidFill>
                <a:srgbClr val="FFFF00"/>
              </a:solidFill>
            </a:endParaRPr>
          </a:p>
          <a:p>
            <a:pPr algn="r" rtl="1">
              <a:buNone/>
            </a:pPr>
            <a:r>
              <a:rPr lang="fa-IR" sz="2400" dirty="0" smtClean="0">
                <a:solidFill>
                  <a:srgbClr val="FFFF00"/>
                </a:solidFill>
              </a:rPr>
              <a:t>در مواردی که سازمان بیمه اجتماعی به بیمه شدگان کمک می کند :</a:t>
            </a:r>
          </a:p>
          <a:p>
            <a:pPr algn="r">
              <a:buNone/>
            </a:pPr>
            <a:r>
              <a:rPr lang="fa-IR" sz="2400" dirty="0" smtClean="0"/>
              <a:t>1- حوادث ناشی از کار وبیماریهای حرفه ای</a:t>
            </a:r>
          </a:p>
          <a:p>
            <a:pPr algn="r">
              <a:buNone/>
            </a:pPr>
            <a:r>
              <a:rPr lang="fa-IR" sz="2400" dirty="0" smtClean="0"/>
              <a:t>2- حواث وبیماریهای غیر ناشی از کار  </a:t>
            </a:r>
            <a:endParaRPr lang="en-US" sz="2400" dirty="0" smtClean="0"/>
          </a:p>
          <a:p>
            <a:pPr algn="r">
              <a:buNone/>
            </a:pPr>
            <a:r>
              <a:rPr lang="fa-IR" sz="2400" dirty="0" smtClean="0"/>
              <a:t>3- از کار افتادگی ، بازنشستگی ، فوت</a:t>
            </a:r>
          </a:p>
          <a:p>
            <a:pPr algn="r">
              <a:buNone/>
            </a:pPr>
            <a:r>
              <a:rPr lang="fa-IR" sz="2400" dirty="0" smtClean="0"/>
              <a:t>4- ازدواج</a:t>
            </a:r>
          </a:p>
          <a:p>
            <a:pPr algn="r">
              <a:buNone/>
            </a:pPr>
            <a:r>
              <a:rPr lang="fa-IR" sz="2400" dirty="0" smtClean="0"/>
              <a:t>5- کمکهای عائله مندی  </a:t>
            </a:r>
            <a:endParaRPr lang="en-US" sz="2400" dirty="0" smtClean="0"/>
          </a:p>
          <a:p>
            <a:pPr algn="r">
              <a:buNone/>
            </a:pPr>
            <a:endParaRPr lang="fa-IR" sz="2400" dirty="0" smtClean="0">
              <a:solidFill>
                <a:srgbClr val="FFFF00"/>
              </a:solidFill>
            </a:endParaRPr>
          </a:p>
          <a:p>
            <a:pPr algn="r">
              <a:buNone/>
            </a:pPr>
            <a:endParaRPr lang="fa-IR" sz="2400" dirty="0" smtClean="0">
              <a:solidFill>
                <a:srgbClr val="FFFF00"/>
              </a:solidFill>
            </a:endParaRPr>
          </a:p>
          <a:p>
            <a:pPr algn="r">
              <a:buNone/>
            </a:pPr>
            <a:r>
              <a:rPr lang="fa-IR" sz="2400" dirty="0" smtClean="0">
                <a:solidFill>
                  <a:srgbClr val="FFFF00"/>
                </a:solidFill>
              </a:rPr>
              <a:t>بیماری های حرفه ای :</a:t>
            </a:r>
          </a:p>
          <a:p>
            <a:pPr algn="r">
              <a:buNone/>
            </a:pPr>
            <a:r>
              <a:rPr lang="fa-IR" sz="2400" dirty="0" smtClean="0"/>
              <a:t>بیماریهایی که در اثرانجام کارهای سخت وزیان آور کارگر به مرور زمان به آن مبتلا می شود که  این بیماریها توسط مدیر عامل لیست  شده و برای  تصویب  به  شورای  عالی کار  فرستاده می شود .</a:t>
            </a:r>
            <a:endParaRPr lang="en-US" sz="2400" dirty="0" smtClean="0"/>
          </a:p>
          <a:p>
            <a:pPr algn="r"/>
            <a:endParaRPr lang="en-US" sz="23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endParaRPr lang="fa-IR" sz="2400" dirty="0" smtClean="0">
              <a:solidFill>
                <a:srgbClr val="66FF33"/>
              </a:solidFill>
            </a:endParaRPr>
          </a:p>
          <a:p>
            <a:pPr algn="r" rtl="1">
              <a:buNone/>
            </a:pPr>
            <a:endParaRPr lang="fa-IR" sz="2400" dirty="0" smtClean="0">
              <a:solidFill>
                <a:srgbClr val="66FF33"/>
              </a:solidFill>
            </a:endParaRPr>
          </a:p>
          <a:p>
            <a:pPr algn="r" rtl="1">
              <a:buNone/>
            </a:pPr>
            <a:r>
              <a:rPr lang="fa-IR" sz="2400" dirty="0" smtClean="0">
                <a:solidFill>
                  <a:srgbClr val="FFFF00"/>
                </a:solidFill>
              </a:rPr>
              <a:t>افراد خانواده بیمه شده که حق استفاده از بیمه را دارند :</a:t>
            </a:r>
            <a:endParaRPr lang="en-US" sz="2400" dirty="0" smtClean="0">
              <a:solidFill>
                <a:srgbClr val="FFFF00"/>
              </a:solidFill>
            </a:endParaRPr>
          </a:p>
          <a:p>
            <a:pPr algn="r">
              <a:buNone/>
            </a:pPr>
            <a:r>
              <a:rPr lang="fa-IR" sz="2400" dirty="0" smtClean="0"/>
              <a:t>1- عیال دائم</a:t>
            </a:r>
          </a:p>
          <a:p>
            <a:pPr algn="r">
              <a:buNone/>
            </a:pPr>
            <a:r>
              <a:rPr lang="fa-IR" sz="2400" dirty="0" smtClean="0"/>
              <a:t>2- شوهر بیمه شونده در صورتی که معاش او توسط زنش تامین شود وسن او از 60 بیشتر  باشد ویا طبق نظر کمیسیون از کار افتاده باشد .</a:t>
            </a:r>
          </a:p>
          <a:p>
            <a:pPr algn="r">
              <a:buNone/>
            </a:pPr>
            <a:r>
              <a:rPr lang="fa-IR" sz="2400" dirty="0" smtClean="0"/>
              <a:t>3- فرزندان ذکور کمتر از 18 سال تمام ویا کمتر از 21 سال تمام برای محصلین .</a:t>
            </a:r>
          </a:p>
          <a:p>
            <a:pPr algn="r">
              <a:buNone/>
            </a:pPr>
            <a:r>
              <a:rPr lang="fa-IR" sz="2400" dirty="0" smtClean="0"/>
              <a:t>4- پدر ومادر بیمه شده که سن آنها از 60 برای مرد و55 برای زن گذشته باشد ویا با نظر کمیسیون از کار افتاده باشند . </a:t>
            </a:r>
            <a:endParaRPr lang="en-US" sz="2400" dirty="0" smtClean="0"/>
          </a:p>
          <a:p>
            <a:pPr algn="r">
              <a:buNone/>
            </a:pPr>
            <a:endParaRPr lang="fa-IR" sz="2400" dirty="0" smtClean="0">
              <a:solidFill>
                <a:srgbClr val="66FF33"/>
              </a:solidFill>
            </a:endParaRPr>
          </a:p>
          <a:p>
            <a:pPr algn="r">
              <a:buNone/>
            </a:pPr>
            <a:endParaRPr lang="fa-IR" sz="2400" dirty="0" smtClean="0">
              <a:solidFill>
                <a:srgbClr val="66FF33"/>
              </a:solidFill>
            </a:endParaRPr>
          </a:p>
          <a:p>
            <a:pPr algn="r">
              <a:buNone/>
            </a:pPr>
            <a:r>
              <a:rPr lang="fa-IR" sz="2400" dirty="0" smtClean="0">
                <a:solidFill>
                  <a:srgbClr val="FFFF00"/>
                </a:solidFill>
              </a:rPr>
              <a:t>در صورتی که بیمه شده دارای شرایط زیر باشد از مزایای بازنشستگی استفاده می کند :</a:t>
            </a:r>
            <a:endParaRPr lang="en-US" sz="2400" dirty="0" smtClean="0">
              <a:solidFill>
                <a:srgbClr val="FFFF00"/>
              </a:solidFill>
            </a:endParaRPr>
          </a:p>
          <a:p>
            <a:pPr algn="r">
              <a:buNone/>
            </a:pPr>
            <a:r>
              <a:rPr lang="fa-IR" sz="2400" dirty="0" smtClean="0"/>
              <a:t>1- حداقل 15 سال حق بیمه پرداخت کرده باشد .</a:t>
            </a:r>
          </a:p>
          <a:p>
            <a:pPr algn="r">
              <a:buNone/>
            </a:pPr>
            <a:r>
              <a:rPr lang="fa-IR" sz="2400" dirty="0" smtClean="0"/>
              <a:t>2- سن برای مرد بیشتر از 60 سال وبرای زن 55 بیشتر از سال باشد .</a:t>
            </a:r>
            <a:r>
              <a:rPr lang="fa-IR" sz="3000" dirty="0" smtClean="0">
                <a:cs typeface="B Zar" pitchFamily="2" charset="-78"/>
              </a:rPr>
              <a:t> </a:t>
            </a:r>
            <a:endParaRPr lang="en-US" sz="3000" dirty="0">
              <a:cs typeface="B Zar" pitchFamily="2" charset="-78"/>
            </a:endParaRPr>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066800" y="152400"/>
            <a:ext cx="6629400" cy="6248400"/>
          </a:xfrm>
          <a:prstGeom prst="verticalScroll">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8000" dirty="0" smtClean="0">
                <a:solidFill>
                  <a:schemeClr val="tx2">
                    <a:lumMod val="75000"/>
                  </a:schemeClr>
                </a:solidFill>
              </a:rPr>
              <a:t>فصل ششم </a:t>
            </a:r>
          </a:p>
          <a:p>
            <a:pPr algn="ctr"/>
            <a:r>
              <a:rPr lang="fa-IR" sz="8000" dirty="0" smtClean="0">
                <a:solidFill>
                  <a:schemeClr val="tx2">
                    <a:lumMod val="75000"/>
                  </a:schemeClr>
                </a:solidFill>
              </a:rPr>
              <a:t>آیین نامه های حفاظتی در رابطه با کار </a:t>
            </a:r>
            <a:endParaRPr lang="en-US" sz="8000" dirty="0">
              <a:solidFill>
                <a:schemeClr val="tx2">
                  <a:lumMod val="75000"/>
                </a:schemeClr>
              </a:solidFill>
            </a:endParaRPr>
          </a:p>
        </p:txBody>
      </p:sp>
      <p:sp>
        <p:nvSpPr>
          <p:cNvPr id="3" name="Footer Placeholder 2"/>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endParaRPr lang="fa-IR" sz="3200" dirty="0" smtClean="0">
              <a:solidFill>
                <a:srgbClr val="66FF33"/>
              </a:solidFill>
            </a:endParaRPr>
          </a:p>
          <a:p>
            <a:pPr algn="r" rtl="1">
              <a:buNone/>
            </a:pPr>
            <a:r>
              <a:rPr lang="fa-IR" sz="4800" dirty="0" smtClean="0">
                <a:solidFill>
                  <a:srgbClr val="002060"/>
                </a:solidFill>
              </a:rPr>
              <a:t>               سانحه       حادثه</a:t>
            </a:r>
          </a:p>
          <a:p>
            <a:pPr algn="r" rtl="1">
              <a:buNone/>
            </a:pPr>
            <a:endParaRPr lang="fa-IR" sz="3200" dirty="0" smtClean="0">
              <a:solidFill>
                <a:srgbClr val="66FF33"/>
              </a:solidFill>
            </a:endParaRPr>
          </a:p>
          <a:p>
            <a:pPr algn="r" rtl="1">
              <a:buNone/>
            </a:pPr>
            <a:r>
              <a:rPr lang="fa-IR" sz="3200" dirty="0" smtClean="0">
                <a:solidFill>
                  <a:srgbClr val="66FF33"/>
                </a:solidFill>
              </a:rPr>
              <a:t>دلایل سوانح :</a:t>
            </a:r>
            <a:endParaRPr lang="en-US" sz="3200" dirty="0" smtClean="0">
              <a:solidFill>
                <a:srgbClr val="66FF33"/>
              </a:solidFill>
            </a:endParaRPr>
          </a:p>
          <a:p>
            <a:pPr algn="r">
              <a:buNone/>
            </a:pPr>
            <a:r>
              <a:rPr lang="fa-IR" sz="2400" dirty="0" smtClean="0"/>
              <a:t>معمولا افراد مهمترین عامل سوانح هستند . مهمترین عواملی که باعث حادثه می شوند :</a:t>
            </a:r>
          </a:p>
          <a:p>
            <a:pPr algn="r">
              <a:buNone/>
            </a:pPr>
            <a:endParaRPr lang="fa-IR" sz="2400" dirty="0" smtClean="0"/>
          </a:p>
          <a:p>
            <a:pPr algn="r">
              <a:buNone/>
            </a:pPr>
            <a:r>
              <a:rPr lang="fa-IR" sz="2400" dirty="0" smtClean="0"/>
              <a:t> 1) گاهی بی دقتی افراد</a:t>
            </a:r>
          </a:p>
          <a:p>
            <a:pPr algn="r">
              <a:buNone/>
            </a:pPr>
            <a:r>
              <a:rPr lang="fa-IR" sz="2400" dirty="0" smtClean="0"/>
              <a:t> 2) صدور دستورالعمل نادرست</a:t>
            </a:r>
          </a:p>
          <a:p>
            <a:pPr algn="r">
              <a:buNone/>
            </a:pPr>
            <a:r>
              <a:rPr lang="fa-IR" sz="2400" dirty="0" smtClean="0"/>
              <a:t>3) گاهی نیز تجهیزات فاقد ایمنی هستند </a:t>
            </a:r>
          </a:p>
          <a:p>
            <a:pPr algn="r">
              <a:buNone/>
            </a:pPr>
            <a:r>
              <a:rPr lang="fa-IR" sz="2400" dirty="0" smtClean="0"/>
              <a:t>4) مقررات ایمنی به درستی رعایت نمی شود .</a:t>
            </a:r>
            <a:endParaRPr lang="en-US" sz="2400" dirty="0" smtClean="0"/>
          </a:p>
        </p:txBody>
      </p:sp>
      <p:sp>
        <p:nvSpPr>
          <p:cNvPr id="6" name="Footer Placeholder 5"/>
          <p:cNvSpPr>
            <a:spLocks noGrp="1"/>
          </p:cNvSpPr>
          <p:nvPr>
            <p:ph type="ftr" sz="quarter" idx="11"/>
          </p:nvPr>
        </p:nvSpPr>
        <p:spPr/>
        <p:txBody>
          <a:bodyPr/>
          <a:lstStyle/>
          <a:p>
            <a:r>
              <a:rPr lang="en-US" smtClean="0"/>
              <a:t>www.jozve.org</a:t>
            </a:r>
            <a:endParaRPr lang="en-US"/>
          </a:p>
        </p:txBody>
      </p:sp>
      <p:sp>
        <p:nvSpPr>
          <p:cNvPr id="4" name="Equal 3"/>
          <p:cNvSpPr/>
          <p:nvPr/>
        </p:nvSpPr>
        <p:spPr>
          <a:xfrm>
            <a:off x="4495800" y="762000"/>
            <a:ext cx="914400" cy="6096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Frame 4"/>
          <p:cNvSpPr/>
          <p:nvPr/>
        </p:nvSpPr>
        <p:spPr>
          <a:xfrm>
            <a:off x="3124200" y="609600"/>
            <a:ext cx="3810000" cy="9144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spd="med">
    <p:newsflash/>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r" rtl="1">
              <a:buNone/>
            </a:pPr>
            <a:endParaRPr lang="en-US" sz="2400" dirty="0" smtClean="0"/>
          </a:p>
          <a:p>
            <a:pPr algn="r">
              <a:buNone/>
            </a:pPr>
            <a:r>
              <a:rPr lang="fa-IR" sz="3200" dirty="0" smtClean="0">
                <a:solidFill>
                  <a:srgbClr val="66FF33"/>
                </a:solidFill>
              </a:rPr>
              <a:t> انواع خطرات :</a:t>
            </a:r>
            <a:endParaRPr lang="en-US" sz="3200" dirty="0" smtClean="0">
              <a:solidFill>
                <a:srgbClr val="66FF33"/>
              </a:solidFill>
            </a:endParaRPr>
          </a:p>
          <a:p>
            <a:pPr algn="r">
              <a:buNone/>
            </a:pPr>
            <a:endParaRPr lang="fa-IR" sz="2400" dirty="0" smtClean="0"/>
          </a:p>
          <a:p>
            <a:pPr algn="r">
              <a:buNone/>
            </a:pPr>
            <a:r>
              <a:rPr lang="fa-IR" sz="2400" dirty="0" smtClean="0"/>
              <a:t> خطرات حتمی : خطراتی که می تواند سبب مرگ شود  .</a:t>
            </a:r>
            <a:endParaRPr lang="en-US" sz="2400" dirty="0" smtClean="0"/>
          </a:p>
          <a:p>
            <a:pPr algn="r">
              <a:buNone/>
            </a:pPr>
            <a:endParaRPr lang="fa-IR" sz="2400" dirty="0" smtClean="0"/>
          </a:p>
          <a:p>
            <a:pPr algn="r">
              <a:buNone/>
            </a:pPr>
            <a:r>
              <a:rPr lang="fa-IR" sz="2400" dirty="0" smtClean="0"/>
              <a:t> خطرات جدی : خطراتی که احتمال مرگ در آنها وجود دارد .</a:t>
            </a:r>
            <a:endParaRPr lang="en-US" sz="2400" dirty="0" smtClean="0"/>
          </a:p>
          <a:p>
            <a:pPr algn="r">
              <a:buNone/>
            </a:pPr>
            <a:endParaRPr lang="fa-IR" sz="2400" dirty="0" smtClean="0"/>
          </a:p>
          <a:p>
            <a:pPr algn="r">
              <a:buNone/>
            </a:pPr>
            <a:r>
              <a:rPr lang="fa-IR" sz="2400" dirty="0" smtClean="0"/>
              <a:t> خطرات عمدی : خطراتی که کارگر از آن مطلع است ولی برای رفع آن تلاش نمی کند .</a:t>
            </a:r>
            <a:endParaRPr lang="en-US" sz="2400" dirty="0" smtClean="0"/>
          </a:p>
          <a:p>
            <a:pPr algn="r">
              <a:buNone/>
            </a:pPr>
            <a:endParaRPr lang="fa-IR" sz="2400" dirty="0" smtClean="0"/>
          </a:p>
          <a:p>
            <a:pPr algn="r">
              <a:buNone/>
            </a:pPr>
            <a:r>
              <a:rPr lang="fa-IR" sz="2400" dirty="0" smtClean="0"/>
              <a:t> خطرات غیر جدی : خطراتی که جدی نیستند ولی رابطه مستقیم با ایمنی کارگر دارند .</a:t>
            </a:r>
          </a:p>
          <a:p>
            <a:pPr algn="r">
              <a:buNone/>
            </a:pPr>
            <a:endParaRPr lang="fa-IR" sz="2400" dirty="0" smtClean="0"/>
          </a:p>
          <a:p>
            <a:pPr algn="r">
              <a:buNone/>
            </a:pPr>
            <a:r>
              <a:rPr lang="fa-IR" sz="2400" dirty="0" smtClean="0"/>
              <a:t>خطرات کم اهمیت  : خطراتی که رابطه مستقیم با سلامت کارکنان ندارند .</a:t>
            </a:r>
            <a:r>
              <a:rPr lang="en-US" sz="2400" dirty="0" smtClean="0"/>
              <a:t> </a:t>
            </a:r>
            <a:r>
              <a:rPr lang="fa-IR" sz="2400" dirty="0" smtClean="0"/>
              <a:t> </a:t>
            </a:r>
            <a:endParaRPr lang="en-US" sz="2400" dirty="0" smtClean="0"/>
          </a:p>
          <a:p>
            <a:pPr algn="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r>
              <a:rPr lang="fa-IR" sz="3200" dirty="0" smtClean="0">
                <a:solidFill>
                  <a:srgbClr val="66FF33"/>
                </a:solidFill>
              </a:rPr>
              <a:t>  </a:t>
            </a:r>
          </a:p>
          <a:p>
            <a:pPr algn="r">
              <a:buNone/>
            </a:pPr>
            <a:r>
              <a:rPr lang="fa-IR" sz="3200" dirty="0" smtClean="0">
                <a:solidFill>
                  <a:srgbClr val="66FF33"/>
                </a:solidFill>
              </a:rPr>
              <a:t>پیشگیری از سانحه به عواملی زیر بستگی دارد :</a:t>
            </a:r>
            <a:endParaRPr lang="en-US" sz="3200" dirty="0" smtClean="0">
              <a:solidFill>
                <a:srgbClr val="66FF33"/>
              </a:solidFill>
            </a:endParaRPr>
          </a:p>
          <a:p>
            <a:pPr algn="r">
              <a:buNone/>
            </a:pPr>
            <a:endParaRPr lang="fa-IR" sz="2400" dirty="0" smtClean="0"/>
          </a:p>
          <a:p>
            <a:pPr algn="r">
              <a:buNone/>
            </a:pPr>
            <a:r>
              <a:rPr lang="fa-IR" sz="2400" dirty="0" smtClean="0"/>
              <a:t>1-  طراحی مهندسی کار از نظر ایمنی .</a:t>
            </a:r>
          </a:p>
          <a:p>
            <a:pPr algn="r">
              <a:buNone/>
            </a:pPr>
            <a:r>
              <a:rPr lang="fa-IR" sz="2400" dirty="0" smtClean="0"/>
              <a:t>2- آموزش ایمنی .</a:t>
            </a:r>
          </a:p>
          <a:p>
            <a:pPr algn="r">
              <a:buNone/>
            </a:pPr>
            <a:r>
              <a:rPr lang="fa-IR" sz="2400" dirty="0" smtClean="0"/>
              <a:t>3- تقویت ایمنی . </a:t>
            </a:r>
            <a:r>
              <a:rPr lang="fa-IR" dirty="0" smtClean="0"/>
              <a:t> </a:t>
            </a:r>
            <a:endParaRPr lang="en-US" dirty="0" smtClean="0"/>
          </a:p>
          <a:p>
            <a:pPr algn="r">
              <a:buNone/>
            </a:pPr>
            <a:endParaRPr lang="fa-IR" sz="4000" dirty="0" smtClean="0">
              <a:solidFill>
                <a:srgbClr val="66FF33"/>
              </a:solidFill>
            </a:endParaRPr>
          </a:p>
          <a:p>
            <a:pPr algn="r">
              <a:buNone/>
            </a:pPr>
            <a:r>
              <a:rPr lang="fa-IR" sz="3200" dirty="0" smtClean="0">
                <a:solidFill>
                  <a:srgbClr val="66FF33"/>
                </a:solidFill>
              </a:rPr>
              <a:t>مسئولیت پیشگیری از سوانح برعهده :</a:t>
            </a:r>
            <a:endParaRPr lang="en-US" sz="3200" dirty="0" smtClean="0">
              <a:solidFill>
                <a:srgbClr val="66FF33"/>
              </a:solidFill>
            </a:endParaRPr>
          </a:p>
          <a:p>
            <a:pPr algn="r">
              <a:buNone/>
            </a:pPr>
            <a:r>
              <a:rPr lang="fa-IR" sz="2400" dirty="0" smtClean="0"/>
              <a:t> </a:t>
            </a:r>
          </a:p>
          <a:p>
            <a:pPr algn="r">
              <a:buNone/>
            </a:pPr>
            <a:r>
              <a:rPr lang="fa-IR" sz="2400" dirty="0" smtClean="0"/>
              <a:t>      همه ی عوامل مسئول می باشند . سرپرست به وسیله آموزش وتقویت نکات ایمنی . مدیران بابت رعایت مسایل ایمنی در برنامه ریزیهای خود . کارفرما با تخصیص اعتبار برای خرید تجهیزات ایمنی ومخصوصا کارگران که درگیر با کارمی باشند . دولت با تصویب قوانین ودستورالعملها و اعزام بازرس به کارگاه ها .</a:t>
            </a:r>
            <a:endParaRPr lang="en-US" sz="2400" dirty="0" smtClean="0"/>
          </a:p>
          <a:p>
            <a:pPr>
              <a:buNone/>
            </a:pPr>
            <a:endParaRPr lang="en-US"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buNone/>
            </a:pPr>
            <a:r>
              <a:rPr lang="fa-IR" sz="3600" dirty="0" smtClean="0">
                <a:solidFill>
                  <a:srgbClr val="00B0F0"/>
                </a:solidFill>
              </a:rPr>
              <a:t>                             </a:t>
            </a:r>
          </a:p>
          <a:p>
            <a:pPr algn="r" rtl="1">
              <a:buNone/>
            </a:pPr>
            <a:r>
              <a:rPr lang="fa-IR" sz="3600" dirty="0" smtClean="0">
                <a:solidFill>
                  <a:srgbClr val="00B0F0"/>
                </a:solidFill>
              </a:rPr>
              <a:t>                              ایمنی وبهداشت</a:t>
            </a:r>
          </a:p>
          <a:p>
            <a:pPr algn="r" rtl="1">
              <a:buNone/>
            </a:pPr>
            <a:endParaRPr lang="fa-IR" sz="2400" dirty="0" smtClean="0">
              <a:solidFill>
                <a:srgbClr val="66FF33"/>
              </a:solidFill>
            </a:endParaRPr>
          </a:p>
          <a:p>
            <a:pPr algn="r" rtl="1">
              <a:buNone/>
            </a:pPr>
            <a:r>
              <a:rPr lang="fa-IR" sz="3200" dirty="0" smtClean="0">
                <a:solidFill>
                  <a:srgbClr val="66FF33"/>
                </a:solidFill>
              </a:rPr>
              <a:t>1) گرد وغبار:</a:t>
            </a:r>
            <a:endParaRPr lang="en-US" sz="3200" dirty="0" smtClean="0">
              <a:solidFill>
                <a:srgbClr val="66FF33"/>
              </a:solidFill>
            </a:endParaRPr>
          </a:p>
          <a:p>
            <a:pPr algn="r">
              <a:buNone/>
            </a:pPr>
            <a:r>
              <a:rPr lang="fa-IR" sz="2400" dirty="0" smtClean="0"/>
              <a:t>    </a:t>
            </a:r>
          </a:p>
          <a:p>
            <a:pPr algn="r">
              <a:buNone/>
            </a:pPr>
            <a:r>
              <a:rPr lang="fa-IR" sz="2400" dirty="0" smtClean="0"/>
              <a:t>گرد وغبار در اثر تجزیه مواد مختلف جامد به ذرات بسیار کوچک  تشکیل می شود که این ذرات معمولا مدتی در هوا شناور می ماند . مثل خرد کردن – شکستن .</a:t>
            </a:r>
            <a:endParaRPr lang="en-US" sz="2400" dirty="0" smtClean="0"/>
          </a:p>
          <a:p>
            <a:pPr algn="r">
              <a:buNone/>
            </a:pPr>
            <a:endParaRPr lang="fa-IR" sz="2400" dirty="0" smtClean="0">
              <a:solidFill>
                <a:srgbClr val="66FF33"/>
              </a:solidFill>
            </a:endParaRPr>
          </a:p>
          <a:p>
            <a:pPr algn="r">
              <a:buNone/>
            </a:pPr>
            <a:r>
              <a:rPr lang="fa-IR" sz="3200" dirty="0" smtClean="0">
                <a:solidFill>
                  <a:srgbClr val="66FF33"/>
                </a:solidFill>
              </a:rPr>
              <a:t>عواملیکه در محیط کار باعث آلودگی می شوند :</a:t>
            </a:r>
          </a:p>
          <a:p>
            <a:pPr algn="r">
              <a:buNone/>
            </a:pPr>
            <a:endParaRPr lang="fa-IR" sz="2400" dirty="0" smtClean="0"/>
          </a:p>
          <a:p>
            <a:pPr algn="r">
              <a:buNone/>
            </a:pPr>
            <a:r>
              <a:rPr lang="fa-IR" sz="2400" dirty="0" smtClean="0"/>
              <a:t> 1- عامل تولید کننده آلودگی : دستگاه</a:t>
            </a:r>
          </a:p>
          <a:p>
            <a:pPr algn="r">
              <a:buNone/>
            </a:pPr>
            <a:r>
              <a:rPr lang="fa-IR" sz="2400" dirty="0" smtClean="0"/>
              <a:t> 2- عامل انتقال دهنده آلودگی : هوا</a:t>
            </a:r>
          </a:p>
          <a:p>
            <a:pPr algn="r">
              <a:buNone/>
            </a:pPr>
            <a:r>
              <a:rPr lang="fa-IR" sz="2400" dirty="0" smtClean="0"/>
              <a:t>3- کارگر گیرنده آلودگی  </a:t>
            </a:r>
            <a:endParaRPr lang="en-US" sz="2400" dirty="0" smtClean="0"/>
          </a:p>
          <a:p>
            <a:pPr algn="r"/>
            <a:endParaRPr lang="en-US" sz="2400"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buNone/>
            </a:pPr>
            <a:endParaRPr lang="fa-IR" sz="3200" dirty="0" smtClean="0">
              <a:solidFill>
                <a:srgbClr val="66FF33"/>
              </a:solidFill>
            </a:endParaRPr>
          </a:p>
          <a:p>
            <a:pPr algn="r">
              <a:buNone/>
            </a:pPr>
            <a:endParaRPr lang="fa-IR" sz="3200" dirty="0" smtClean="0">
              <a:solidFill>
                <a:srgbClr val="66FF33"/>
              </a:solidFill>
            </a:endParaRPr>
          </a:p>
          <a:p>
            <a:pPr algn="r">
              <a:buNone/>
            </a:pPr>
            <a:r>
              <a:rPr lang="fa-IR" sz="3200" dirty="0" smtClean="0">
                <a:solidFill>
                  <a:srgbClr val="66FF33"/>
                </a:solidFill>
              </a:rPr>
              <a:t>روشهای کنترل عامل تولید کننده گرد وغبار :</a:t>
            </a:r>
            <a:endParaRPr lang="en-US" sz="3200" dirty="0" smtClean="0">
              <a:solidFill>
                <a:srgbClr val="66FF33"/>
              </a:solidFill>
            </a:endParaRPr>
          </a:p>
          <a:p>
            <a:pPr algn="r">
              <a:buNone/>
            </a:pPr>
            <a:endParaRPr lang="fa-IR" sz="2400" dirty="0" smtClean="0"/>
          </a:p>
          <a:p>
            <a:pPr algn="r">
              <a:buNone/>
            </a:pPr>
            <a:r>
              <a:rPr lang="fa-IR" sz="2400" dirty="0" smtClean="0"/>
              <a:t>1- جایگزینی</a:t>
            </a:r>
          </a:p>
          <a:p>
            <a:pPr algn="r">
              <a:buNone/>
            </a:pPr>
            <a:r>
              <a:rPr lang="fa-IR" sz="2400" dirty="0" smtClean="0"/>
              <a:t>2- تغییر در روش کار</a:t>
            </a:r>
          </a:p>
          <a:p>
            <a:pPr algn="r">
              <a:buNone/>
            </a:pPr>
            <a:r>
              <a:rPr lang="fa-IR" sz="2400" dirty="0" smtClean="0"/>
              <a:t>3- جدا کردن</a:t>
            </a:r>
          </a:p>
          <a:p>
            <a:pPr algn="r">
              <a:buNone/>
            </a:pPr>
            <a:r>
              <a:rPr lang="fa-IR" sz="2400" dirty="0" smtClean="0"/>
              <a:t>4- نظافت عمومی</a:t>
            </a:r>
          </a:p>
          <a:p>
            <a:pPr algn="r">
              <a:buNone/>
            </a:pPr>
            <a:r>
              <a:rPr lang="fa-IR" sz="2400" dirty="0" smtClean="0"/>
              <a:t>5- روش های مرطوب</a:t>
            </a:r>
          </a:p>
          <a:p>
            <a:pPr algn="r">
              <a:buNone/>
            </a:pPr>
            <a:r>
              <a:rPr lang="fa-IR" sz="2400" dirty="0" smtClean="0"/>
              <a:t>6-  تعمیرات ونگهداری </a:t>
            </a:r>
            <a:endParaRPr lang="en-US" sz="2400" dirty="0" smtClean="0"/>
          </a:p>
          <a:p>
            <a:endParaRPr lang="en-US" dirty="0"/>
          </a:p>
        </p:txBody>
      </p:sp>
      <p:sp>
        <p:nvSpPr>
          <p:cNvPr id="4" name="Footer Placeholder 3"/>
          <p:cNvSpPr>
            <a:spLocks noGrp="1"/>
          </p:cNvSpPr>
          <p:nvPr>
            <p:ph type="ftr" sz="quarter" idx="11"/>
          </p:nvPr>
        </p:nvSpPr>
        <p:spPr/>
        <p:txBody>
          <a:bodyPr/>
          <a:lstStyle/>
          <a:p>
            <a:r>
              <a:rPr lang="en-US" smtClean="0"/>
              <a:t>www.jozve.org</a:t>
            </a:r>
            <a:endParaRPr lang="en-US"/>
          </a:p>
        </p:txBody>
      </p:sp>
    </p:spTree>
  </p:cSld>
  <p:clrMapOvr>
    <a:masterClrMapping/>
  </p:clrMapOvr>
  <p:transition spd="med">
    <p:newsflash/>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2593</TotalTime>
  <Words>6079</Words>
  <Application>Microsoft Office PowerPoint</Application>
  <PresentationFormat>On-screen Show (4:3)</PresentationFormat>
  <Paragraphs>1329</Paragraphs>
  <Slides>120</Slides>
  <Notes>7</Notes>
  <HiddenSlides>0</HiddenSlides>
  <MMClips>0</MMClips>
  <ScaleCrop>false</ScaleCrop>
  <HeadingPairs>
    <vt:vector size="4" baseType="variant">
      <vt:variant>
        <vt:lpstr>Theme</vt:lpstr>
      </vt:variant>
      <vt:variant>
        <vt:i4>1</vt:i4>
      </vt:variant>
      <vt:variant>
        <vt:lpstr>Slide Titles</vt:lpstr>
      </vt:variant>
      <vt:variant>
        <vt:i4>120</vt:i4>
      </vt:variant>
    </vt:vector>
  </HeadingPairs>
  <TitlesOfParts>
    <vt:vector size="121" baseType="lpstr">
      <vt:lpstr>Concourse</vt:lpstr>
      <vt:lpstr>                                                                      </vt:lpstr>
      <vt:lpstr>Slide 2</vt:lpstr>
      <vt:lpstr>Slide 3</vt:lpstr>
      <vt:lpstr>Slide 4</vt:lpstr>
      <vt:lpstr>              انو اع کشورها از نظر توسعه ی اقتصادی   1) کشورهای پیشرفته : آمریکا – آلمان – فرانسه – انگلستان – ژاپن                                             2) کشورهای در حال پیشرفت : کره – چین – مالزی – هنک کنگ – هند – ایران   3) کشورهای عقب مانده : کشورهای حاشیه خلیج فارس – بعضی از کشورهای افریقایی </vt:lpstr>
      <vt:lpstr>       بعضی از علل  عدم موفقیت مدیریت کارآمد در کشور ما  1) تغییرات مکرر مدیران  2) وجود قوانین دست و پا گیر اداری ( بروکراسی اداری )  3) تعارضات موجود در بین افراد درون سازمان ( تبعیض ها )  4) پایین بودن انگیزه کاری و رضایت شغلی   5) فقدان مشارکت افراد در سازمان   6) عدم صلاحیت تخصصی مدیریت ( عدم آگاهی از علم مدیریت )</vt:lpstr>
      <vt:lpstr>ا                                            انواع مکاتب مدیریت از نظرویلیام اسکات     1) مدیریت کلاسیک : تیلور         انسان    ماشین         نیازهای اولیه وثانویه   2) مدیریت نئوکلاسیک ( روابط انسانی ) : التون مایو        انسان    ماشین         نیازهای                                                         اولیه – ثانویه – روحی   3) مدیریت سیستم سازمانی : بولدینگ – جان بکت         سازمان          سیستم   - مدیریت سنتی : موروثی – خویشاوندی – پارتی – باندی و ...  IT -ICT - مدیریت مدرن :      </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انواع کنترل کیفیت            </vt:lpstr>
      <vt:lpstr>Slide 79</vt:lpstr>
      <vt:lpstr>Slide 80</vt:lpstr>
      <vt:lpstr>Slide 81</vt:lpstr>
      <vt:lpstr>Slide 82</vt:lpstr>
      <vt:lpstr>ویژگیهای افرادی که با مدیریت ایکس کار می کنند :  1) از کار خوششان نمی آید .  2)افراد اغلب مسئولیت نمی پذیرند .  3)هدفهای خود را بر هدفهای سازمان ترجیع می دهند .   4)اغلب باهوش نیستند وعوام فریبان به آسانی آنان را فریب می دهند . </vt:lpstr>
      <vt:lpstr>Slide 84</vt:lpstr>
      <vt:lpstr>Slide 85</vt:lpstr>
      <vt:lpstr>Slide 86</vt:lpstr>
      <vt:lpstr>Slide 87</vt:lpstr>
      <vt:lpstr>     قانون و دستورالعمل :  مشکل در جامعه             کارشناسان وزارتخانه           هیئت دولت           لایحه                   کمسیونهای تخصصی مجلس           صحن مجلس            تصویب           شورای    نگهبان           تصویب           قانون            مجلس           جهت اجرا به هیئت دولت  وزارتخانه مربوطه           تفسیر قانون (تبصره و...)          جهت اجرا          دستورالعمل  ادارات کل         </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موفق وموید باشید    1388/02/26</vt:lpstr>
      <vt:lpstr>پایان</vt:lpstr>
    </vt:vector>
  </TitlesOfParts>
  <Company>tavakoli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hamed</dc:creator>
  <cp:lastModifiedBy>ehsan</cp:lastModifiedBy>
  <cp:revision>568</cp:revision>
  <dcterms:created xsi:type="dcterms:W3CDTF">2009-09-21T08:16:45Z</dcterms:created>
  <dcterms:modified xsi:type="dcterms:W3CDTF">2014-09-02T06:06:25Z</dcterms:modified>
</cp:coreProperties>
</file>