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586" r:id="rId2"/>
    <p:sldId id="658" r:id="rId3"/>
    <p:sldId id="655" r:id="rId4"/>
    <p:sldId id="652" r:id="rId5"/>
    <p:sldId id="659" r:id="rId6"/>
    <p:sldId id="619" r:id="rId7"/>
    <p:sldId id="620" r:id="rId8"/>
    <p:sldId id="650" r:id="rId9"/>
    <p:sldId id="621" r:id="rId10"/>
    <p:sldId id="622" r:id="rId11"/>
    <p:sldId id="623" r:id="rId12"/>
    <p:sldId id="624" r:id="rId13"/>
    <p:sldId id="625" r:id="rId14"/>
    <p:sldId id="626" r:id="rId15"/>
    <p:sldId id="630" r:id="rId16"/>
    <p:sldId id="663" r:id="rId17"/>
    <p:sldId id="664" r:id="rId18"/>
    <p:sldId id="631" r:id="rId19"/>
    <p:sldId id="632" r:id="rId20"/>
    <p:sldId id="635" r:id="rId21"/>
    <p:sldId id="636" r:id="rId22"/>
    <p:sldId id="637" r:id="rId23"/>
    <p:sldId id="638" r:id="rId24"/>
    <p:sldId id="640" r:id="rId25"/>
    <p:sldId id="641" r:id="rId26"/>
    <p:sldId id="642" r:id="rId27"/>
    <p:sldId id="643" r:id="rId28"/>
    <p:sldId id="645" r:id="rId29"/>
    <p:sldId id="665" r:id="rId30"/>
    <p:sldId id="656" r:id="rId31"/>
    <p:sldId id="660" r:id="rId32"/>
    <p:sldId id="651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FF00"/>
    <a:srgbClr val="33CC33"/>
    <a:srgbClr val="006600"/>
    <a:srgbClr val="000066"/>
    <a:srgbClr val="CC0000"/>
    <a:srgbClr val="CC00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28" autoAdjust="0"/>
  </p:normalViewPr>
  <p:slideViewPr>
    <p:cSldViewPr>
      <p:cViewPr>
        <p:scale>
          <a:sx n="89" d="100"/>
          <a:sy n="89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SimSun" pitchFamily="2" charset="-122"/>
                <a:cs typeface="Times New Roman" pitchFamily="18" charset="0"/>
              </a:defRPr>
            </a:lvl1pPr>
          </a:lstStyle>
          <a:p>
            <a:pPr>
              <a:defRPr/>
            </a:pPr>
            <a:fld id="{DB264ED9-A92F-4A42-BCFD-61C5118C4C9E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2833C-5793-473C-A917-03D95EF2DB56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43D5B-484D-4C5C-80F8-5E6A5DDB6FE3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5ADA7-8FD9-493B-A72F-861D4C047F2D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29CF9-2766-4692-BEDC-2E31F853EFB0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B801-C8A5-4596-8A22-CDE8C4F73079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CC9FF-A0B5-4A34-A300-E4C07541D709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409C0-3173-437E-87EB-6431366DBE3C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CE03-15D5-42C1-A1FF-AC96DD7FF3D2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B5646-9D40-4B0F-95AA-5915EDD5A923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009CB-1709-4A79-94D4-0EA7D39357C5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E53E-B5BC-438B-9D8F-E9B7656B746D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ea typeface="SimSun" pitchFamily="2" charset="-122"/>
              </a:defRPr>
            </a:lvl1pPr>
          </a:lstStyle>
          <a:p>
            <a:pPr>
              <a:defRPr/>
            </a:pPr>
            <a:r>
              <a:rPr lang="en-US" altLang="zh-CN"/>
              <a:t>www.drroosta.com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SimSun" pitchFamily="2" charset="-122"/>
                <a:cs typeface="Times New Roman" pitchFamily="18" charset="0"/>
              </a:defRPr>
            </a:lvl1pPr>
          </a:lstStyle>
          <a:p>
            <a:pPr>
              <a:defRPr/>
            </a:pPr>
            <a:fld id="{A418F246-191E-4589-9373-8BAF84A1820B}" type="slidenum">
              <a:rPr lang="ar-SA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922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565400"/>
            <a:ext cx="8207375" cy="2006600"/>
          </a:xfrm>
        </p:spPr>
        <p:txBody>
          <a:bodyPr/>
          <a:lstStyle/>
          <a:p>
            <a:pPr eaLnBrk="1" hangingPunct="1">
              <a:defRPr/>
            </a:pPr>
            <a:r>
              <a:rPr lang="fa-IR" sz="8800" b="1" dirty="0" smtClean="0">
                <a:solidFill>
                  <a:srgbClr val="FFFF00"/>
                </a:solidFill>
                <a:cs typeface="Arial" charset="0"/>
              </a:rPr>
              <a:t>الگوی مدیریت شناسه (برند)در صنایع غذایی ایران</a:t>
            </a:r>
            <a:endParaRPr lang="en-US" sz="8800" b="1" dirty="0" smtClean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4429125"/>
            <a:ext cx="7000875" cy="1752600"/>
          </a:xfrm>
        </p:spPr>
        <p:txBody>
          <a:bodyPr/>
          <a:lstStyle/>
          <a:p>
            <a:pPr eaLnBrk="1" hangingPunct="1"/>
            <a:r>
              <a:rPr lang="fa-IR" sz="5400" b="1" smtClean="0">
                <a:cs typeface="Times New Roman" pitchFamily="18" charset="0"/>
              </a:rPr>
              <a:t>سخنران:دکتر احمد روستا</a:t>
            </a:r>
            <a:endParaRPr lang="en-US" sz="5400" b="1" smtClean="0">
              <a:cs typeface="Times New Roman" pitchFamily="18" charset="0"/>
            </a:endParaRP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AAE361-5E03-4200-834B-F00A3D5C5EE2}" type="slidenum">
              <a:rPr lang="ar-SA" altLang="en-US" smtClean="0"/>
              <a:pPr/>
              <a:t>1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357188"/>
            <a:ext cx="8429625" cy="1214437"/>
          </a:xfrm>
        </p:spPr>
        <p:txBody>
          <a:bodyPr/>
          <a:lstStyle/>
          <a:p>
            <a:pPr algn="r" rtl="1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2</a:t>
            </a:r>
            <a:r>
              <a:rPr lang="fa-IR" b="1" dirty="0" smtClean="0">
                <a:solidFill>
                  <a:srgbClr val="FFFF00"/>
                </a:solidFill>
              </a:rPr>
              <a:t>- ساختار مناسب برند کدام است.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571625"/>
            <a:ext cx="8029575" cy="4524375"/>
          </a:xfrm>
        </p:spPr>
        <p:txBody>
          <a:bodyPr/>
          <a:lstStyle/>
          <a:p>
            <a:pPr algn="r" rtl="1"/>
            <a:r>
              <a:rPr lang="fa-IR" sz="4000" b="1" smtClean="0"/>
              <a:t>برتری هویت بنگاه بر برند؟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تأیید وامضای برند توسط بنگاه؟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برتری برند بدون ارتباط با بنگاه؟</a:t>
            </a:r>
            <a:endParaRPr lang="en-US" sz="4000" b="1" smtClean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32FB38-57D9-4ED6-9592-018B7A8E9143}" type="slidenum">
              <a:rPr lang="ar-SA" altLang="en-US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572500" cy="1466850"/>
          </a:xfrm>
        </p:spPr>
        <p:txBody>
          <a:bodyPr/>
          <a:lstStyle/>
          <a:p>
            <a:pPr algn="r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3</a:t>
            </a:r>
            <a:r>
              <a:rPr lang="fa-IR" b="1" dirty="0" smtClean="0">
                <a:solidFill>
                  <a:srgbClr val="FFFF00"/>
                </a:solidFill>
              </a:rPr>
              <a:t>-مخاطبان وبازار هدف خود را مشخص کنید.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85750" y="1643063"/>
            <a:ext cx="8572500" cy="4452937"/>
          </a:xfrm>
        </p:spPr>
        <p:txBody>
          <a:bodyPr/>
          <a:lstStyle/>
          <a:p>
            <a:pPr algn="r" rtl="1"/>
            <a:r>
              <a:rPr lang="fa-IR" sz="4000" b="1" smtClean="0"/>
              <a:t>انتخاب بازار هدف وتعیین مخاطبان مورد نظر؟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منافع،علائق،معیارها وارزشهای آنان؟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عوامل تأثیرگذار بر رفتار آنان؟</a:t>
            </a:r>
            <a:endParaRPr lang="en-US" sz="4000" b="1" smtClean="0"/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22022D-86E6-4E46-ADA6-0F16E2766857}" type="slidenum">
              <a:rPr lang="ar-SA" altLang="en-US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501062" cy="1214437"/>
          </a:xfrm>
        </p:spPr>
        <p:txBody>
          <a:bodyPr/>
          <a:lstStyle/>
          <a:p>
            <a:pPr algn="r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4</a:t>
            </a:r>
            <a:r>
              <a:rPr lang="fa-IR" b="1" dirty="0" smtClean="0">
                <a:solidFill>
                  <a:srgbClr val="FFFF00"/>
                </a:solidFill>
              </a:rPr>
              <a:t>- رقبای خود را بشناسید.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571625"/>
            <a:ext cx="8101013" cy="4524375"/>
          </a:xfrm>
        </p:spPr>
        <p:txBody>
          <a:bodyPr/>
          <a:lstStyle/>
          <a:p>
            <a:pPr algn="r" rtl="1"/>
            <a:r>
              <a:rPr lang="fa-IR" sz="4000" b="1" smtClean="0"/>
              <a:t>جایگاه برند رقبا؟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عوامل موفقیت یا عدم موفقیت برندهای رقیب؟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استراتژیهای برند رقبا؟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38E3D8-6EF8-45DB-9D6F-21864D035A10}" type="slidenum">
              <a:rPr lang="ar-SA" altLang="en-US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643937" cy="1143000"/>
          </a:xfrm>
        </p:spPr>
        <p:txBody>
          <a:bodyPr/>
          <a:lstStyle/>
          <a:p>
            <a:pPr algn="r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5</a:t>
            </a:r>
            <a:r>
              <a:rPr lang="fa-IR" b="1" dirty="0" smtClean="0">
                <a:solidFill>
                  <a:srgbClr val="FFFF00"/>
                </a:solidFill>
              </a:rPr>
              <a:t>-برند خود را تعریف کنید.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14313" y="1571625"/>
            <a:ext cx="8715375" cy="4524375"/>
          </a:xfrm>
        </p:spPr>
        <p:txBody>
          <a:bodyPr/>
          <a:lstStyle/>
          <a:p>
            <a:pPr algn="r" rtl="1"/>
            <a:r>
              <a:rPr lang="fa-IR" sz="4000" b="1" smtClean="0"/>
              <a:t>عوامل پایه ای وناپیدا ( چشم انداز، فرهنگ، مدیریت ،...)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عوامل ظاهری وآشکار ( نام، نشان،سمبل،رنگ،  طرح ،شعار)</a:t>
            </a:r>
            <a:endParaRPr lang="en-US" sz="4000" b="1" smtClean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D98A46-078F-4620-9C5D-097BD775A045}" type="slidenum">
              <a:rPr lang="ar-SA" altLang="en-US" smtClean="0"/>
              <a:pPr/>
              <a:t>13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85750"/>
            <a:ext cx="8429625" cy="1214438"/>
          </a:xfrm>
        </p:spPr>
        <p:txBody>
          <a:bodyPr/>
          <a:lstStyle/>
          <a:p>
            <a:pPr algn="r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6</a:t>
            </a:r>
            <a:r>
              <a:rPr lang="fa-IR" b="1" dirty="0" smtClean="0">
                <a:solidFill>
                  <a:srgbClr val="FFFF00"/>
                </a:solidFill>
              </a:rPr>
              <a:t>- جایگاه برند خودتان را تعریف کنید.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14313" y="1643063"/>
            <a:ext cx="8786812" cy="4643437"/>
          </a:xfrm>
        </p:spPr>
        <p:txBody>
          <a:bodyPr/>
          <a:lstStyle/>
          <a:p>
            <a:pPr algn="r" rtl="1"/>
            <a:r>
              <a:rPr lang="fa-IR" sz="4000" b="1" smtClean="0"/>
              <a:t>وجه تمایز وعوامل منحصر بفرد وخاص برند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مرتبط بودن وجه تمایز برند با نوع مخاطبان وبازار هدف</a:t>
            </a:r>
          </a:p>
          <a:p>
            <a:pPr algn="r" rtl="1"/>
            <a:endParaRPr lang="fa-IR" sz="4000" b="1" smtClean="0"/>
          </a:p>
          <a:p>
            <a:pPr algn="r" rtl="1"/>
            <a:r>
              <a:rPr lang="fa-IR" sz="4000" b="1" smtClean="0"/>
              <a:t>مدیریت جایگاه برند سازی</a:t>
            </a:r>
            <a:endParaRPr lang="en-US" sz="4000" b="1" smtClean="0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EAEF70-9AB8-45A2-90FF-4F18B7BCB80B}" type="slidenum">
              <a:rPr lang="ar-SA" altLang="en-US" smtClean="0"/>
              <a:pPr/>
              <a:t>14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755650" y="18891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آمیزه </a:t>
            </a:r>
          </a:p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بازاریابی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651500" y="18891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تحقیقات </a:t>
            </a:r>
          </a:p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بازاریابی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724525" y="400526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ممیزی</a:t>
            </a:r>
          </a:p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برند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84213" y="4005263"/>
            <a:ext cx="2881312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الگو برداری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203575" y="2133600"/>
            <a:ext cx="2881313" cy="25193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rgbClr val="FF0000"/>
                </a:solidFill>
                <a:latin typeface="Arial" charset="0"/>
              </a:rPr>
              <a:t>ابزارهای</a:t>
            </a:r>
          </a:p>
          <a:p>
            <a:pPr algn="ctr"/>
            <a:r>
              <a:rPr lang="fa-IR" sz="4800" b="1">
                <a:solidFill>
                  <a:srgbClr val="FF0000"/>
                </a:solidFill>
                <a:latin typeface="Arial" charset="0"/>
              </a:rPr>
              <a:t>مدیریت</a:t>
            </a:r>
          </a:p>
          <a:p>
            <a:pPr algn="ctr"/>
            <a:r>
              <a:rPr lang="fa-IR" sz="4800" b="1">
                <a:solidFill>
                  <a:srgbClr val="FF0000"/>
                </a:solidFill>
                <a:latin typeface="Arial" charset="0"/>
              </a:rPr>
              <a:t> شناسه</a:t>
            </a:r>
            <a:endParaRPr lang="en-US" sz="4800" b="1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3074" name="Object 13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3074" name="Clip" r:id="rId4" imgW="1638360" imgH="3468960" progId="">
              <p:embed/>
            </p:oleObj>
          </a:graphicData>
        </a:graphic>
      </p:graphicFrame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152400" y="6248400"/>
            <a:ext cx="9144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  <p:cxnSp>
        <p:nvCxnSpPr>
          <p:cNvPr id="15" name="Straight Connector 14"/>
          <p:cNvCxnSpPr>
            <a:stCxn id="16387" idx="3"/>
          </p:cNvCxnSpPr>
          <p:nvPr/>
        </p:nvCxnSpPr>
        <p:spPr>
          <a:xfrm rot="5400000">
            <a:off x="5807075" y="2324100"/>
            <a:ext cx="250825" cy="282575"/>
          </a:xfrm>
          <a:prstGeom prst="line">
            <a:avLst/>
          </a:prstGeom>
          <a:ln cmpd="sng">
            <a:solidFill>
              <a:schemeClr val="tx1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389" idx="7"/>
          </p:cNvCxnSpPr>
          <p:nvPr/>
        </p:nvCxnSpPr>
        <p:spPr>
          <a:xfrm rot="5400000" flipH="1" flipV="1">
            <a:off x="3156743" y="4101307"/>
            <a:ext cx="258763" cy="28575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390" idx="5"/>
          </p:cNvCxnSpPr>
          <p:nvPr/>
        </p:nvCxnSpPr>
        <p:spPr>
          <a:xfrm rot="16200000" flipH="1">
            <a:off x="5735638" y="4211638"/>
            <a:ext cx="211137" cy="357187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386" idx="5"/>
          </p:cNvCxnSpPr>
          <p:nvPr/>
        </p:nvCxnSpPr>
        <p:spPr>
          <a:xfrm rot="16200000" flipH="1">
            <a:off x="3234531" y="2320132"/>
            <a:ext cx="250825" cy="290512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Footer Placeholder 1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086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EB780F-A65B-44BF-9F8B-96DFB33DA1AA}" type="slidenum">
              <a:rPr lang="ar-SA" altLang="en-US" smtClean="0"/>
              <a:pPr/>
              <a:t>15</a:t>
            </a:fld>
            <a:endParaRPr lang="en-US" altLang="zh-CN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5638800" y="3429000"/>
            <a:ext cx="3352800" cy="21336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2"/>
                </a:solidFill>
              </a:rPr>
              <a:t>CHANGE</a:t>
            </a:r>
          </a:p>
          <a:p>
            <a:pPr algn="ctr"/>
            <a:r>
              <a:rPr lang="en-US" sz="2800" b="1">
                <a:solidFill>
                  <a:schemeClr val="bg2"/>
                </a:solidFill>
              </a:rPr>
              <a:t>FACTORS</a:t>
            </a:r>
            <a:endParaRPr lang="fa-IR" sz="2800" b="1">
              <a:solidFill>
                <a:schemeClr val="bg2"/>
              </a:solidFill>
            </a:endParaRPr>
          </a:p>
          <a:p>
            <a:pPr algn="ctr"/>
            <a:r>
              <a:rPr lang="en-US" sz="2800" b="1">
                <a:solidFill>
                  <a:schemeClr val="bg2"/>
                </a:solidFill>
              </a:rPr>
              <a:t>(CONDITIONS)</a:t>
            </a:r>
          </a:p>
          <a:p>
            <a:pPr algn="ctr"/>
            <a:r>
              <a:rPr lang="fa-IR" b="1">
                <a:solidFill>
                  <a:schemeClr val="bg2"/>
                </a:solidFill>
                <a:latin typeface="Arial" charset="0"/>
              </a:rPr>
              <a:t>شرايط و عوامل محيطی </a:t>
            </a:r>
            <a:endParaRPr lang="en-US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76200" y="3429000"/>
            <a:ext cx="32004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</a:rPr>
              <a:t>COMPETITOR</a:t>
            </a:r>
          </a:p>
          <a:p>
            <a:pPr algn="ctr"/>
            <a:r>
              <a:rPr lang="fa-IR" sz="3600" b="1">
                <a:solidFill>
                  <a:schemeClr val="bg2"/>
                </a:solidFill>
                <a:latin typeface="Arial" charset="0"/>
              </a:rPr>
              <a:t>رقيب</a:t>
            </a:r>
            <a:endParaRPr lang="en-US" sz="36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5867400" y="247650"/>
            <a:ext cx="31242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2"/>
                </a:solidFill>
              </a:rPr>
              <a:t>COMPANY</a:t>
            </a:r>
          </a:p>
          <a:p>
            <a:pPr algn="ctr"/>
            <a:r>
              <a:rPr lang="en-US" sz="2800" b="1">
                <a:solidFill>
                  <a:schemeClr val="bg2"/>
                </a:solidFill>
              </a:rPr>
              <a:t>(COUNTRY)</a:t>
            </a:r>
          </a:p>
          <a:p>
            <a:pPr algn="ctr"/>
            <a:r>
              <a:rPr lang="fa-IR" sz="2800" b="1">
                <a:solidFill>
                  <a:schemeClr val="bg2"/>
                </a:solidFill>
                <a:latin typeface="Arial" charset="0"/>
              </a:rPr>
              <a:t>بنگاه و کشورخود</a:t>
            </a:r>
            <a:endParaRPr lang="en-US" sz="2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95263" y="290513"/>
            <a:ext cx="31242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</a:rPr>
              <a:t>CUSTOMER</a:t>
            </a:r>
          </a:p>
          <a:p>
            <a:pPr algn="ctr"/>
            <a:r>
              <a:rPr lang="fa-IR" sz="3600" b="1">
                <a:solidFill>
                  <a:schemeClr val="bg2"/>
                </a:solidFill>
                <a:latin typeface="Arial" charset="0"/>
              </a:rPr>
              <a:t>مشتری</a:t>
            </a:r>
            <a:endParaRPr lang="en-US" sz="36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987675" y="1989138"/>
            <a:ext cx="21590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6000750" y="2000250"/>
            <a:ext cx="28575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819400" y="3357563"/>
            <a:ext cx="239713" cy="376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724525" y="3357563"/>
            <a:ext cx="36036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819400" y="4724400"/>
            <a:ext cx="32004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COLLABORATORS</a:t>
            </a:r>
          </a:p>
          <a:p>
            <a:pPr algn="ctr"/>
            <a:r>
              <a:rPr lang="fa-IR" sz="2800" b="1">
                <a:solidFill>
                  <a:schemeClr val="bg2"/>
                </a:solidFill>
                <a:latin typeface="Arial" charset="0"/>
              </a:rPr>
              <a:t>گروههای همكاری</a:t>
            </a:r>
            <a:endParaRPr lang="en-US" sz="2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495800" y="3357563"/>
            <a:ext cx="4763" cy="1366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098" name="Object 1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4098" name="Clip" r:id="rId4" imgW="1638360" imgH="3468960" progId="">
              <p:embed/>
            </p:oleObj>
          </a:graphicData>
        </a:graphic>
      </p:graphicFrame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771775" y="2276475"/>
            <a:ext cx="3671888" cy="1081088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fa-IR" sz="3200" b="1">
                <a:solidFill>
                  <a:srgbClr val="FF0000"/>
                </a:solidFill>
                <a:latin typeface="Arial" charset="0"/>
              </a:rPr>
              <a:t>بازارشناسی</a:t>
            </a:r>
          </a:p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" charset="0"/>
              </a:rPr>
              <a:t>5Cs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11" name="Slide Number Placehold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E0ECCA-624D-46ED-A06F-8B9DB836724A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5638800" y="3429000"/>
            <a:ext cx="3352800" cy="21336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  <a:latin typeface="Arial" charset="0"/>
              </a:rPr>
              <a:t>PRICE</a:t>
            </a:r>
          </a:p>
          <a:p>
            <a:pPr algn="ctr"/>
            <a:r>
              <a:rPr lang="fa-IR" sz="3200" b="1">
                <a:solidFill>
                  <a:schemeClr val="bg2"/>
                </a:solidFill>
                <a:latin typeface="Arial" charset="0"/>
              </a:rPr>
              <a:t>قیمت</a:t>
            </a:r>
            <a:endParaRPr lang="en-US" sz="32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76200" y="3429000"/>
            <a:ext cx="32004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  <a:latin typeface="Arial" charset="0"/>
              </a:rPr>
              <a:t>PROMOTION</a:t>
            </a:r>
            <a:endParaRPr lang="fa-IR" sz="3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lang="fa-IR" sz="3600" b="1">
                <a:solidFill>
                  <a:schemeClr val="bg2"/>
                </a:solidFill>
                <a:latin typeface="Arial" charset="0"/>
              </a:rPr>
              <a:t>ترویج</a:t>
            </a:r>
            <a:endParaRPr lang="en-US" sz="36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5867400" y="247650"/>
            <a:ext cx="31242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2"/>
                </a:solidFill>
                <a:latin typeface="Arial" charset="0"/>
              </a:rPr>
              <a:t>PRODUCT</a:t>
            </a:r>
          </a:p>
          <a:p>
            <a:pPr algn="ctr"/>
            <a:r>
              <a:rPr lang="fa-IR" sz="2800" b="1">
                <a:solidFill>
                  <a:schemeClr val="bg2"/>
                </a:solidFill>
                <a:latin typeface="Arial" charset="0"/>
              </a:rPr>
              <a:t>محصول</a:t>
            </a:r>
            <a:endParaRPr lang="en-US" sz="2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95263" y="290513"/>
            <a:ext cx="31242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Arial" charset="0"/>
              </a:rPr>
              <a:t>POSITION</a:t>
            </a:r>
          </a:p>
          <a:p>
            <a:pPr algn="ctr"/>
            <a:r>
              <a:rPr lang="fa-IR" sz="3600" b="1">
                <a:solidFill>
                  <a:schemeClr val="bg2"/>
                </a:solidFill>
                <a:latin typeface="Arial" charset="0"/>
              </a:rPr>
              <a:t>جایگاه</a:t>
            </a:r>
            <a:endParaRPr lang="en-US" sz="36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987675" y="1989138"/>
            <a:ext cx="21590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6011863" y="1989138"/>
            <a:ext cx="288925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819400" y="3357563"/>
            <a:ext cx="239713" cy="376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724525" y="3357563"/>
            <a:ext cx="36036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819400" y="4724400"/>
            <a:ext cx="3200400" cy="20574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2"/>
                </a:solidFill>
                <a:latin typeface="Arial" charset="0"/>
              </a:rPr>
              <a:t>PLACE</a:t>
            </a:r>
            <a:endParaRPr lang="fa-IR" sz="3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lang="fa-IR" sz="3200" b="1">
                <a:solidFill>
                  <a:schemeClr val="bg2"/>
                </a:solidFill>
                <a:latin typeface="Arial" charset="0"/>
              </a:rPr>
              <a:t>توزیع</a:t>
            </a:r>
          </a:p>
          <a:p>
            <a:pPr algn="ctr"/>
            <a:endParaRPr lang="en-US" sz="32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495800" y="3357563"/>
            <a:ext cx="4763" cy="1366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122" name="Object 1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5122" name="Clip" r:id="rId4" imgW="1638360" imgH="3468960" progId="">
              <p:embed/>
            </p:oleObj>
          </a:graphicData>
        </a:graphic>
      </p:graphicFrame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771775" y="2276475"/>
            <a:ext cx="3671888" cy="1081088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>
              <a:spcBef>
                <a:spcPct val="50000"/>
              </a:spcBef>
            </a:pPr>
            <a:r>
              <a:rPr lang="fa-IR" sz="2800" b="1">
                <a:solidFill>
                  <a:srgbClr val="FF0000"/>
                </a:solidFill>
                <a:latin typeface="Arial" charset="0"/>
              </a:rPr>
              <a:t>آمیزه بازاریابی</a:t>
            </a:r>
          </a:p>
          <a:p>
            <a:pPr algn="ctr" rtl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5Ps</a:t>
            </a:r>
          </a:p>
        </p:txBody>
      </p:sp>
      <p:sp>
        <p:nvSpPr>
          <p:cNvPr id="5135" name="Slide Number Placehold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6127EC-42C0-4106-A0DF-22BD0D4F7280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755650" y="18891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شایستگی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651500" y="18891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دلبستگی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724525" y="4005263"/>
            <a:ext cx="2881313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همبستگی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84213" y="4005263"/>
            <a:ext cx="2881312" cy="25193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>
                <a:solidFill>
                  <a:schemeClr val="bg2"/>
                </a:solidFill>
                <a:latin typeface="Arial" charset="0"/>
              </a:rPr>
              <a:t>پیوستگی</a:t>
            </a:r>
            <a:endParaRPr lang="en-US" sz="4800" b="1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203575" y="2133600"/>
            <a:ext cx="2881313" cy="25193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400" b="1">
                <a:solidFill>
                  <a:srgbClr val="FF0000"/>
                </a:solidFill>
                <a:latin typeface="Arial" charset="0"/>
              </a:rPr>
              <a:t>عوامل موفقیت</a:t>
            </a:r>
          </a:p>
          <a:p>
            <a:pPr algn="ctr"/>
            <a:r>
              <a:rPr lang="fa-IR" sz="4400" b="1">
                <a:solidFill>
                  <a:srgbClr val="FF0000"/>
                </a:solidFill>
                <a:latin typeface="Arial" charset="0"/>
              </a:rPr>
              <a:t>شناسه</a:t>
            </a:r>
            <a:endParaRPr lang="en-US" sz="4400" b="1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6146" name="Object 13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6146" name="Clip" r:id="rId4" imgW="1638360" imgH="3468960" progId="">
              <p:embed/>
            </p:oleObj>
          </a:graphicData>
        </a:graphic>
      </p:graphicFrame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152400" y="6248400"/>
            <a:ext cx="9144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  <p:cxnSp>
        <p:nvCxnSpPr>
          <p:cNvPr id="15" name="Straight Connector 14"/>
          <p:cNvCxnSpPr>
            <a:stCxn id="16387" idx="3"/>
          </p:cNvCxnSpPr>
          <p:nvPr/>
        </p:nvCxnSpPr>
        <p:spPr>
          <a:xfrm rot="5400000">
            <a:off x="5807075" y="2324100"/>
            <a:ext cx="250825" cy="282575"/>
          </a:xfrm>
          <a:prstGeom prst="line">
            <a:avLst/>
          </a:prstGeom>
          <a:ln cmpd="sng">
            <a:solidFill>
              <a:schemeClr val="tx1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389" idx="7"/>
          </p:cNvCxnSpPr>
          <p:nvPr/>
        </p:nvCxnSpPr>
        <p:spPr>
          <a:xfrm rot="5400000" flipH="1" flipV="1">
            <a:off x="3156743" y="4101307"/>
            <a:ext cx="258763" cy="28575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390" idx="5"/>
          </p:cNvCxnSpPr>
          <p:nvPr/>
        </p:nvCxnSpPr>
        <p:spPr>
          <a:xfrm rot="16200000" flipH="1">
            <a:off x="5735638" y="4211638"/>
            <a:ext cx="211137" cy="357187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386" idx="5"/>
          </p:cNvCxnSpPr>
          <p:nvPr/>
        </p:nvCxnSpPr>
        <p:spPr>
          <a:xfrm rot="16200000" flipH="1">
            <a:off x="3234531" y="2320132"/>
            <a:ext cx="250825" cy="290512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7" name="Footer Placeholder 1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6158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777C8B-5E7D-4F53-A358-08AE9695E7FA}" type="slidenum">
              <a:rPr lang="ar-SA" altLang="en-US" smtClean="0"/>
              <a:pPr/>
              <a:t>18</a:t>
            </a:fld>
            <a:endParaRPr lang="en-US" altLang="zh-CN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928688" y="0"/>
            <a:ext cx="3657600" cy="3276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5400" b="1" dirty="0">
                <a:solidFill>
                  <a:schemeClr val="bg2"/>
                </a:solidFill>
                <a:latin typeface="Berlin Sans FB Demi" pitchFamily="34" charset="0"/>
                <a:cs typeface="+mj-cs"/>
              </a:rPr>
              <a:t>   مرغوب</a:t>
            </a:r>
          </a:p>
          <a:p>
            <a:pPr algn="ctr" rtl="1">
              <a:defRPr/>
            </a:pPr>
            <a:r>
              <a:rPr lang="fa-IR" sz="5400" b="1" dirty="0">
                <a:solidFill>
                  <a:schemeClr val="bg2"/>
                </a:solidFill>
                <a:latin typeface="Berlin Sans FB Demi" pitchFamily="34" charset="0"/>
                <a:cs typeface="+mj-cs"/>
              </a:rPr>
              <a:t>ومجذوب</a:t>
            </a:r>
            <a:endParaRPr lang="en-US" sz="5400" b="1" dirty="0">
              <a:solidFill>
                <a:schemeClr val="bg2"/>
              </a:solidFill>
              <a:latin typeface="Berlin Sans FB Demi" pitchFamily="34" charset="0"/>
              <a:cs typeface="+mj-cs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428875" y="3429000"/>
            <a:ext cx="3657600" cy="3276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5400" b="1" dirty="0">
                <a:solidFill>
                  <a:schemeClr val="bg2"/>
                </a:solidFill>
                <a:cs typeface="+mj-cs"/>
              </a:rPr>
              <a:t>مطلوب</a:t>
            </a:r>
          </a:p>
          <a:p>
            <a:pPr algn="ctr">
              <a:defRPr/>
            </a:pPr>
            <a:r>
              <a:rPr lang="fa-IR" sz="5400" b="1" dirty="0">
                <a:solidFill>
                  <a:schemeClr val="bg2"/>
                </a:solidFill>
                <a:cs typeface="+mj-cs"/>
              </a:rPr>
              <a:t>و محبوب</a:t>
            </a:r>
            <a:endParaRPr lang="en-US" sz="5400" b="1" dirty="0">
              <a:solidFill>
                <a:schemeClr val="bg2"/>
              </a:solidFill>
              <a:cs typeface="+mj-cs"/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4000500" y="0"/>
            <a:ext cx="3657600" cy="3276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5400" b="1" dirty="0">
                <a:solidFill>
                  <a:schemeClr val="bg2"/>
                </a:solidFill>
                <a:cs typeface="+mj-cs"/>
              </a:rPr>
              <a:t>معروف </a:t>
            </a:r>
          </a:p>
          <a:p>
            <a:pPr algn="ctr">
              <a:defRPr/>
            </a:pPr>
            <a:r>
              <a:rPr lang="fa-IR" sz="5400" b="1" dirty="0">
                <a:solidFill>
                  <a:schemeClr val="bg2"/>
                </a:solidFill>
                <a:cs typeface="+mj-cs"/>
              </a:rPr>
              <a:t>و مشهور</a:t>
            </a:r>
            <a:endParaRPr lang="en-US" sz="4800" b="1" dirty="0">
              <a:solidFill>
                <a:schemeClr val="bg2"/>
              </a:solidFill>
              <a:cs typeface="+mj-cs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7170" name="Clip" r:id="rId3" imgW="1638360" imgH="3468960" progId="">
              <p:embed/>
            </p:oleObj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chemeClr val="bg2"/>
                </a:solidFill>
                <a:latin typeface="Arial Black" pitchFamily="34" charset="0"/>
                <a:cs typeface="+mj-cs"/>
              </a:rPr>
              <a:t>ROOSTA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2357438" y="2571750"/>
            <a:ext cx="3744912" cy="18002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4400" b="1" dirty="0">
                <a:solidFill>
                  <a:srgbClr val="FF0000"/>
                </a:solidFill>
                <a:cs typeface="+mj-cs"/>
              </a:rPr>
              <a:t>استراتژی های</a:t>
            </a:r>
          </a:p>
          <a:p>
            <a:pPr algn="ctr" rtl="1">
              <a:defRPr/>
            </a:pPr>
            <a:r>
              <a:rPr lang="fa-IR" sz="4400" b="1" dirty="0">
                <a:solidFill>
                  <a:srgbClr val="FF0000"/>
                </a:solidFill>
                <a:cs typeface="+mj-cs"/>
              </a:rPr>
              <a:t> شناسه پایدار</a:t>
            </a:r>
            <a:endParaRPr lang="en-US" sz="44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717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000625" y="6572250"/>
            <a:ext cx="2895600" cy="61913"/>
          </a:xfrm>
          <a:noFill/>
          <a:ln>
            <a:solidFill>
              <a:schemeClr val="bg2"/>
            </a:solidFill>
          </a:ln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7177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A9578D-9B8F-4FB5-9478-9DE17E7A973E}" type="slidenum">
              <a:rPr lang="ar-SA" altLang="en-US" smtClean="0"/>
              <a:pPr/>
              <a:t>19</a:t>
            </a:fld>
            <a:endParaRPr lang="en-US" altLang="zh-CN" smtClean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  <p:bldP spid="20484" grpId="0" animBg="1"/>
      <p:bldP spid="204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10200"/>
          </a:xfrm>
        </p:spPr>
        <p:txBody>
          <a:bodyPr rtlCol="0">
            <a:noAutofit/>
          </a:bodyPr>
          <a:lstStyle/>
          <a:p>
            <a:pPr algn="ct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بنام خداوند ایران زمین </a:t>
            </a:r>
          </a:p>
          <a:p>
            <a:pPr algn="ct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توانای دانای عشق آفرین</a:t>
            </a:r>
          </a:p>
          <a:p>
            <a:pPr algn="ct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خداوند ایران پررمز وراز</a:t>
            </a:r>
          </a:p>
          <a:p>
            <a:pPr algn="ct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سراپرده مردم سرفراز</a:t>
            </a:r>
          </a:p>
          <a:p>
            <a:pPr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فردوسی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defRPr/>
            </a:pPr>
            <a:r>
              <a:rPr lang="fa-IR" sz="5400" b="1" dirty="0" smtClean="0">
                <a:solidFill>
                  <a:srgbClr val="FFFF00"/>
                </a:solidFill>
              </a:rPr>
              <a:t>ارزش برند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4500"/>
            <a:ext cx="7772400" cy="4572000"/>
          </a:xfrm>
        </p:spPr>
        <p:txBody>
          <a:bodyPr/>
          <a:lstStyle/>
          <a:p>
            <a:pPr algn="r" rtl="1">
              <a:buFont typeface="Wingdings" pitchFamily="2" charset="2"/>
              <a:buNone/>
              <a:defRPr/>
            </a:pPr>
            <a:r>
              <a:rPr lang="fa-IR" sz="3600" b="1" dirty="0" smtClean="0">
                <a:latin typeface="+mj-lt"/>
              </a:rPr>
              <a:t>ارزش برند معرف عوامل زیر است: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sz="3600" b="1" dirty="0" smtClean="0">
                <a:latin typeface="+mj-lt"/>
              </a:rPr>
              <a:t> </a:t>
            </a: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3600" b="1" dirty="0" smtClean="0">
                <a:latin typeface="+mj-lt"/>
              </a:rPr>
              <a:t>شخصیت برند</a:t>
            </a: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3600" b="1" dirty="0" smtClean="0">
                <a:latin typeface="+mj-lt"/>
              </a:rPr>
              <a:t>آگاهی برند</a:t>
            </a: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3600" b="1" dirty="0" smtClean="0">
                <a:latin typeface="+mj-lt"/>
              </a:rPr>
              <a:t>وفاداری برند</a:t>
            </a: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3600" b="1" dirty="0" smtClean="0">
                <a:latin typeface="+mj-lt"/>
              </a:rPr>
              <a:t>ملحقات و تداعی کننده ها</a:t>
            </a: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3600" b="1" dirty="0" smtClean="0">
                <a:latin typeface="+mj-lt"/>
              </a:rPr>
              <a:t>وجهه برند</a:t>
            </a:r>
            <a:endParaRPr lang="en-US" sz="3600" b="1" dirty="0">
              <a:latin typeface="+mj-lt"/>
            </a:endParaRPr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E82BF6-8597-461F-9E7C-C5785F874CBF}" type="slidenum">
              <a:rPr lang="ar-SA" altLang="en-US" smtClean="0"/>
              <a:pPr/>
              <a:t>20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>
              <a:defRPr/>
            </a:pPr>
            <a:r>
              <a:rPr lang="fa-IR" b="1" dirty="0" smtClean="0">
                <a:solidFill>
                  <a:srgbClr val="FFFF00"/>
                </a:solidFill>
              </a:rPr>
              <a:t>تخمین وبرآورد ارزش برند: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sz="4400" b="1" smtClean="0"/>
          </a:p>
          <a:p>
            <a:pPr algn="ctr" rtl="1">
              <a:buFont typeface="Wingdings" pitchFamily="2" charset="2"/>
              <a:buNone/>
            </a:pPr>
            <a:r>
              <a:rPr lang="fa-IR" sz="4400" b="1" smtClean="0"/>
              <a:t> سهم بازار=  ( </a:t>
            </a:r>
            <a:r>
              <a:rPr lang="fa-IR" sz="4400" b="1" u="sng" smtClean="0"/>
              <a:t>ارزش ادراکی </a:t>
            </a:r>
            <a:r>
              <a:rPr lang="fa-IR" sz="4400" b="1" smtClean="0"/>
              <a:t>) </a:t>
            </a:r>
            <a:r>
              <a:rPr lang="en-US" sz="4400" b="1" smtClean="0"/>
              <a:t>f</a:t>
            </a:r>
            <a:r>
              <a:rPr lang="fa-IR" sz="4400" b="1" smtClean="0"/>
              <a:t>  </a:t>
            </a:r>
          </a:p>
          <a:p>
            <a:pPr algn="ctr" rtl="1">
              <a:buFont typeface="Wingdings" pitchFamily="2" charset="2"/>
              <a:buNone/>
            </a:pPr>
            <a:r>
              <a:rPr lang="fa-IR" sz="4400" b="1" smtClean="0"/>
              <a:t>                قیمت</a:t>
            </a:r>
            <a:endParaRPr lang="en-US" sz="4400" b="1" smtClean="0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EA8CD3-DEAC-481C-B96E-E351540E873C}" type="slidenum">
              <a:rPr lang="ar-SA" altLang="en-US" smtClean="0"/>
              <a:pPr/>
              <a:t>21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7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0"/>
            <a:ext cx="8572500" cy="1000125"/>
          </a:xfrm>
        </p:spPr>
        <p:txBody>
          <a:bodyPr/>
          <a:lstStyle/>
          <a:p>
            <a:pPr algn="r" rtl="1">
              <a:defRPr/>
            </a:pPr>
            <a:r>
              <a:rPr lang="fa-IR" sz="5400" b="1" dirty="0" smtClean="0">
                <a:solidFill>
                  <a:srgbClr val="FFFF00"/>
                </a:solidFill>
              </a:rPr>
              <a:t>عوامل افزایش ارزش ادراکی: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071563"/>
            <a:ext cx="8572500" cy="5214937"/>
          </a:xfrm>
        </p:spPr>
        <p:txBody>
          <a:bodyPr/>
          <a:lstStyle/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بهبود محصول از طریق افزایش کیفیت وخدمات برتر و گارانتی طولانی تر</a:t>
            </a:r>
          </a:p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تبلیغ وترویج برای افزایش آگاهی،شهرت و وجهه برند</a:t>
            </a:r>
          </a:p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ارزش اضافی در خدمات توزیع، تسهیلات،پشتیبانی فنی</a:t>
            </a:r>
          </a:p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 افزایش تلاش و توان فروش با آموزش به فروشندگان برای ترغیب آنها به تأکید بر « ارزش» به جای «قیمت»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sz="3600" b="1" dirty="0" smtClean="0">
                <a:latin typeface="+mj-lt"/>
              </a:rPr>
              <a:t>   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72250"/>
            <a:ext cx="2895600" cy="285750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B1E1F-A997-4451-A39C-DDAA4CEB6876}" type="slidenum">
              <a:rPr lang="ar-SA" altLang="en-US" smtClean="0"/>
              <a:pPr/>
              <a:t>22</a:t>
            </a:fld>
            <a:endParaRPr lang="en-US" altLang="zh-CN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715375" cy="928687"/>
          </a:xfrm>
        </p:spPr>
        <p:txBody>
          <a:bodyPr/>
          <a:lstStyle/>
          <a:p>
            <a:pPr algn="r">
              <a:defRPr/>
            </a:pPr>
            <a:r>
              <a:rPr lang="fa-IR" sz="5400" b="1" dirty="0" smtClean="0">
                <a:solidFill>
                  <a:srgbClr val="FFFF00"/>
                </a:solidFill>
              </a:rPr>
              <a:t>استراتژی های گسترش شناسه(برند):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285875"/>
            <a:ext cx="8572500" cy="5286375"/>
          </a:xfrm>
        </p:spPr>
        <p:txBody>
          <a:bodyPr/>
          <a:lstStyle/>
          <a:p>
            <a:pPr algn="r" rtl="1">
              <a:defRPr/>
            </a:pPr>
            <a:r>
              <a:rPr lang="fa-IR" b="1" dirty="0" smtClean="0">
                <a:latin typeface="+mj-lt"/>
              </a:rPr>
              <a:t>گسترش خط   </a:t>
            </a:r>
            <a:r>
              <a:rPr lang="en-US" b="1" dirty="0" smtClean="0">
                <a:latin typeface="+mj-lt"/>
              </a:rPr>
              <a:t>    LINE EXTENTION                  </a:t>
            </a:r>
            <a:r>
              <a:rPr lang="fa-IR" b="1" dirty="0" smtClean="0">
                <a:latin typeface="+mj-lt"/>
              </a:rPr>
              <a:t>   </a:t>
            </a:r>
            <a:r>
              <a:rPr lang="en-US" b="1" dirty="0" smtClean="0">
                <a:latin typeface="+mj-lt"/>
              </a:rPr>
              <a:t>     </a:t>
            </a:r>
            <a:endParaRPr lang="fa-IR" b="1" dirty="0" smtClean="0">
              <a:latin typeface="+mj-lt"/>
            </a:endParaRPr>
          </a:p>
          <a:p>
            <a:pPr algn="r" rtl="1">
              <a:defRPr/>
            </a:pPr>
            <a:endParaRPr lang="fa-IR" b="1" dirty="0" smtClean="0">
              <a:latin typeface="+mj-lt"/>
            </a:endParaRPr>
          </a:p>
          <a:p>
            <a:pPr algn="r" rtl="1">
              <a:defRPr/>
            </a:pPr>
            <a:r>
              <a:rPr lang="fa-IR" b="1" dirty="0" smtClean="0">
                <a:latin typeface="+mj-lt"/>
              </a:rPr>
              <a:t>گسترش شناسه       </a:t>
            </a:r>
            <a:r>
              <a:rPr lang="en-US" b="1" dirty="0" smtClean="0">
                <a:latin typeface="+mj-lt"/>
              </a:rPr>
              <a:t>    BRAND  EXTENTION    </a:t>
            </a:r>
            <a:endParaRPr lang="fa-IR" b="1" dirty="0" smtClean="0">
              <a:latin typeface="+mj-lt"/>
            </a:endParaRPr>
          </a:p>
          <a:p>
            <a:pPr algn="r" rtl="1">
              <a:defRPr/>
            </a:pPr>
            <a:r>
              <a:rPr lang="fa-IR" b="1" dirty="0" smtClean="0">
                <a:latin typeface="+mj-lt"/>
              </a:rPr>
              <a:t>چند شناسه ای</a:t>
            </a:r>
            <a:r>
              <a:rPr lang="en-US" b="1" dirty="0" smtClean="0">
                <a:latin typeface="+mj-lt"/>
              </a:rPr>
              <a:t>    MULTI- BRANDS                   </a:t>
            </a:r>
            <a:endParaRPr lang="fa-IR" b="1" dirty="0" smtClean="0">
              <a:latin typeface="+mj-lt"/>
            </a:endParaRPr>
          </a:p>
          <a:p>
            <a:pPr algn="r" rtl="1">
              <a:buFont typeface="Wingdings" pitchFamily="2" charset="2"/>
              <a:buNone/>
              <a:defRPr/>
            </a:pPr>
            <a:endParaRPr lang="fa-IR" b="1" dirty="0" smtClean="0">
              <a:latin typeface="+mj-lt"/>
            </a:endParaRPr>
          </a:p>
          <a:p>
            <a:pPr algn="r" rtl="1">
              <a:defRPr/>
            </a:pPr>
            <a:r>
              <a:rPr lang="fa-IR" b="1" dirty="0" smtClean="0">
                <a:latin typeface="+mj-lt"/>
              </a:rPr>
              <a:t>شناسه های جدید   </a:t>
            </a:r>
            <a:r>
              <a:rPr lang="en-US" b="1" dirty="0" smtClean="0">
                <a:latin typeface="+mj-lt"/>
              </a:rPr>
              <a:t>   NEW BRANDS                </a:t>
            </a:r>
            <a:endParaRPr lang="fa-IR" b="1" dirty="0" smtClean="0">
              <a:latin typeface="+mj-lt"/>
            </a:endParaRPr>
          </a:p>
          <a:p>
            <a:pPr algn="r" rtl="1">
              <a:defRPr/>
            </a:pPr>
            <a:r>
              <a:rPr lang="fa-IR" b="1" dirty="0" smtClean="0">
                <a:latin typeface="+mj-lt"/>
              </a:rPr>
              <a:t>شناسه مشترک</a:t>
            </a:r>
            <a:r>
              <a:rPr lang="en-US" b="1" dirty="0" smtClean="0">
                <a:latin typeface="+mj-lt"/>
              </a:rPr>
              <a:t> CO- BRANDING                   </a:t>
            </a:r>
            <a:endParaRPr lang="fa-IR" b="1" dirty="0" smtClean="0">
              <a:latin typeface="+mj-lt"/>
            </a:endParaRPr>
          </a:p>
          <a:p>
            <a:pPr algn="r" rtl="1">
              <a:defRPr/>
            </a:pPr>
            <a:endParaRPr lang="en-US" b="1" dirty="0">
              <a:latin typeface="+mj-lt"/>
            </a:endParaRP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653213"/>
            <a:ext cx="2895600" cy="204787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877A44-B5E1-4556-8B0B-184C204DB1CA}" type="slidenum">
              <a:rPr lang="ar-SA" altLang="en-US" smtClean="0"/>
              <a:pPr/>
              <a:t>23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313"/>
            <a:ext cx="9001125" cy="1000125"/>
          </a:xfrm>
        </p:spPr>
        <p:txBody>
          <a:bodyPr/>
          <a:lstStyle/>
          <a:p>
            <a:pPr>
              <a:defRPr/>
            </a:pPr>
            <a:r>
              <a:rPr lang="fa-IR" sz="5400" b="1" dirty="0" smtClean="0">
                <a:solidFill>
                  <a:srgbClr val="FFFF00"/>
                </a:solidFill>
              </a:rPr>
              <a:t>استراتژیهای چرخه عمر شناسه(برند)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85800" y="1428750"/>
            <a:ext cx="7772400" cy="46672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b="1" smtClean="0"/>
              <a:t>  </a:t>
            </a:r>
            <a:r>
              <a:rPr lang="fa-IR" b="1" u="sng" smtClean="0">
                <a:solidFill>
                  <a:srgbClr val="FF0000"/>
                </a:solidFill>
              </a:rPr>
              <a:t>مرحله چرخه عمر </a:t>
            </a:r>
            <a:r>
              <a:rPr lang="fa-IR" b="1" smtClean="0"/>
              <a:t>                    </a:t>
            </a:r>
            <a:r>
              <a:rPr lang="fa-IR" b="1" u="sng" smtClean="0">
                <a:solidFill>
                  <a:srgbClr val="FF0000"/>
                </a:solidFill>
              </a:rPr>
              <a:t>استراتژی شناسه    </a:t>
            </a:r>
          </a:p>
          <a:p>
            <a:pPr algn="r" rtl="1">
              <a:buFont typeface="Wingdings" pitchFamily="2" charset="2"/>
              <a:buNone/>
            </a:pPr>
            <a:endParaRPr lang="fa-IR" b="1" u="sng" smtClean="0"/>
          </a:p>
          <a:p>
            <a:pPr algn="r" rtl="1">
              <a:buFont typeface="Wingdings" pitchFamily="2" charset="2"/>
              <a:buNone/>
            </a:pPr>
            <a:r>
              <a:rPr lang="fa-IR" b="1" smtClean="0"/>
              <a:t>       معرفی                                توسعه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/>
              <a:t>       رشد                                   تحکیم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/>
              <a:t>      اشباع و پختگی                      جایگاه مجدد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/>
              <a:t>       نزول                                  اصلاح</a:t>
            </a:r>
            <a:endParaRPr lang="en-US" b="1" smtClean="0"/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E7D53D-ECC5-4EA6-AE49-BBBD40384369}" type="slidenum">
              <a:rPr lang="ar-SA" altLang="en-US" smtClean="0"/>
              <a:pPr/>
              <a:t>24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b="1" dirty="0" smtClean="0">
                <a:solidFill>
                  <a:srgbClr val="FFFF00"/>
                </a:solidFill>
              </a:rPr>
              <a:t>مدیریت استراتژیک برند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defRPr/>
            </a:pPr>
            <a:endParaRPr lang="fa-IR" sz="4000" b="1" dirty="0" smtClean="0">
              <a:cs typeface="+mj-cs"/>
            </a:endParaRPr>
          </a:p>
          <a:p>
            <a:pPr algn="ctr" rtl="1">
              <a:buFont typeface="Wingdings" pitchFamily="2" charset="2"/>
              <a:buNone/>
              <a:defRPr/>
            </a:pPr>
            <a:r>
              <a:rPr lang="fa-IR" sz="4000" b="1" dirty="0" smtClean="0">
                <a:cs typeface="+mj-cs"/>
              </a:rPr>
              <a:t>طراحی واجرای برنامه ها وانجام فعالیت های بازاریابی برای ساختن، سنجش ،اندازه گیری واداره کردن ارزش سرقفلی برند</a:t>
            </a:r>
            <a:endParaRPr lang="en-US" sz="4000" b="1" dirty="0">
              <a:cs typeface="+mj-cs"/>
            </a:endParaRP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87F419-3FF5-4F43-AD37-39352E104340}" type="slidenum">
              <a:rPr lang="ar-SA" altLang="en-US" smtClean="0"/>
              <a:pPr/>
              <a:t>25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85800" y="1643063"/>
            <a:ext cx="7386638" cy="2571750"/>
          </a:xfrm>
        </p:spPr>
        <p:txBody>
          <a:bodyPr/>
          <a:lstStyle/>
          <a:p>
            <a:pPr>
              <a:defRPr/>
            </a:pPr>
            <a:r>
              <a:rPr lang="fa-IR" sz="6000" b="1" dirty="0" smtClean="0">
                <a:cs typeface="+mj-cs"/>
              </a:rPr>
              <a:t>فرایند و گامهای مدیریت استراتژیک برند</a:t>
            </a:r>
            <a:endParaRPr lang="en-US" sz="6000" b="1" dirty="0">
              <a:cs typeface="+mj-cs"/>
            </a:endParaRP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21A453-BFB3-4904-989D-BD5BA9AD47B3}" type="slidenum">
              <a:rPr lang="ar-SA" altLang="en-US" smtClean="0"/>
              <a:pPr/>
              <a:t>26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285750" y="357188"/>
            <a:ext cx="8572500" cy="6072187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endParaRPr lang="fa-IR" sz="2000" smtClean="0"/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نقاط تمایزوتشابه برند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ارزش های هسته ای وریشه ای برند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محل سکونت برند در ذهن مخاطبان</a:t>
            </a:r>
          </a:p>
          <a:p>
            <a:pPr algn="r" rtl="1">
              <a:buFont typeface="Arial" charset="0"/>
              <a:buChar char="•"/>
            </a:pPr>
            <a:endParaRPr lang="fa-IR" sz="2000" b="1" smtClean="0"/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ترکیب وتناسب عناصر برند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مدیریت یکپارچه بازاریابی برند</a:t>
            </a:r>
          </a:p>
          <a:p>
            <a:pPr algn="r" rtl="1">
              <a:buFont typeface="Arial" charset="0"/>
              <a:buChar char="•"/>
            </a:pPr>
            <a:endParaRPr lang="fa-IR" sz="2000" b="1" smtClean="0"/>
          </a:p>
          <a:p>
            <a:pPr algn="r" rtl="1">
              <a:buFont typeface="Arial" charset="0"/>
              <a:buChar char="•"/>
            </a:pPr>
            <a:endParaRPr lang="fa-IR" sz="2000" b="1" smtClean="0"/>
          </a:p>
          <a:p>
            <a:pPr algn="r" rtl="1"/>
            <a:r>
              <a:rPr lang="fa-IR" sz="2000" b="1" smtClean="0"/>
              <a:t>زنجیره ارزش برند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ممیزی وپایش برند</a:t>
            </a:r>
          </a:p>
          <a:p>
            <a:pPr algn="r" rtl="1">
              <a:buFont typeface="Wingdings" pitchFamily="2" charset="2"/>
              <a:buNone/>
            </a:pPr>
            <a:endParaRPr lang="fa-IR" sz="2000" b="1" smtClean="0"/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مدیریت سبد برندها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استراتژیهای بسط وگسترش</a:t>
            </a:r>
          </a:p>
          <a:p>
            <a:pPr algn="r" rtl="1">
              <a:buFont typeface="Arial" charset="0"/>
              <a:buChar char="•"/>
            </a:pPr>
            <a:r>
              <a:rPr lang="fa-IR" sz="2000" b="1" smtClean="0"/>
              <a:t>استراتژی بازآفرینی واحیاء</a:t>
            </a:r>
            <a:endParaRPr lang="en-US" sz="2000" b="1" smtClean="0"/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00813"/>
            <a:ext cx="2895600" cy="357187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285750" y="357188"/>
            <a:ext cx="4643438" cy="1571625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rtl="1">
              <a:defRPr/>
            </a:pPr>
            <a:r>
              <a:rPr lang="fa-IR" sz="3600" b="1">
                <a:solidFill>
                  <a:srgbClr val="FF0000"/>
                </a:solidFill>
              </a:rPr>
              <a:t>شناسائی واستقرار</a:t>
            </a:r>
          </a:p>
          <a:p>
            <a:pPr algn="ctr" rtl="1">
              <a:defRPr/>
            </a:pPr>
            <a:r>
              <a:rPr lang="fa-IR" sz="3600" b="1">
                <a:solidFill>
                  <a:srgbClr val="FF0000"/>
                </a:solidFill>
              </a:rPr>
              <a:t>جایگاه وارزش برند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5750" y="2000250"/>
            <a:ext cx="4643438" cy="1500188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rtl="1">
              <a:defRPr/>
            </a:pPr>
            <a:r>
              <a:rPr lang="fa-IR" sz="3600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 طرح ریزی واجرای </a:t>
            </a:r>
          </a:p>
          <a:p>
            <a:pPr algn="ctr" rtl="1">
              <a:defRPr/>
            </a:pPr>
            <a:r>
              <a:rPr lang="fa-IR" sz="3600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برنامه های بازاریابی برند</a:t>
            </a:r>
            <a:endParaRPr lang="en-US" sz="3600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285750" y="3571875"/>
            <a:ext cx="4643438" cy="1357313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>
              <a:defRPr/>
            </a:pPr>
            <a:r>
              <a:rPr lang="fa-IR" sz="3200" b="1" dirty="0">
                <a:solidFill>
                  <a:srgbClr val="FF0000"/>
                </a:solidFill>
              </a:rPr>
              <a:t>سنجش،اندازه گیری،تحلیل و</a:t>
            </a:r>
          </a:p>
          <a:p>
            <a:pPr algn="ctr">
              <a:defRPr/>
            </a:pPr>
            <a:r>
              <a:rPr lang="fa-IR" sz="3200" b="1" dirty="0">
                <a:solidFill>
                  <a:srgbClr val="FF0000"/>
                </a:solidFill>
              </a:rPr>
              <a:t>تفسیرعملکرد و دستاوردهای برند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5750" y="5000625"/>
            <a:ext cx="4643438" cy="1357313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fa-IR" sz="3200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تقویت،رشد،توسعه </a:t>
            </a:r>
          </a:p>
          <a:p>
            <a:pPr algn="ctr">
              <a:defRPr/>
            </a:pPr>
            <a:r>
              <a:rPr lang="fa-IR" sz="3200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وتداوم برند</a:t>
            </a:r>
            <a:endParaRPr lang="en-US" sz="3200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96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C67AEB-A760-4E3E-A557-CFC5FEE896F5}" type="slidenum">
              <a:rPr lang="ar-SA" altLang="en-US" smtClean="0"/>
              <a:pPr/>
              <a:t>27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6" grpId="0" animBg="1"/>
      <p:bldP spid="39942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214313" y="357188"/>
            <a:ext cx="8715375" cy="5857875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4800" b="1" smtClean="0">
                <a:solidFill>
                  <a:srgbClr val="FF0000"/>
                </a:solidFill>
              </a:rPr>
              <a:t>برنامه ریزی شناسه:</a:t>
            </a:r>
          </a:p>
          <a:p>
            <a:pPr algn="r" rtl="1">
              <a:buFont typeface="Wingdings" pitchFamily="2" charset="2"/>
              <a:buNone/>
            </a:pPr>
            <a:endParaRPr lang="fa-IR" b="1" smtClean="0">
              <a:solidFill>
                <a:srgbClr val="FFFF00"/>
              </a:solidFill>
            </a:endParaRP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WHAT</a:t>
            </a:r>
            <a:r>
              <a:rPr lang="fa-IR" b="1" smtClean="0">
                <a:solidFill>
                  <a:srgbClr val="FFFF00"/>
                </a:solidFill>
              </a:rPr>
              <a:t>چه چیزی؟ </a:t>
            </a:r>
            <a:r>
              <a:rPr lang="en-US" b="1" smtClean="0">
                <a:solidFill>
                  <a:srgbClr val="FFFF00"/>
                </a:solidFill>
              </a:rPr>
              <a:t>               </a:t>
            </a:r>
            <a:r>
              <a:rPr lang="fa-IR" b="1" smtClean="0"/>
              <a:t>کالا،خدمت،فرد،بنگاه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WHY</a:t>
            </a:r>
            <a:r>
              <a:rPr lang="fa-IR" b="1" smtClean="0">
                <a:solidFill>
                  <a:srgbClr val="FFFF00"/>
                </a:solidFill>
              </a:rPr>
              <a:t>  چرا؟ </a:t>
            </a:r>
            <a:r>
              <a:rPr lang="en-US" b="1" smtClean="0">
                <a:solidFill>
                  <a:srgbClr val="FFFF00"/>
                </a:solidFill>
              </a:rPr>
              <a:t>                     </a:t>
            </a:r>
            <a:r>
              <a:rPr lang="fa-IR" b="1" smtClean="0">
                <a:solidFill>
                  <a:srgbClr val="FFFF00"/>
                </a:solidFill>
              </a:rPr>
              <a:t> </a:t>
            </a:r>
            <a:r>
              <a:rPr lang="fa-IR" b="1" smtClean="0"/>
              <a:t>دلایل،انگیزه ها، اهداف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HOW</a:t>
            </a:r>
            <a:r>
              <a:rPr lang="fa-IR" b="1" smtClean="0">
                <a:solidFill>
                  <a:srgbClr val="FFFF00"/>
                </a:solidFill>
              </a:rPr>
              <a:t> چگونه؟ </a:t>
            </a:r>
            <a:r>
              <a:rPr lang="en-US" b="1" smtClean="0">
                <a:solidFill>
                  <a:srgbClr val="FFFF00"/>
                </a:solidFill>
              </a:rPr>
              <a:t>                   </a:t>
            </a:r>
            <a:r>
              <a:rPr lang="fa-IR" b="1" smtClean="0"/>
              <a:t>مدیریت(ویژگی ،وظایق وارکان)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WHOME</a:t>
            </a:r>
            <a:r>
              <a:rPr lang="fa-IR" b="1" smtClean="0">
                <a:solidFill>
                  <a:srgbClr val="FFFF00"/>
                </a:solidFill>
              </a:rPr>
              <a:t> برای چه کسانی؟  </a:t>
            </a:r>
            <a:r>
              <a:rPr lang="fa-IR" b="1" smtClean="0"/>
              <a:t>مخاطبان و بازار هدف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WHO</a:t>
            </a:r>
            <a:r>
              <a:rPr lang="fa-IR" b="1" smtClean="0">
                <a:solidFill>
                  <a:srgbClr val="FFFF00"/>
                </a:solidFill>
              </a:rPr>
              <a:t> توسط چه کسانی؟</a:t>
            </a:r>
            <a:r>
              <a:rPr lang="en-US" b="1" smtClean="0">
                <a:solidFill>
                  <a:srgbClr val="FFFF00"/>
                </a:solidFill>
              </a:rPr>
              <a:t>  </a:t>
            </a:r>
            <a:r>
              <a:rPr lang="fa-IR" b="1" smtClean="0">
                <a:solidFill>
                  <a:srgbClr val="FFFF00"/>
                </a:solidFill>
              </a:rPr>
              <a:t> </a:t>
            </a:r>
            <a:r>
              <a:rPr lang="en-US" b="1" smtClean="0">
                <a:solidFill>
                  <a:srgbClr val="FFFF00"/>
                </a:solidFill>
              </a:rPr>
              <a:t>     </a:t>
            </a:r>
            <a:r>
              <a:rPr lang="fa-IR" b="1" smtClean="0"/>
              <a:t>قهرمانان برند،دیگران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WHENE</a:t>
            </a:r>
            <a:r>
              <a:rPr lang="fa-IR" b="1" smtClean="0">
                <a:solidFill>
                  <a:srgbClr val="FFFF00"/>
                </a:solidFill>
              </a:rPr>
              <a:t> چه موقع؟ </a:t>
            </a:r>
            <a:r>
              <a:rPr lang="en-US" b="1" smtClean="0">
                <a:solidFill>
                  <a:srgbClr val="FFFF00"/>
                </a:solidFill>
              </a:rPr>
              <a:t>     </a:t>
            </a:r>
            <a:r>
              <a:rPr lang="fa-IR" b="1" smtClean="0">
                <a:solidFill>
                  <a:srgbClr val="FFFF00"/>
                </a:solidFill>
              </a:rPr>
              <a:t> </a:t>
            </a:r>
            <a:r>
              <a:rPr lang="en-US" b="1" smtClean="0">
                <a:solidFill>
                  <a:srgbClr val="FFFF00"/>
                </a:solidFill>
              </a:rPr>
              <a:t>      </a:t>
            </a:r>
            <a:r>
              <a:rPr lang="fa-IR" b="1" smtClean="0"/>
              <a:t>زمان بندی ،آغاز وادامه</a:t>
            </a:r>
          </a:p>
          <a:p>
            <a:pPr algn="r" rtl="1">
              <a:buFont typeface="Wingdings" pitchFamily="2" charset="2"/>
              <a:buNone/>
            </a:pPr>
            <a:r>
              <a:rPr lang="en-US" b="1" smtClean="0">
                <a:solidFill>
                  <a:srgbClr val="FFFF00"/>
                </a:solidFill>
              </a:rPr>
              <a:t>WHERE</a:t>
            </a:r>
            <a:r>
              <a:rPr lang="fa-IR" b="1" smtClean="0">
                <a:solidFill>
                  <a:srgbClr val="FFFF00"/>
                </a:solidFill>
              </a:rPr>
              <a:t> کجا؟                  </a:t>
            </a:r>
            <a:r>
              <a:rPr lang="fa-IR" b="1" smtClean="0"/>
              <a:t>قلمرو وحوزه مورد نظر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00813"/>
            <a:ext cx="2895600" cy="204787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975131-04DC-43AF-B045-D7A434748F89}" type="slidenum">
              <a:rPr lang="ar-SA" altLang="en-US" smtClean="0"/>
              <a:pPr/>
              <a:t>28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2875"/>
            <a:ext cx="7772400" cy="500063"/>
          </a:xfrm>
        </p:spPr>
        <p:txBody>
          <a:bodyPr/>
          <a:lstStyle/>
          <a:p>
            <a:pPr>
              <a:defRPr/>
            </a:pPr>
            <a:r>
              <a:rPr lang="fa-IR" sz="4000" b="1" dirty="0" smtClean="0">
                <a:solidFill>
                  <a:srgbClr val="FFFF00"/>
                </a:solidFill>
              </a:rPr>
              <a:t>ده فرمان شناسه وبرند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625" y="785813"/>
            <a:ext cx="7072313" cy="5357812"/>
          </a:xfrm>
        </p:spPr>
        <p:txBody>
          <a:bodyPr/>
          <a:lstStyle/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شناخت                   شناسایی            شناساندن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نام سازی                نام گستری          نام داری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الگو                      استراتژی           آمادگی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سبد شناسه               ساختار              سرمایه گذاری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هم افزائی               همبستگی            همکاری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ویژگی متمایز           وظایف              وسایل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بینش                     باور                 بهره وری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رقابت                    رضایت             رغبت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نرمش                    نماد                  نهاد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b="1" dirty="0" smtClean="0">
                <a:cs typeface="+mj-cs"/>
              </a:rPr>
              <a:t>دانش                     درستکاری         دلسوزی</a:t>
            </a:r>
            <a:endParaRPr lang="en-US" b="1" dirty="0"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58125" y="785813"/>
            <a:ext cx="1000125" cy="5310187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ش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ن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ا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س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ه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و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ب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ر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ن</a:t>
            </a:r>
          </a:p>
          <a:p>
            <a:pPr algn="r" rtl="1">
              <a:buFont typeface="Wingdings" pitchFamily="2" charset="2"/>
              <a:buNone/>
            </a:pPr>
            <a:r>
              <a:rPr lang="fa-IR" b="1" smtClean="0">
                <a:solidFill>
                  <a:srgbClr val="FFFF00"/>
                </a:solidFill>
              </a:rPr>
              <a:t>د</a:t>
            </a:r>
            <a:endParaRPr lang="en-US" b="1" smtClean="0">
              <a:solidFill>
                <a:srgbClr val="FFFF00"/>
              </a:solidFill>
            </a:endParaRPr>
          </a:p>
        </p:txBody>
      </p:sp>
      <p:sp>
        <p:nvSpPr>
          <p:cNvPr id="430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430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2BFD92-8946-4C60-B696-F316F35265C6}" type="slidenum">
              <a:rPr lang="ar-SA" altLang="en-US" smtClean="0"/>
              <a:pPr/>
              <a:t>29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29600" cy="5832475"/>
          </a:xfrm>
        </p:spPr>
        <p:txBody>
          <a:bodyPr>
            <a:normAutofit fontScale="92500" lnSpcReduction="10000"/>
          </a:bodyPr>
          <a:lstStyle/>
          <a:p>
            <a:pPr algn="ctr" rtl="1">
              <a:buFont typeface="Wingdings" pitchFamily="2" charset="2"/>
              <a:buNone/>
              <a:defRPr/>
            </a:pPr>
            <a:r>
              <a:rPr lang="fa-IR" sz="6000" b="1" dirty="0"/>
              <a:t>شتاب پیش از توانا شدن </a:t>
            </a:r>
          </a:p>
          <a:p>
            <a:pPr algn="ctr" rtl="1">
              <a:buFont typeface="Wingdings" pitchFamily="2" charset="2"/>
              <a:buNone/>
              <a:defRPr/>
            </a:pPr>
            <a:r>
              <a:rPr lang="fa-IR" sz="6000" b="1" dirty="0"/>
              <a:t>و</a:t>
            </a:r>
          </a:p>
          <a:p>
            <a:pPr algn="ctr" rtl="1">
              <a:buFont typeface="Wingdings" pitchFamily="2" charset="2"/>
              <a:buNone/>
              <a:defRPr/>
            </a:pPr>
            <a:r>
              <a:rPr lang="fa-IR" sz="6000" b="1" dirty="0"/>
              <a:t>درنگ پس از فرصت یافتن</a:t>
            </a:r>
          </a:p>
          <a:p>
            <a:pPr algn="ctr" rtl="1">
              <a:buFont typeface="Wingdings" pitchFamily="2" charset="2"/>
              <a:buNone/>
              <a:defRPr/>
            </a:pPr>
            <a:endParaRPr lang="fa-IR" sz="6000" b="1" dirty="0"/>
          </a:p>
          <a:p>
            <a:pPr algn="ctr" rtl="1">
              <a:buFont typeface="Wingdings" pitchFamily="2" charset="2"/>
              <a:buNone/>
              <a:defRPr/>
            </a:pPr>
            <a:r>
              <a:rPr lang="fa-IR" sz="6000" b="1" dirty="0"/>
              <a:t>نشانه ضعف است</a:t>
            </a:r>
          </a:p>
          <a:p>
            <a:pPr algn="ctr" rtl="1">
              <a:buFont typeface="Wingdings" pitchFamily="2" charset="2"/>
              <a:buNone/>
              <a:defRPr/>
            </a:pPr>
            <a:r>
              <a:rPr lang="fa-IR" sz="3600" b="1" dirty="0"/>
              <a:t>                    حضرت علی (ع)</a:t>
            </a:r>
            <a:r>
              <a:rPr lang="fa-IR" sz="6000" b="1" dirty="0"/>
              <a:t> </a:t>
            </a:r>
            <a:endParaRPr lang="en-US" sz="6000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1026" name="Clip" r:id="rId3" imgW="1638360" imgH="3468960" progId="">
              <p:embed/>
            </p:oleObj>
          </a:graphicData>
        </a:graphic>
      </p:graphicFrame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800000"/>
                </a:solidFill>
                <a:latin typeface="Arial Black" pitchFamily="34" charset="0"/>
              </a:rPr>
              <a:t>ROOSTA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rgbClr val="FF0000"/>
                </a:solidFill>
                <a:latin typeface="Calibri" pitchFamily="34" charset="0"/>
              </a:rPr>
              <a:t>حرفه ای </a:t>
            </a:r>
            <a:endParaRPr 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692275" y="436562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تداوم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827088" y="227647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تحول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516688" y="227647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تعهد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4932363" y="33337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توکل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2484438" y="188913"/>
            <a:ext cx="2016125" cy="1871662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تکامل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779838" y="5013325"/>
            <a:ext cx="2016125" cy="1844675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تعلق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5795963" y="414972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solidFill>
                  <a:schemeClr val="bg2"/>
                </a:solidFill>
                <a:latin typeface="Calibri" pitchFamily="34" charset="0"/>
              </a:rPr>
              <a:t>تخصص</a:t>
            </a:r>
            <a:endParaRPr lang="en-US" sz="4000" b="1">
              <a:solidFill>
                <a:schemeClr val="bg2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0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8194" name="Clip" r:id="rId4" imgW="1638360" imgH="3468960" progId="">
              <p:embed/>
            </p:oleObj>
          </a:graphicData>
        </a:graphic>
      </p:graphicFrame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chemeClr val="bg2"/>
                </a:solidFill>
                <a:latin typeface="Arial Black" pitchFamily="34" charset="0"/>
              </a:rPr>
              <a:t>ROOSTA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851275" y="1989138"/>
            <a:ext cx="36036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43213" y="3357563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5148263" y="2133600"/>
            <a:ext cx="431800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51500" y="3284538"/>
            <a:ext cx="865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419475" y="4071938"/>
            <a:ext cx="581025" cy="652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3" y="4076700"/>
            <a:ext cx="64770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1" name="Slide Number Placeholder 1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ctr"/>
            <a:fld id="{63508675-6D40-4D86-BDFC-7DE34A5AA345}" type="slidenum">
              <a:rPr lang="en-US" smtClean="0">
                <a:solidFill>
                  <a:schemeClr val="bg2"/>
                </a:solidFill>
              </a:rPr>
              <a:pPr algn="ctr"/>
              <a:t>30</a:t>
            </a:fld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39953" grpId="0" animBg="1"/>
      <p:bldP spid="3995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685800" y="714375"/>
            <a:ext cx="7772400" cy="5381625"/>
          </a:xfrm>
        </p:spPr>
        <p:txBody>
          <a:bodyPr/>
          <a:lstStyle/>
          <a:p>
            <a:pPr algn="ctr"/>
            <a:endParaRPr lang="en-US" sz="6000" smtClean="0"/>
          </a:p>
          <a:p>
            <a:pPr algn="ctr" rtl="1">
              <a:buFont typeface="Wingdings" pitchFamily="2" charset="2"/>
              <a:buNone/>
            </a:pPr>
            <a:r>
              <a:rPr lang="fa-IR" sz="6000" b="1" smtClean="0"/>
              <a:t>  </a:t>
            </a:r>
          </a:p>
          <a:p>
            <a:pPr algn="ctr" rtl="1">
              <a:buFont typeface="Wingdings" pitchFamily="2" charset="2"/>
              <a:buNone/>
            </a:pPr>
            <a:r>
              <a:rPr lang="fa-IR" sz="6000" b="1" smtClean="0"/>
              <a:t>هر که </a:t>
            </a:r>
            <a:r>
              <a:rPr lang="fa-IR" sz="6000" b="1" smtClean="0">
                <a:solidFill>
                  <a:srgbClr val="FFFF00"/>
                </a:solidFill>
              </a:rPr>
              <a:t>نامش</a:t>
            </a:r>
            <a:r>
              <a:rPr lang="fa-IR" sz="6000" b="1" smtClean="0"/>
              <a:t> نیک،</a:t>
            </a:r>
            <a:r>
              <a:rPr lang="fa-IR" sz="6000" b="1" smtClean="0">
                <a:solidFill>
                  <a:srgbClr val="FFFF00"/>
                </a:solidFill>
              </a:rPr>
              <a:t>نانش</a:t>
            </a:r>
            <a:r>
              <a:rPr lang="fa-IR" sz="6000" b="1" smtClean="0"/>
              <a:t> بیشتر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40B7B8-A280-49D7-AFAA-603EA1D051F6}" type="slidenum">
              <a:rPr lang="ar-SA" altLang="en-US" smtClean="0"/>
              <a:pPr/>
              <a:t>31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9BFD76-7B59-4A50-BB21-8729546DB583}" type="slidenum">
              <a:rPr lang="en-US" smtClean="0"/>
              <a:pPr/>
              <a:t>32</a:t>
            </a:fld>
            <a:endParaRPr lang="en-US" smtClean="0"/>
          </a:p>
        </p:txBody>
      </p:sp>
      <p:pic>
        <p:nvPicPr>
          <p:cNvPr id="45059" name="Content Placeholder 4" descr="2813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309563"/>
            <a:ext cx="4724400" cy="6299200"/>
          </a:xfr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6583362"/>
          </a:xfrm>
        </p:spPr>
        <p:txBody>
          <a:bodyPr>
            <a:normAutofit/>
          </a:bodyPr>
          <a:lstStyle/>
          <a:p>
            <a:pPr algn="r" rtl="1">
              <a:defRPr/>
            </a:pP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دردرا باید گفت</a:t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حرف را باید زد</a:t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رودباید شدو رفت</a:t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دشت باید شد و خواند</a:t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کوه باید شد و ماند</a:t>
            </a:r>
            <a:b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fa-I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32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با سپاس</a:t>
            </a:r>
            <a:br>
              <a:rPr lang="fa-IR" sz="32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32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احمد روستا</a:t>
            </a:r>
            <a:endParaRPr lang="en-US" sz="32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506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643688"/>
            <a:ext cx="2895600" cy="214312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pPr algn="r" rtl="1" eaLnBrk="1" hangingPunct="1">
              <a:defRPr/>
            </a:pPr>
            <a:r>
              <a:rPr lang="fa-IR" sz="6000" b="1" dirty="0" smtClean="0">
                <a:solidFill>
                  <a:srgbClr val="FFFF00"/>
                </a:solidFill>
              </a:rPr>
              <a:t>شناسه(یا برند)در ادبیات ایران:</a:t>
            </a:r>
            <a:endParaRPr lang="en-US" sz="6000" b="1" dirty="0" smtClean="0">
              <a:solidFill>
                <a:srgbClr val="FFFF00"/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643063"/>
            <a:ext cx="8643937" cy="4572000"/>
          </a:xfrm>
        </p:spPr>
        <p:txBody>
          <a:bodyPr/>
          <a:lstStyle/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endParaRPr lang="fa-IR" sz="2400" b="1" dirty="0" smtClean="0">
              <a:cs typeface="+mj-cs"/>
            </a:endParaRP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cs typeface="+mj-cs"/>
              </a:rPr>
              <a:t>سعدیا مرد نکونام نمیرد هرگز        مرده آن است که نامش به نکویی نبرند      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endParaRPr lang="fa-IR" sz="2400" b="1" dirty="0" smtClean="0">
              <a:cs typeface="+mj-cs"/>
            </a:endParaRP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solidFill>
                  <a:srgbClr val="FFFF00"/>
                </a:solidFill>
                <a:cs typeface="+mj-cs"/>
              </a:rPr>
              <a:t>* * *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cs typeface="+mj-cs"/>
              </a:rPr>
              <a:t>نام نیکو گر بماند زآدمی                        به کز او ماند سرای زرنگار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solidFill>
                  <a:srgbClr val="FFFF00"/>
                </a:solidFill>
                <a:cs typeface="+mj-cs"/>
              </a:rPr>
              <a:t>* * *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endParaRPr lang="fa-IR" sz="2400" b="1" dirty="0" smtClean="0">
              <a:cs typeface="+mj-cs"/>
            </a:endParaRP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cs typeface="+mj-cs"/>
              </a:rPr>
              <a:t>بیا تا جهان را به بد نسپریم                 به کوشش همه دست نیکی بریم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fa-IR" sz="2400" b="1" dirty="0" smtClean="0">
                <a:cs typeface="+mj-cs"/>
              </a:rPr>
              <a:t>به نیکی گرای و میازار کس                 ره رستگاری همین است وبس</a:t>
            </a: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endParaRPr lang="fa-IR" sz="2400" b="1" dirty="0" smtClean="0">
              <a:cs typeface="+mj-cs"/>
            </a:endParaRPr>
          </a:p>
          <a:p>
            <a:pPr algn="ctr" rtl="1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endParaRPr lang="fa-IR" sz="2400" b="1" dirty="0" smtClean="0">
              <a:cs typeface="+mj-cs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2050" name="Clip" r:id="rId3" imgW="1638360" imgH="3468960" progId="">
              <p:embed/>
            </p:oleObj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800000"/>
                </a:solidFill>
                <a:latin typeface="Arial Black" pitchFamily="34" charset="0"/>
                <a:cs typeface="Arial" charset="0"/>
              </a:rPr>
              <a:t>ROOSTA</a:t>
            </a:r>
          </a:p>
        </p:txBody>
      </p:sp>
      <p:sp>
        <p:nvSpPr>
          <p:cNvPr id="205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0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0DD159-A66D-46DA-951C-2D3EDD6C52E4}" type="slidenum">
              <a:rPr lang="ar-SA" altLang="en-US" smtClean="0"/>
              <a:pPr/>
              <a:t>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428625"/>
            <a:ext cx="8286750" cy="5667375"/>
          </a:xfrm>
        </p:spPr>
        <p:txBody>
          <a:bodyPr/>
          <a:lstStyle/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شناسه « </a:t>
            </a:r>
            <a:r>
              <a:rPr lang="fa-IR" sz="3600" b="1" dirty="0" smtClean="0">
                <a:solidFill>
                  <a:srgbClr val="FFFF00"/>
                </a:solidFill>
                <a:latin typeface="+mj-lt"/>
              </a:rPr>
              <a:t>قول وقرار و وعده </a:t>
            </a:r>
            <a:r>
              <a:rPr lang="fa-IR" sz="3600" b="1" dirty="0" smtClean="0">
                <a:latin typeface="+mj-lt"/>
              </a:rPr>
              <a:t>» های مبتنی بر </a:t>
            </a:r>
          </a:p>
          <a:p>
            <a:pPr algn="r" rtl="1">
              <a:buFont typeface="Wingdings" pitchFamily="2" charset="2"/>
              <a:buNone/>
              <a:defRPr/>
            </a:pPr>
            <a:r>
              <a:rPr lang="fa-IR" sz="3600" b="1" dirty="0" smtClean="0">
                <a:latin typeface="+mj-lt"/>
              </a:rPr>
              <a:t>  « </a:t>
            </a:r>
            <a:r>
              <a:rPr lang="fa-IR" sz="3600" b="1" dirty="0" smtClean="0">
                <a:solidFill>
                  <a:srgbClr val="FFFF00"/>
                </a:solidFill>
                <a:latin typeface="+mj-lt"/>
              </a:rPr>
              <a:t>تمایز ها و شایستگی</a:t>
            </a:r>
            <a:r>
              <a:rPr lang="fa-IR" sz="3600" b="1" dirty="0" smtClean="0">
                <a:latin typeface="+mj-lt"/>
              </a:rPr>
              <a:t>» های ویژه و « </a:t>
            </a:r>
            <a:r>
              <a:rPr lang="fa-IR" sz="3600" b="1" dirty="0" smtClean="0">
                <a:solidFill>
                  <a:srgbClr val="FFFF00"/>
                </a:solidFill>
                <a:latin typeface="+mj-lt"/>
              </a:rPr>
              <a:t>تعهد و تداوم</a:t>
            </a:r>
            <a:r>
              <a:rPr lang="fa-IR" sz="3600" b="1" dirty="0" smtClean="0">
                <a:latin typeface="+mj-lt"/>
              </a:rPr>
              <a:t>» آنهاست.</a:t>
            </a:r>
          </a:p>
          <a:p>
            <a:pPr algn="r" rtl="1">
              <a:defRPr/>
            </a:pPr>
            <a:r>
              <a:rPr lang="fa-IR" sz="3600" b="1" dirty="0" smtClean="0">
                <a:latin typeface="+mj-lt"/>
              </a:rPr>
              <a:t>شناسه فرایند </a:t>
            </a:r>
            <a:r>
              <a:rPr lang="fa-IR" sz="3600" b="1" dirty="0" smtClean="0">
                <a:solidFill>
                  <a:srgbClr val="FFFF00"/>
                </a:solidFill>
                <a:latin typeface="+mj-lt"/>
              </a:rPr>
              <a:t>کاشت،داشت،برداشتِ</a:t>
            </a:r>
            <a:r>
              <a:rPr lang="fa-IR" sz="3600" b="1" dirty="0" smtClean="0">
                <a:latin typeface="+mj-lt"/>
              </a:rPr>
              <a:t> ارزشهای مادی ومعنوی است.</a:t>
            </a:r>
          </a:p>
          <a:p>
            <a:pPr algn="r" rtl="1">
              <a:defRPr/>
            </a:pPr>
            <a:r>
              <a:rPr lang="fa-IR" sz="3600" b="1" dirty="0" smtClean="0"/>
              <a:t>شناسه عصاره ای از وعده ها، تعهدات، تجربیات وعوامل وابسته </a:t>
            </a:r>
            <a:r>
              <a:rPr lang="fa-IR" sz="3600" b="1" dirty="0" smtClean="0">
                <a:solidFill>
                  <a:srgbClr val="FFFF00"/>
                </a:solidFill>
              </a:rPr>
              <a:t>ابزاری و رفتاری </a:t>
            </a:r>
            <a:r>
              <a:rPr lang="fa-IR" sz="3600" b="1" dirty="0" smtClean="0"/>
              <a:t>است که نتیجه آن جایگاه و  وجهه و سرقفلی و ارزش شناسه است.</a:t>
            </a:r>
            <a:endParaRPr lang="en-US" sz="3600" b="1" dirty="0" smtClean="0"/>
          </a:p>
          <a:p>
            <a:pPr algn="r" rtl="1">
              <a:defRPr/>
            </a:pPr>
            <a:endParaRPr lang="en-US" sz="3600" b="1" dirty="0">
              <a:latin typeface="+mj-lt"/>
            </a:endParaRPr>
          </a:p>
        </p:txBody>
      </p:sp>
      <p:sp>
        <p:nvSpPr>
          <p:cNvPr id="235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4EC7C1-A6F1-4066-BA99-BB7CA0629D09}" type="slidenum">
              <a:rPr lang="ar-SA" altLang="en-US" smtClean="0"/>
              <a:pPr/>
              <a:t>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14313"/>
            <a:ext cx="7772400" cy="1285875"/>
          </a:xfrm>
        </p:spPr>
        <p:txBody>
          <a:bodyPr/>
          <a:lstStyle/>
          <a:p>
            <a:pPr eaLnBrk="1" hangingPunct="1">
              <a:defRPr/>
            </a:pPr>
            <a:r>
              <a:rPr lang="fa-IR" sz="6600" b="1" dirty="0" smtClean="0">
                <a:solidFill>
                  <a:srgbClr val="FFFF00"/>
                </a:solidFill>
                <a:cs typeface="Arial" charset="0"/>
              </a:rPr>
              <a:t>مدیریت شناسه(برند)</a:t>
            </a:r>
            <a:endParaRPr lang="en-US" sz="6600" b="1" dirty="0" smtClean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97887" cy="4681537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</a:pPr>
            <a:r>
              <a:rPr lang="fa-IR" sz="4400" b="1" smtClean="0">
                <a:solidFill>
                  <a:srgbClr val="FFFF99"/>
                </a:solidFill>
                <a:cs typeface="Times New Roman" pitchFamily="18" charset="0"/>
              </a:rPr>
              <a:t>  </a:t>
            </a:r>
            <a:endParaRPr lang="en-US" sz="4400" b="1" smtClean="0">
              <a:solidFill>
                <a:srgbClr val="FFFF99"/>
              </a:solidFill>
              <a:cs typeface="Times New Roman" pitchFamily="18" charset="0"/>
            </a:endParaRPr>
          </a:p>
          <a:p>
            <a:pPr algn="just" rtl="1" eaLnBrk="1" hangingPunct="1">
              <a:buFont typeface="Wingdings" pitchFamily="2" charset="2"/>
              <a:buNone/>
            </a:pPr>
            <a:r>
              <a:rPr lang="fa-IR" sz="4400" b="1" smtClean="0">
                <a:solidFill>
                  <a:srgbClr val="FFFF99"/>
                </a:solidFill>
                <a:cs typeface="Times New Roman" pitchFamily="18" charset="0"/>
              </a:rPr>
              <a:t> </a:t>
            </a:r>
            <a:r>
              <a:rPr lang="fa-IR" sz="4400" b="1" smtClean="0">
                <a:cs typeface="Times New Roman" pitchFamily="18" charset="0"/>
              </a:rPr>
              <a:t> فرایند «</a:t>
            </a:r>
            <a:r>
              <a:rPr lang="fa-IR" sz="4400" b="1" smtClean="0">
                <a:solidFill>
                  <a:srgbClr val="FFFF00"/>
                </a:solidFill>
                <a:cs typeface="Times New Roman" pitchFamily="18" charset="0"/>
              </a:rPr>
              <a:t>انتخاب، ایجاد، تقویت و حفظ</a:t>
            </a:r>
            <a:r>
              <a:rPr lang="fa-IR" sz="4400" b="1" smtClean="0">
                <a:cs typeface="Times New Roman" pitchFamily="18" charset="0"/>
              </a:rPr>
              <a:t>» شناسه جهت « </a:t>
            </a:r>
            <a:r>
              <a:rPr lang="fa-IR" sz="4400" b="1" smtClean="0">
                <a:solidFill>
                  <a:srgbClr val="FFFF00"/>
                </a:solidFill>
                <a:cs typeface="Times New Roman" pitchFamily="18" charset="0"/>
              </a:rPr>
              <a:t>ارتباط ،تشخیص، تمیز، ترجیح،وفاداری وایجاد ارزش ویژه </a:t>
            </a:r>
            <a:r>
              <a:rPr lang="fa-IR" sz="4400" b="1" smtClean="0">
                <a:cs typeface="Times New Roman" pitchFamily="18" charset="0"/>
              </a:rPr>
              <a:t>» است.</a:t>
            </a:r>
          </a:p>
          <a:p>
            <a:pPr algn="just" rtl="1" eaLnBrk="1" hangingPunct="1">
              <a:buFont typeface="Wingdings" pitchFamily="2" charset="2"/>
              <a:buNone/>
            </a:pPr>
            <a:endParaRPr lang="fa-IR" sz="4400" b="1" smtClean="0">
              <a:cs typeface="Times New Roman" pitchFamily="18" charset="0"/>
            </a:endParaRPr>
          </a:p>
          <a:p>
            <a:pPr algn="just" rtl="1" eaLnBrk="1" hangingPunct="1">
              <a:buFont typeface="Wingdings" pitchFamily="2" charset="2"/>
              <a:buNone/>
            </a:pPr>
            <a:r>
              <a:rPr lang="fa-IR" sz="4400" b="1" smtClean="0">
                <a:cs typeface="Times New Roman" pitchFamily="18" charset="0"/>
              </a:rPr>
              <a:t>  </a:t>
            </a:r>
            <a:endParaRPr lang="en-US" sz="4400" b="1" smtClean="0">
              <a:cs typeface="Times New Roman" pitchFamily="18" charset="0"/>
            </a:endParaRP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C7B61C-6FB4-48A5-B225-97031A1D9A49}" type="slidenum">
              <a:rPr lang="ar-SA" altLang="en-US" smtClean="0"/>
              <a:pPr/>
              <a:t>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0" grpId="0"/>
      <p:bldP spid="427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Oval 2"/>
          <p:cNvSpPr>
            <a:spLocks noChangeArrowheads="1"/>
          </p:cNvSpPr>
          <p:nvPr/>
        </p:nvSpPr>
        <p:spPr bwMode="auto">
          <a:xfrm>
            <a:off x="3203575" y="333375"/>
            <a:ext cx="2376488" cy="2232025"/>
          </a:xfrm>
          <a:prstGeom prst="ellipse">
            <a:avLst/>
          </a:prstGeom>
          <a:solidFill>
            <a:srgbClr val="00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400" b="1">
                <a:cs typeface="Times New Roman" pitchFamily="18" charset="0"/>
              </a:rPr>
              <a:t>نامگذاری</a:t>
            </a:r>
          </a:p>
          <a:p>
            <a:pPr algn="ctr"/>
            <a:r>
              <a:rPr lang="fa-IR" sz="4400" b="1">
                <a:solidFill>
                  <a:srgbClr val="FFFF00"/>
                </a:solidFill>
                <a:cs typeface="Times New Roman" pitchFamily="18" charset="0"/>
              </a:rPr>
              <a:t>انتخاب</a:t>
            </a:r>
            <a:endParaRPr lang="en-US" sz="44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20867" name="Oval 3"/>
          <p:cNvSpPr>
            <a:spLocks noChangeArrowheads="1"/>
          </p:cNvSpPr>
          <p:nvPr/>
        </p:nvSpPr>
        <p:spPr bwMode="auto">
          <a:xfrm>
            <a:off x="3203575" y="4365625"/>
            <a:ext cx="2376488" cy="2232025"/>
          </a:xfrm>
          <a:prstGeom prst="ellipse">
            <a:avLst/>
          </a:prstGeom>
          <a:solidFill>
            <a:srgbClr val="00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400" b="1">
                <a:cs typeface="Times New Roman" pitchFamily="18" charset="0"/>
              </a:rPr>
              <a:t>ناموری</a:t>
            </a:r>
          </a:p>
          <a:p>
            <a:pPr algn="ctr"/>
            <a:r>
              <a:rPr lang="fa-IR" sz="4400" b="1">
                <a:solidFill>
                  <a:srgbClr val="FFFF00"/>
                </a:solidFill>
                <a:cs typeface="Times New Roman" pitchFamily="18" charset="0"/>
              </a:rPr>
              <a:t>ارتقاء</a:t>
            </a:r>
            <a:endParaRPr lang="en-US" sz="44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20868" name="Oval 4"/>
          <p:cNvSpPr>
            <a:spLocks noChangeArrowheads="1"/>
          </p:cNvSpPr>
          <p:nvPr/>
        </p:nvSpPr>
        <p:spPr bwMode="auto">
          <a:xfrm>
            <a:off x="5580063" y="2420938"/>
            <a:ext cx="2376487" cy="2232025"/>
          </a:xfrm>
          <a:prstGeom prst="ellipse">
            <a:avLst/>
          </a:prstGeom>
          <a:solidFill>
            <a:srgbClr val="00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400" b="1">
                <a:cs typeface="Times New Roman" pitchFamily="18" charset="0"/>
              </a:rPr>
              <a:t>نام سازی</a:t>
            </a:r>
          </a:p>
          <a:p>
            <a:pPr algn="ctr"/>
            <a:r>
              <a:rPr lang="fa-IR" sz="4400" b="1">
                <a:solidFill>
                  <a:srgbClr val="FFFF00"/>
                </a:solidFill>
                <a:cs typeface="Times New Roman" pitchFamily="18" charset="0"/>
              </a:rPr>
              <a:t>ایجاد</a:t>
            </a:r>
            <a:endParaRPr lang="en-US" sz="44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20869" name="Oval 5"/>
          <p:cNvSpPr>
            <a:spLocks noChangeArrowheads="1"/>
          </p:cNvSpPr>
          <p:nvPr/>
        </p:nvSpPr>
        <p:spPr bwMode="auto">
          <a:xfrm>
            <a:off x="971550" y="2492375"/>
            <a:ext cx="2376488" cy="2232025"/>
          </a:xfrm>
          <a:prstGeom prst="ellipse">
            <a:avLst/>
          </a:prstGeom>
          <a:solidFill>
            <a:srgbClr val="00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400" b="1">
                <a:cs typeface="Times New Roman" pitchFamily="18" charset="0"/>
              </a:rPr>
              <a:t>نامداری</a:t>
            </a:r>
          </a:p>
          <a:p>
            <a:pPr algn="ctr"/>
            <a:r>
              <a:rPr lang="fa-IR" sz="4400" b="1">
                <a:solidFill>
                  <a:srgbClr val="FFFF00"/>
                </a:solidFill>
                <a:cs typeface="Times New Roman" pitchFamily="18" charset="0"/>
              </a:rPr>
              <a:t>اعتبار</a:t>
            </a:r>
            <a:endParaRPr lang="en-US" sz="44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20870" name="Line 6"/>
          <p:cNvSpPr>
            <a:spLocks noChangeShapeType="1"/>
          </p:cNvSpPr>
          <p:nvPr/>
        </p:nvSpPr>
        <p:spPr bwMode="auto">
          <a:xfrm flipH="1" flipV="1">
            <a:off x="2987675" y="4437063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871" name="Line 7"/>
          <p:cNvSpPr>
            <a:spLocks noChangeShapeType="1"/>
          </p:cNvSpPr>
          <p:nvPr/>
        </p:nvSpPr>
        <p:spPr bwMode="auto">
          <a:xfrm>
            <a:off x="5435600" y="1989138"/>
            <a:ext cx="64928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872" name="Line 8"/>
          <p:cNvSpPr>
            <a:spLocks noChangeShapeType="1"/>
          </p:cNvSpPr>
          <p:nvPr/>
        </p:nvSpPr>
        <p:spPr bwMode="auto">
          <a:xfrm flipV="1">
            <a:off x="5364163" y="4365625"/>
            <a:ext cx="64770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873" name="Line 9"/>
          <p:cNvSpPr>
            <a:spLocks noChangeShapeType="1"/>
          </p:cNvSpPr>
          <p:nvPr/>
        </p:nvSpPr>
        <p:spPr bwMode="auto">
          <a:xfrm flipV="1">
            <a:off x="2627313" y="2060575"/>
            <a:ext cx="720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56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14313" y="6248400"/>
            <a:ext cx="2214562" cy="457200"/>
          </a:xfrm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429000" y="2928938"/>
            <a:ext cx="2000250" cy="1285875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fa-IR" sz="3200" b="1" dirty="0">
                <a:solidFill>
                  <a:schemeClr val="bg2"/>
                </a:solidFill>
                <a:cs typeface="+mj-cs"/>
              </a:rPr>
              <a:t>ارکان مدیریت</a:t>
            </a:r>
          </a:p>
          <a:p>
            <a:pPr algn="ctr">
              <a:defRPr/>
            </a:pPr>
            <a:r>
              <a:rPr lang="fa-IR" sz="3200" b="1" dirty="0">
                <a:solidFill>
                  <a:schemeClr val="bg2"/>
                </a:solidFill>
                <a:cs typeface="+mj-cs"/>
              </a:rPr>
              <a:t>شناسه</a:t>
            </a:r>
            <a:endParaRPr lang="en-US" sz="3200" b="1" dirty="0">
              <a:solidFill>
                <a:schemeClr val="bg2"/>
              </a:solidFill>
              <a:cs typeface="+mj-cs"/>
            </a:endParaRPr>
          </a:p>
        </p:txBody>
      </p:sp>
      <p:sp>
        <p:nvSpPr>
          <p:cNvPr id="25612" name="Slide Number Placehold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5FC071-C129-4366-90EF-21CBCF12C147}" type="slidenum">
              <a:rPr lang="ar-SA" altLang="en-US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0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2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2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2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2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2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6" grpId="0" animBg="1"/>
      <p:bldP spid="420867" grpId="0" animBg="1"/>
      <p:bldP spid="420868" grpId="0" animBg="1"/>
      <p:bldP spid="420869" grpId="0" animBg="1"/>
      <p:bldP spid="420870" grpId="0" animBg="1"/>
      <p:bldP spid="420871" grpId="0" animBg="1"/>
      <p:bldP spid="420872" grpId="0" animBg="1"/>
      <p:bldP spid="42087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85800" y="1285875"/>
            <a:ext cx="7743825" cy="3357563"/>
          </a:xfrm>
        </p:spPr>
        <p:txBody>
          <a:bodyPr/>
          <a:lstStyle/>
          <a:p>
            <a:r>
              <a:rPr lang="fa-IR" sz="8000" b="1" smtClean="0"/>
              <a:t>گامها ومراحل مدیریت شناسه(برند)</a:t>
            </a:r>
            <a:endParaRPr lang="en-US" sz="8000" b="1" smtClean="0"/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4278E3-9443-47E1-8F05-2AA71294553D}" type="slidenum">
              <a:rPr lang="ar-SA" altLang="en-US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501062" cy="1538287"/>
          </a:xfrm>
        </p:spPr>
        <p:txBody>
          <a:bodyPr/>
          <a:lstStyle/>
          <a:p>
            <a:pPr algn="r" rtl="1"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1- </a:t>
            </a:r>
            <a:r>
              <a:rPr lang="fa-IR" b="1" dirty="0" smtClean="0">
                <a:solidFill>
                  <a:srgbClr val="FFFF00"/>
                </a:solidFill>
                <a:cs typeface="+mn-cs"/>
              </a:rPr>
              <a:t>موضوع</a:t>
            </a:r>
            <a:r>
              <a:rPr lang="fa-IR" b="1" dirty="0" smtClean="0">
                <a:solidFill>
                  <a:srgbClr val="FFFF00"/>
                </a:solidFill>
              </a:rPr>
              <a:t> برند را مشخص کنید.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71625"/>
            <a:ext cx="7772400" cy="4524375"/>
          </a:xfrm>
        </p:spPr>
        <p:txBody>
          <a:bodyPr/>
          <a:lstStyle/>
          <a:p>
            <a:pPr algn="r" rtl="1">
              <a:defRPr/>
            </a:pPr>
            <a:r>
              <a:rPr lang="fa-IR" sz="4400" b="1" dirty="0" smtClean="0">
                <a:latin typeface="+mj-lt"/>
              </a:rPr>
              <a:t>محصول؟</a:t>
            </a:r>
          </a:p>
          <a:p>
            <a:pPr algn="r" rtl="1">
              <a:defRPr/>
            </a:pPr>
            <a:endParaRPr lang="fa-IR" sz="4400" b="1" dirty="0" smtClean="0">
              <a:latin typeface="+mj-lt"/>
            </a:endParaRPr>
          </a:p>
          <a:p>
            <a:pPr algn="r" rtl="1">
              <a:defRPr/>
            </a:pPr>
            <a:r>
              <a:rPr lang="fa-IR" sz="4400" b="1" dirty="0" smtClean="0">
                <a:latin typeface="+mj-lt"/>
              </a:rPr>
              <a:t>بنگاه؟</a:t>
            </a:r>
          </a:p>
          <a:p>
            <a:pPr algn="r" rtl="1">
              <a:defRPr/>
            </a:pPr>
            <a:endParaRPr lang="fa-IR" sz="4400" b="1" dirty="0" smtClean="0">
              <a:latin typeface="+mj-lt"/>
            </a:endParaRPr>
          </a:p>
          <a:p>
            <a:pPr algn="r" rtl="1">
              <a:defRPr/>
            </a:pPr>
            <a:r>
              <a:rPr lang="fa-IR" sz="4400" b="1" dirty="0" smtClean="0">
                <a:latin typeface="+mj-lt"/>
              </a:rPr>
              <a:t>فرد؟</a:t>
            </a:r>
            <a:endParaRPr lang="en-US" sz="4400" b="1" dirty="0">
              <a:latin typeface="+mj-lt"/>
            </a:endParaRP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www.drroosta.com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4FB2A0-9F76-410D-884F-A24F2994F5F2}" type="slidenum">
              <a:rPr lang="ar-SA" altLang="en-US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3038</TotalTime>
  <Words>868</Words>
  <Application>Microsoft PowerPoint</Application>
  <PresentationFormat>On-screen Show (4:3)</PresentationFormat>
  <Paragraphs>295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Soaring</vt:lpstr>
      <vt:lpstr>Clip</vt:lpstr>
      <vt:lpstr>الگوی مدیریت شناسه (برند)در صنایع غذایی ایران</vt:lpstr>
      <vt:lpstr>Slide 2</vt:lpstr>
      <vt:lpstr>Slide 3</vt:lpstr>
      <vt:lpstr>شناسه(یا برند)در ادبیات ایران:</vt:lpstr>
      <vt:lpstr>Slide 5</vt:lpstr>
      <vt:lpstr>مدیریت شناسه(برند)</vt:lpstr>
      <vt:lpstr>Slide 7</vt:lpstr>
      <vt:lpstr>Slide 8</vt:lpstr>
      <vt:lpstr>1- موضوع برند را مشخص کنید.</vt:lpstr>
      <vt:lpstr>2- ساختار مناسب برند کدام است.</vt:lpstr>
      <vt:lpstr>3-مخاطبان وبازار هدف خود را مشخص کنید.</vt:lpstr>
      <vt:lpstr>4- رقبای خود را بشناسید.</vt:lpstr>
      <vt:lpstr>5-برند خود را تعریف کنید.</vt:lpstr>
      <vt:lpstr>6- جایگاه برند خودتان را تعریف کنید.</vt:lpstr>
      <vt:lpstr>Slide 15</vt:lpstr>
      <vt:lpstr>Slide 16</vt:lpstr>
      <vt:lpstr>Slide 17</vt:lpstr>
      <vt:lpstr>Slide 18</vt:lpstr>
      <vt:lpstr>Slide 19</vt:lpstr>
      <vt:lpstr>ارزش برند</vt:lpstr>
      <vt:lpstr>تخمین وبرآورد ارزش برند:</vt:lpstr>
      <vt:lpstr>عوامل افزایش ارزش ادراکی:</vt:lpstr>
      <vt:lpstr>استراتژی های گسترش شناسه(برند):</vt:lpstr>
      <vt:lpstr>استراتژیهای چرخه عمر شناسه(برند)</vt:lpstr>
      <vt:lpstr>مدیریت استراتژیک برند</vt:lpstr>
      <vt:lpstr>Slide 26</vt:lpstr>
      <vt:lpstr>Slide 27</vt:lpstr>
      <vt:lpstr>Slide 28</vt:lpstr>
      <vt:lpstr>ده فرمان شناسه وبرند</vt:lpstr>
      <vt:lpstr>Slide 30</vt:lpstr>
      <vt:lpstr>Slide 31</vt:lpstr>
      <vt:lpstr>دردرا باید گفت حرف را باید زد  رودباید شدو رفت دشت باید شد و خواند کوه باید شد و ماند     با سپاس     احمد روستا</vt:lpstr>
    </vt:vector>
  </TitlesOfParts>
  <Company>Simpson &amp; Stanley 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Brand Management</dc:title>
  <dc:creator>Soni Simpson</dc:creator>
  <cp:lastModifiedBy>Administratr</cp:lastModifiedBy>
  <cp:revision>366</cp:revision>
  <cp:lastPrinted>1601-01-01T00:00:00Z</cp:lastPrinted>
  <dcterms:created xsi:type="dcterms:W3CDTF">2003-02-10T00:54:57Z</dcterms:created>
  <dcterms:modified xsi:type="dcterms:W3CDTF">2009-02-23T12:28:33Z</dcterms:modified>
</cp:coreProperties>
</file>