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05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96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124.xml" ContentType="application/vnd.openxmlformats-officedocument.presentationml.notesSlide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notesSlides/notesSlide57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13.xml" ContentType="application/vnd.openxmlformats-officedocument.presentationml.notes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notesSlides/notesSlide46.xml" ContentType="application/vnd.openxmlformats-officedocument.presentationml.notesSlide+xml"/>
  <Override PartName="/ppt/notesSlides/notesSlide93.xml" ContentType="application/vnd.openxmlformats-officedocument.presentationml.notesSlide+xml"/>
  <Override PartName="/ppt/presentation.xml" ContentType="application/vnd.openxmlformats-officedocument.presentationml.slideshow.main+xml"/>
  <Override PartName="/ppt/slides/slide22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60.xml" ContentType="application/vnd.openxmlformats-officedocument.presentationml.notes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notesSlides/notesSlide118.xml" ContentType="application/vnd.openxmlformats-officedocument.presentationml.notes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107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114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21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110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19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99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15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122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Default Extension="jpeg" ContentType="image/jpeg"/>
  <Override PartName="/ppt/notesSlides/notesSlide100.xml" ContentType="application/vnd.openxmlformats-officedocument.presentationml.notesSlide+xml"/>
  <Override PartName="/ppt/notesSlides/notesSlide111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91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109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notesSlides/notesSlide89.xml" ContentType="application/vnd.openxmlformats-officedocument.presentationml.notesSlide+xml"/>
  <Override PartName="/ppt/notesSlides/notesSlide116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notesSlides/notesSlide78.xml" ContentType="application/vnd.openxmlformats-officedocument.presentationml.notesSlide+xml"/>
  <Override PartName="/ppt/notesSlides/notesSlide123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  <Override PartName="/ppt/notesSlides/notesSlide112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101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slides/slide118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notesSlides/notesSlide106.xml" ContentType="application/vnd.openxmlformats-officedocument.presentationml.notesSlide+xml"/>
  <Override PartName="/ppt/notesSlides/notesSlide117.xml" ContentType="application/vnd.openxmlformats-officedocument.presentationml.notesSlide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97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notesSlides/notesSlide86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120.xml" ContentType="application/vnd.openxmlformats-officedocument.presentationml.notesSlide+xml"/>
  <Override PartName="/ppt/slides/slide51.xml" ContentType="application/vnd.openxmlformats-officedocument.presentationml.slide+xml"/>
  <Override PartName="/ppt/notesSlides/notesSlide53.xml" ContentType="application/vnd.openxmlformats-officedocument.presentationml.notesSlide+xml"/>
  <Override PartName="/ppt/slides/slide40.xml" ContentType="application/vnd.openxmlformats-officedocument.presentationml.slide+xml"/>
  <Override PartName="/ppt/notesSlides/notesSlide4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</p:sldMasterIdLst>
  <p:notesMasterIdLst>
    <p:notesMasterId r:id="rId126"/>
  </p:notesMasterIdLst>
  <p:sldIdLst>
    <p:sldId id="256" r:id="rId2"/>
    <p:sldId id="518" r:id="rId3"/>
    <p:sldId id="519" r:id="rId4"/>
    <p:sldId id="520" r:id="rId5"/>
    <p:sldId id="263" r:id="rId6"/>
    <p:sldId id="264" r:id="rId7"/>
    <p:sldId id="265" r:id="rId8"/>
    <p:sldId id="266" r:id="rId9"/>
    <p:sldId id="267" r:id="rId10"/>
    <p:sldId id="269" r:id="rId11"/>
    <p:sldId id="268" r:id="rId12"/>
    <p:sldId id="270" r:id="rId13"/>
    <p:sldId id="272" r:id="rId14"/>
    <p:sldId id="422" r:id="rId15"/>
    <p:sldId id="494" r:id="rId16"/>
    <p:sldId id="424" r:id="rId17"/>
    <p:sldId id="448" r:id="rId18"/>
    <p:sldId id="449" r:id="rId19"/>
    <p:sldId id="450" r:id="rId20"/>
    <p:sldId id="451" r:id="rId21"/>
    <p:sldId id="452" r:id="rId22"/>
    <p:sldId id="453" r:id="rId23"/>
    <p:sldId id="454" r:id="rId24"/>
    <p:sldId id="455" r:id="rId25"/>
    <p:sldId id="456" r:id="rId26"/>
    <p:sldId id="495" r:id="rId27"/>
    <p:sldId id="500" r:id="rId28"/>
    <p:sldId id="501" r:id="rId29"/>
    <p:sldId id="502" r:id="rId30"/>
    <p:sldId id="496" r:id="rId31"/>
    <p:sldId id="503" r:id="rId32"/>
    <p:sldId id="504" r:id="rId33"/>
    <p:sldId id="505" r:id="rId34"/>
    <p:sldId id="506" r:id="rId35"/>
    <p:sldId id="497" r:id="rId36"/>
    <p:sldId id="507" r:id="rId37"/>
    <p:sldId id="508" r:id="rId38"/>
    <p:sldId id="509" r:id="rId39"/>
    <p:sldId id="498" r:id="rId40"/>
    <p:sldId id="510" r:id="rId41"/>
    <p:sldId id="511" r:id="rId42"/>
    <p:sldId id="512" r:id="rId43"/>
    <p:sldId id="499" r:id="rId44"/>
    <p:sldId id="513" r:id="rId45"/>
    <p:sldId id="515" r:id="rId46"/>
    <p:sldId id="516" r:id="rId47"/>
    <p:sldId id="517" r:id="rId48"/>
    <p:sldId id="467" r:id="rId49"/>
    <p:sldId id="468" r:id="rId50"/>
    <p:sldId id="469" r:id="rId51"/>
    <p:sldId id="470" r:id="rId52"/>
    <p:sldId id="471" r:id="rId53"/>
    <p:sldId id="472" r:id="rId54"/>
    <p:sldId id="473" r:id="rId55"/>
    <p:sldId id="474" r:id="rId56"/>
    <p:sldId id="475" r:id="rId57"/>
    <p:sldId id="476" r:id="rId58"/>
    <p:sldId id="477" r:id="rId59"/>
    <p:sldId id="478" r:id="rId60"/>
    <p:sldId id="479" r:id="rId61"/>
    <p:sldId id="480" r:id="rId62"/>
    <p:sldId id="481" r:id="rId63"/>
    <p:sldId id="482" r:id="rId64"/>
    <p:sldId id="483" r:id="rId65"/>
    <p:sldId id="484" r:id="rId66"/>
    <p:sldId id="485" r:id="rId67"/>
    <p:sldId id="486" r:id="rId68"/>
    <p:sldId id="487" r:id="rId69"/>
    <p:sldId id="488" r:id="rId70"/>
    <p:sldId id="489" r:id="rId71"/>
    <p:sldId id="490" r:id="rId72"/>
    <p:sldId id="491" r:id="rId73"/>
    <p:sldId id="492" r:id="rId74"/>
    <p:sldId id="493" r:id="rId75"/>
    <p:sldId id="459" r:id="rId76"/>
    <p:sldId id="460" r:id="rId77"/>
    <p:sldId id="461" r:id="rId78"/>
    <p:sldId id="462" r:id="rId79"/>
    <p:sldId id="463" r:id="rId80"/>
    <p:sldId id="464" r:id="rId81"/>
    <p:sldId id="465" r:id="rId82"/>
    <p:sldId id="466" r:id="rId83"/>
    <p:sldId id="392" r:id="rId84"/>
    <p:sldId id="393" r:id="rId85"/>
    <p:sldId id="444" r:id="rId86"/>
    <p:sldId id="394" r:id="rId87"/>
    <p:sldId id="445" r:id="rId88"/>
    <p:sldId id="446" r:id="rId89"/>
    <p:sldId id="447" r:id="rId90"/>
    <p:sldId id="380" r:id="rId91"/>
    <p:sldId id="381" r:id="rId92"/>
    <p:sldId id="318" r:id="rId93"/>
    <p:sldId id="281" r:id="rId94"/>
    <p:sldId id="300" r:id="rId95"/>
    <p:sldId id="301" r:id="rId96"/>
    <p:sldId id="302" r:id="rId97"/>
    <p:sldId id="305" r:id="rId98"/>
    <p:sldId id="537" r:id="rId99"/>
    <p:sldId id="538" r:id="rId100"/>
    <p:sldId id="539" r:id="rId101"/>
    <p:sldId id="540" r:id="rId102"/>
    <p:sldId id="541" r:id="rId103"/>
    <p:sldId id="542" r:id="rId104"/>
    <p:sldId id="543" r:id="rId105"/>
    <p:sldId id="544" r:id="rId106"/>
    <p:sldId id="545" r:id="rId107"/>
    <p:sldId id="546" r:id="rId108"/>
    <p:sldId id="547" r:id="rId109"/>
    <p:sldId id="548" r:id="rId110"/>
    <p:sldId id="549" r:id="rId111"/>
    <p:sldId id="550" r:id="rId112"/>
    <p:sldId id="551" r:id="rId113"/>
    <p:sldId id="552" r:id="rId114"/>
    <p:sldId id="553" r:id="rId115"/>
    <p:sldId id="554" r:id="rId116"/>
    <p:sldId id="555" r:id="rId117"/>
    <p:sldId id="556" r:id="rId118"/>
    <p:sldId id="557" r:id="rId119"/>
    <p:sldId id="558" r:id="rId120"/>
    <p:sldId id="559" r:id="rId121"/>
    <p:sldId id="560" r:id="rId122"/>
    <p:sldId id="561" r:id="rId123"/>
    <p:sldId id="566" r:id="rId124"/>
    <p:sldId id="567" r:id="rId125"/>
  </p:sldIdLst>
  <p:sldSz cx="9144000" cy="6858000" type="screen4x3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FFF00"/>
    <a:srgbClr val="FF00FF"/>
    <a:srgbClr val="800000"/>
    <a:srgbClr val="000000"/>
    <a:srgbClr val="FF0000"/>
    <a:srgbClr val="008000"/>
    <a:srgbClr val="33CC33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108" autoAdjust="0"/>
    <p:restoredTop sz="94658" autoAdjust="0"/>
  </p:normalViewPr>
  <p:slideViewPr>
    <p:cSldViewPr>
      <p:cViewPr>
        <p:scale>
          <a:sx n="66" d="100"/>
          <a:sy n="66" d="100"/>
        </p:scale>
        <p:origin x="-1380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4994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1E087C-991C-4F68-A2BB-AED26EB63EC2}" type="datetimeFigureOut">
              <a:rPr lang="en-US" smtClean="0"/>
              <a:t>12/11/2008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4FA0BA-7C69-4EF8-AD64-A57A877020C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FA0BA-7C69-4EF8-AD64-A57A877020C4}" type="slidenum">
              <a:rPr lang="en-US" smtClean="0"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FA0BA-7C69-4EF8-AD64-A57A877020C4}" type="slidenum">
              <a:rPr lang="en-US" smtClean="0"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FA0BA-7C69-4EF8-AD64-A57A877020C4}" type="slidenum">
              <a:rPr lang="en-US" smtClean="0"/>
              <a:t>100</a:t>
            </a:fld>
            <a:endParaRPr lang="en-US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FA0BA-7C69-4EF8-AD64-A57A877020C4}" type="slidenum">
              <a:rPr lang="en-US" smtClean="0"/>
              <a:t>101</a:t>
            </a:fld>
            <a:endParaRPr lang="en-US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FA0BA-7C69-4EF8-AD64-A57A877020C4}" type="slidenum">
              <a:rPr lang="en-US" smtClean="0"/>
              <a:t>102</a:t>
            </a:fld>
            <a:endParaRPr lang="en-US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FA0BA-7C69-4EF8-AD64-A57A877020C4}" type="slidenum">
              <a:rPr lang="en-US" smtClean="0"/>
              <a:t>103</a:t>
            </a:fld>
            <a:endParaRPr lang="en-US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FA0BA-7C69-4EF8-AD64-A57A877020C4}" type="slidenum">
              <a:rPr lang="en-US" smtClean="0"/>
              <a:t>104</a:t>
            </a:fld>
            <a:endParaRPr lang="en-US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FA0BA-7C69-4EF8-AD64-A57A877020C4}" type="slidenum">
              <a:rPr lang="en-US" smtClean="0"/>
              <a:t>105</a:t>
            </a:fld>
            <a:endParaRPr lang="en-US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FA0BA-7C69-4EF8-AD64-A57A877020C4}" type="slidenum">
              <a:rPr lang="en-US" smtClean="0"/>
              <a:t>106</a:t>
            </a:fld>
            <a:endParaRPr lang="en-US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FA0BA-7C69-4EF8-AD64-A57A877020C4}" type="slidenum">
              <a:rPr lang="en-US" smtClean="0"/>
              <a:t>107</a:t>
            </a:fld>
            <a:endParaRPr lang="en-US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FA0BA-7C69-4EF8-AD64-A57A877020C4}" type="slidenum">
              <a:rPr lang="en-US" smtClean="0"/>
              <a:t>108</a:t>
            </a:fld>
            <a:endParaRPr lang="en-US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FA0BA-7C69-4EF8-AD64-A57A877020C4}" type="slidenum">
              <a:rPr lang="en-US" smtClean="0"/>
              <a:t>109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FA0BA-7C69-4EF8-AD64-A57A877020C4}" type="slidenum">
              <a:rPr lang="en-US" smtClean="0"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FA0BA-7C69-4EF8-AD64-A57A877020C4}" type="slidenum">
              <a:rPr lang="en-US" smtClean="0"/>
              <a:t>110</a:t>
            </a:fld>
            <a:endParaRPr lang="en-US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FA0BA-7C69-4EF8-AD64-A57A877020C4}" type="slidenum">
              <a:rPr lang="en-US" smtClean="0"/>
              <a:t>111</a:t>
            </a:fld>
            <a:endParaRPr lang="en-US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FA0BA-7C69-4EF8-AD64-A57A877020C4}" type="slidenum">
              <a:rPr lang="en-US" smtClean="0"/>
              <a:t>112</a:t>
            </a:fld>
            <a:endParaRPr lang="en-US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FA0BA-7C69-4EF8-AD64-A57A877020C4}" type="slidenum">
              <a:rPr lang="en-US" smtClean="0"/>
              <a:t>113</a:t>
            </a:fld>
            <a:endParaRPr lang="en-US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FA0BA-7C69-4EF8-AD64-A57A877020C4}" type="slidenum">
              <a:rPr lang="en-US" smtClean="0"/>
              <a:t>114</a:t>
            </a:fld>
            <a:endParaRPr lang="en-US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FA0BA-7C69-4EF8-AD64-A57A877020C4}" type="slidenum">
              <a:rPr lang="en-US" smtClean="0"/>
              <a:t>115</a:t>
            </a:fld>
            <a:endParaRPr lang="en-US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FA0BA-7C69-4EF8-AD64-A57A877020C4}" type="slidenum">
              <a:rPr lang="en-US" smtClean="0"/>
              <a:t>116</a:t>
            </a:fld>
            <a:endParaRPr lang="en-US"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FA0BA-7C69-4EF8-AD64-A57A877020C4}" type="slidenum">
              <a:rPr lang="en-US" smtClean="0"/>
              <a:t>117</a:t>
            </a:fld>
            <a:endParaRPr lang="en-US"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FA0BA-7C69-4EF8-AD64-A57A877020C4}" type="slidenum">
              <a:rPr lang="en-US" smtClean="0"/>
              <a:t>118</a:t>
            </a:fld>
            <a:endParaRPr lang="en-US"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FA0BA-7C69-4EF8-AD64-A57A877020C4}" type="slidenum">
              <a:rPr lang="en-US" smtClean="0"/>
              <a:t>119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FA0BA-7C69-4EF8-AD64-A57A877020C4}" type="slidenum">
              <a:rPr lang="en-US" smtClean="0"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FA0BA-7C69-4EF8-AD64-A57A877020C4}" type="slidenum">
              <a:rPr lang="en-US" smtClean="0"/>
              <a:t>120</a:t>
            </a:fld>
            <a:endParaRPr lang="en-US"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FA0BA-7C69-4EF8-AD64-A57A877020C4}" type="slidenum">
              <a:rPr lang="en-US" smtClean="0"/>
              <a:t>121</a:t>
            </a:fld>
            <a:endParaRPr lang="en-US"/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FA0BA-7C69-4EF8-AD64-A57A877020C4}" type="slidenum">
              <a:rPr lang="en-US" smtClean="0"/>
              <a:t>122</a:t>
            </a:fld>
            <a:endParaRPr lang="en-US"/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FA0BA-7C69-4EF8-AD64-A57A877020C4}" type="slidenum">
              <a:rPr lang="en-US" smtClean="0"/>
              <a:t>123</a:t>
            </a:fld>
            <a:endParaRPr lang="en-US"/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FA0BA-7C69-4EF8-AD64-A57A877020C4}" type="slidenum">
              <a:rPr lang="en-US" smtClean="0"/>
              <a:t>124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FA0BA-7C69-4EF8-AD64-A57A877020C4}" type="slidenum">
              <a:rPr lang="en-US" smtClean="0"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FA0BA-7C69-4EF8-AD64-A57A877020C4}" type="slidenum">
              <a:rPr lang="en-US" smtClean="0"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FA0BA-7C69-4EF8-AD64-A57A877020C4}" type="slidenum">
              <a:rPr lang="en-US" smtClean="0"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FA0BA-7C69-4EF8-AD64-A57A877020C4}" type="slidenum">
              <a:rPr lang="en-US" smtClean="0"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FA0BA-7C69-4EF8-AD64-A57A877020C4}" type="slidenum">
              <a:rPr lang="en-US" smtClean="0"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FA0BA-7C69-4EF8-AD64-A57A877020C4}" type="slidenum">
              <a:rPr lang="en-US" smtClean="0"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FA0BA-7C69-4EF8-AD64-A57A877020C4}" type="slidenum">
              <a:rPr lang="en-US" smtClean="0"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FA0BA-7C69-4EF8-AD64-A57A877020C4}" type="slidenum">
              <a:rPr lang="en-US" smtClean="0"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FA0BA-7C69-4EF8-AD64-A57A877020C4}" type="slidenum">
              <a:rPr lang="en-US" smtClean="0"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FA0BA-7C69-4EF8-AD64-A57A877020C4}" type="slidenum">
              <a:rPr lang="en-US" smtClean="0"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FA0BA-7C69-4EF8-AD64-A57A877020C4}" type="slidenum">
              <a:rPr lang="en-US" smtClean="0"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FA0BA-7C69-4EF8-AD64-A57A877020C4}" type="slidenum">
              <a:rPr lang="en-US" smtClean="0"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FA0BA-7C69-4EF8-AD64-A57A877020C4}" type="slidenum">
              <a:rPr lang="en-US" smtClean="0"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FA0BA-7C69-4EF8-AD64-A57A877020C4}" type="slidenum">
              <a:rPr lang="en-US" smtClean="0"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FA0BA-7C69-4EF8-AD64-A57A877020C4}" type="slidenum">
              <a:rPr lang="en-US" smtClean="0"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FA0BA-7C69-4EF8-AD64-A57A877020C4}" type="slidenum">
              <a:rPr lang="en-US" smtClean="0"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FA0BA-7C69-4EF8-AD64-A57A877020C4}" type="slidenum">
              <a:rPr lang="en-US" smtClean="0"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FA0BA-7C69-4EF8-AD64-A57A877020C4}" type="slidenum">
              <a:rPr lang="en-US" smtClean="0"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FA0BA-7C69-4EF8-AD64-A57A877020C4}" type="slidenum">
              <a:rPr lang="en-US" smtClean="0"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FA0BA-7C69-4EF8-AD64-A57A877020C4}" type="slidenum">
              <a:rPr lang="en-US" smtClean="0"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FA0BA-7C69-4EF8-AD64-A57A877020C4}" type="slidenum">
              <a:rPr lang="en-US" smtClean="0"/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FA0BA-7C69-4EF8-AD64-A57A877020C4}" type="slidenum">
              <a:rPr lang="en-US" smtClean="0"/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FA0BA-7C69-4EF8-AD64-A57A877020C4}" type="slidenum">
              <a:rPr lang="en-US" smtClean="0"/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FA0BA-7C69-4EF8-AD64-A57A877020C4}" type="slidenum">
              <a:rPr lang="en-US" smtClean="0"/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FA0BA-7C69-4EF8-AD64-A57A877020C4}" type="slidenum">
              <a:rPr lang="en-US" smtClean="0"/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FA0BA-7C69-4EF8-AD64-A57A877020C4}" type="slidenum">
              <a:rPr lang="en-US" smtClean="0"/>
              <a:t>36</a:t>
            </a:fld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FA0BA-7C69-4EF8-AD64-A57A877020C4}" type="slidenum">
              <a:rPr lang="en-US" smtClean="0"/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FA0BA-7C69-4EF8-AD64-A57A877020C4}" type="slidenum">
              <a:rPr lang="en-US" smtClean="0"/>
              <a:t>38</a:t>
            </a:fld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FA0BA-7C69-4EF8-AD64-A57A877020C4}" type="slidenum">
              <a:rPr lang="en-US" smtClean="0"/>
              <a:t>39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FA0BA-7C69-4EF8-AD64-A57A877020C4}" type="slidenum">
              <a:rPr lang="en-US" smtClean="0"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FA0BA-7C69-4EF8-AD64-A57A877020C4}" type="slidenum">
              <a:rPr lang="en-US" smtClean="0"/>
              <a:t>40</a:t>
            </a:fld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FA0BA-7C69-4EF8-AD64-A57A877020C4}" type="slidenum">
              <a:rPr lang="en-US" smtClean="0"/>
              <a:t>41</a:t>
            </a:fld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FA0BA-7C69-4EF8-AD64-A57A877020C4}" type="slidenum">
              <a:rPr lang="en-US" smtClean="0"/>
              <a:t>42</a:t>
            </a:fld>
            <a:endParaRPr 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FA0BA-7C69-4EF8-AD64-A57A877020C4}" type="slidenum">
              <a:rPr lang="en-US" smtClean="0"/>
              <a:t>43</a:t>
            </a:fld>
            <a:endParaRPr 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FA0BA-7C69-4EF8-AD64-A57A877020C4}" type="slidenum">
              <a:rPr lang="en-US" smtClean="0"/>
              <a:t>44</a:t>
            </a:fld>
            <a:endParaRPr 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FA0BA-7C69-4EF8-AD64-A57A877020C4}" type="slidenum">
              <a:rPr lang="en-US" smtClean="0"/>
              <a:t>45</a:t>
            </a:fld>
            <a:endParaRPr 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FA0BA-7C69-4EF8-AD64-A57A877020C4}" type="slidenum">
              <a:rPr lang="en-US" smtClean="0"/>
              <a:t>46</a:t>
            </a:fld>
            <a:endParaRPr 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FA0BA-7C69-4EF8-AD64-A57A877020C4}" type="slidenum">
              <a:rPr lang="en-US" smtClean="0"/>
              <a:t>47</a:t>
            </a:fld>
            <a:endParaRPr lang="en-US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FA0BA-7C69-4EF8-AD64-A57A877020C4}" type="slidenum">
              <a:rPr lang="en-US" smtClean="0"/>
              <a:t>48</a:t>
            </a:fld>
            <a:endParaRPr lang="en-US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FA0BA-7C69-4EF8-AD64-A57A877020C4}" type="slidenum">
              <a:rPr lang="en-US" smtClean="0"/>
              <a:t>49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FA0BA-7C69-4EF8-AD64-A57A877020C4}" type="slidenum">
              <a:rPr lang="en-US" smtClean="0"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FA0BA-7C69-4EF8-AD64-A57A877020C4}" type="slidenum">
              <a:rPr lang="en-US" smtClean="0"/>
              <a:t>50</a:t>
            </a:fld>
            <a:endParaRPr lang="en-US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FA0BA-7C69-4EF8-AD64-A57A877020C4}" type="slidenum">
              <a:rPr lang="en-US" smtClean="0"/>
              <a:t>51</a:t>
            </a:fld>
            <a:endParaRPr lang="en-US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FA0BA-7C69-4EF8-AD64-A57A877020C4}" type="slidenum">
              <a:rPr lang="en-US" smtClean="0"/>
              <a:t>52</a:t>
            </a:fld>
            <a:endParaRPr lang="en-US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FA0BA-7C69-4EF8-AD64-A57A877020C4}" type="slidenum">
              <a:rPr lang="en-US" smtClean="0"/>
              <a:t>53</a:t>
            </a:fld>
            <a:endParaRPr lang="en-US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FA0BA-7C69-4EF8-AD64-A57A877020C4}" type="slidenum">
              <a:rPr lang="en-US" smtClean="0"/>
              <a:t>54</a:t>
            </a:fld>
            <a:endParaRPr lang="en-US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FA0BA-7C69-4EF8-AD64-A57A877020C4}" type="slidenum">
              <a:rPr lang="en-US" smtClean="0"/>
              <a:t>55</a:t>
            </a:fld>
            <a:endParaRPr lang="en-US" dirty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FA0BA-7C69-4EF8-AD64-A57A877020C4}" type="slidenum">
              <a:rPr lang="en-US" smtClean="0"/>
              <a:t>56</a:t>
            </a:fld>
            <a:endParaRPr lang="en-US" dirty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FA0BA-7C69-4EF8-AD64-A57A877020C4}" type="slidenum">
              <a:rPr lang="en-US" smtClean="0"/>
              <a:t>57</a:t>
            </a:fld>
            <a:endParaRPr lang="en-US" dirty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FA0BA-7C69-4EF8-AD64-A57A877020C4}" type="slidenum">
              <a:rPr lang="en-US" smtClean="0"/>
              <a:t>58</a:t>
            </a:fld>
            <a:endParaRPr lang="en-US" dirty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FA0BA-7C69-4EF8-AD64-A57A877020C4}" type="slidenum">
              <a:rPr lang="en-US" smtClean="0"/>
              <a:t>59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FA0BA-7C69-4EF8-AD64-A57A877020C4}" type="slidenum">
              <a:rPr lang="en-US" smtClean="0"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FA0BA-7C69-4EF8-AD64-A57A877020C4}" type="slidenum">
              <a:rPr lang="en-US" smtClean="0"/>
              <a:t>60</a:t>
            </a:fld>
            <a:endParaRPr lang="en-US" dirty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FA0BA-7C69-4EF8-AD64-A57A877020C4}" type="slidenum">
              <a:rPr lang="en-US" smtClean="0"/>
              <a:t>61</a:t>
            </a:fld>
            <a:endParaRPr lang="en-US" dirty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FA0BA-7C69-4EF8-AD64-A57A877020C4}" type="slidenum">
              <a:rPr lang="en-US" smtClean="0"/>
              <a:t>62</a:t>
            </a:fld>
            <a:endParaRPr lang="en-US" dirty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FA0BA-7C69-4EF8-AD64-A57A877020C4}" type="slidenum">
              <a:rPr lang="en-US" smtClean="0"/>
              <a:t>63</a:t>
            </a:fld>
            <a:endParaRPr lang="en-US" dirty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FA0BA-7C69-4EF8-AD64-A57A877020C4}" type="slidenum">
              <a:rPr lang="en-US" smtClean="0"/>
              <a:t>64</a:t>
            </a:fld>
            <a:endParaRPr lang="en-US" dirty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FA0BA-7C69-4EF8-AD64-A57A877020C4}" type="slidenum">
              <a:rPr lang="en-US" smtClean="0"/>
              <a:t>65</a:t>
            </a:fld>
            <a:endParaRPr lang="en-US" dirty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FA0BA-7C69-4EF8-AD64-A57A877020C4}" type="slidenum">
              <a:rPr lang="en-US" smtClean="0"/>
              <a:t>66</a:t>
            </a:fld>
            <a:endParaRPr lang="en-US" dirty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FA0BA-7C69-4EF8-AD64-A57A877020C4}" type="slidenum">
              <a:rPr lang="en-US" smtClean="0"/>
              <a:t>67</a:t>
            </a:fld>
            <a:endParaRPr lang="en-US" dirty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FA0BA-7C69-4EF8-AD64-A57A877020C4}" type="slidenum">
              <a:rPr lang="en-US" smtClean="0"/>
              <a:t>68</a:t>
            </a:fld>
            <a:endParaRPr lang="en-US" dirty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FA0BA-7C69-4EF8-AD64-A57A877020C4}" type="slidenum">
              <a:rPr lang="en-US" smtClean="0"/>
              <a:t>69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FA0BA-7C69-4EF8-AD64-A57A877020C4}" type="slidenum">
              <a:rPr lang="en-US" smtClean="0"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FA0BA-7C69-4EF8-AD64-A57A877020C4}" type="slidenum">
              <a:rPr lang="en-US" smtClean="0"/>
              <a:t>70</a:t>
            </a:fld>
            <a:endParaRPr lang="en-US" dirty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FA0BA-7C69-4EF8-AD64-A57A877020C4}" type="slidenum">
              <a:rPr lang="en-US" smtClean="0"/>
              <a:t>71</a:t>
            </a:fld>
            <a:endParaRPr lang="en-US" dirty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FA0BA-7C69-4EF8-AD64-A57A877020C4}" type="slidenum">
              <a:rPr lang="en-US" smtClean="0"/>
              <a:t>72</a:t>
            </a:fld>
            <a:endParaRPr lang="en-US" dirty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FA0BA-7C69-4EF8-AD64-A57A877020C4}" type="slidenum">
              <a:rPr lang="en-US" smtClean="0"/>
              <a:t>73</a:t>
            </a:fld>
            <a:endParaRPr lang="en-US" dirty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FA0BA-7C69-4EF8-AD64-A57A877020C4}" type="slidenum">
              <a:rPr lang="en-US" smtClean="0"/>
              <a:t>74</a:t>
            </a:fld>
            <a:endParaRPr lang="en-US" dirty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FA0BA-7C69-4EF8-AD64-A57A877020C4}" type="slidenum">
              <a:rPr lang="en-US" smtClean="0"/>
              <a:t>75</a:t>
            </a:fld>
            <a:endParaRPr lang="en-US" dirty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FA0BA-7C69-4EF8-AD64-A57A877020C4}" type="slidenum">
              <a:rPr lang="en-US" smtClean="0"/>
              <a:t>76</a:t>
            </a:fld>
            <a:endParaRPr lang="en-US" dirty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FA0BA-7C69-4EF8-AD64-A57A877020C4}" type="slidenum">
              <a:rPr lang="en-US" smtClean="0"/>
              <a:t>77</a:t>
            </a:fld>
            <a:endParaRPr lang="en-US" dirty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FA0BA-7C69-4EF8-AD64-A57A877020C4}" type="slidenum">
              <a:rPr lang="en-US" smtClean="0"/>
              <a:t>78</a:t>
            </a:fld>
            <a:endParaRPr lang="en-US" dirty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FA0BA-7C69-4EF8-AD64-A57A877020C4}" type="slidenum">
              <a:rPr lang="en-US" smtClean="0"/>
              <a:t>79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FA0BA-7C69-4EF8-AD64-A57A877020C4}" type="slidenum">
              <a:rPr lang="en-US" smtClean="0"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FA0BA-7C69-4EF8-AD64-A57A877020C4}" type="slidenum">
              <a:rPr lang="en-US" smtClean="0"/>
              <a:t>80</a:t>
            </a:fld>
            <a:endParaRPr lang="en-US" dirty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FA0BA-7C69-4EF8-AD64-A57A877020C4}" type="slidenum">
              <a:rPr lang="en-US" smtClean="0"/>
              <a:t>81</a:t>
            </a:fld>
            <a:endParaRPr lang="en-US" dirty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FA0BA-7C69-4EF8-AD64-A57A877020C4}" type="slidenum">
              <a:rPr lang="en-US" smtClean="0"/>
              <a:t>82</a:t>
            </a:fld>
            <a:endParaRPr lang="en-US" dirty="0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FA0BA-7C69-4EF8-AD64-A57A877020C4}" type="slidenum">
              <a:rPr lang="en-US" smtClean="0"/>
              <a:t>83</a:t>
            </a:fld>
            <a:endParaRPr lang="en-US" dirty="0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FA0BA-7C69-4EF8-AD64-A57A877020C4}" type="slidenum">
              <a:rPr lang="en-US" smtClean="0"/>
              <a:t>84</a:t>
            </a:fld>
            <a:endParaRPr lang="en-US" dirty="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FA0BA-7C69-4EF8-AD64-A57A877020C4}" type="slidenum">
              <a:rPr lang="en-US" smtClean="0"/>
              <a:t>85</a:t>
            </a:fld>
            <a:endParaRPr lang="en-US" dirty="0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FA0BA-7C69-4EF8-AD64-A57A877020C4}" type="slidenum">
              <a:rPr lang="en-US" smtClean="0"/>
              <a:t>86</a:t>
            </a:fld>
            <a:endParaRPr lang="en-US" dirty="0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FA0BA-7C69-4EF8-AD64-A57A877020C4}" type="slidenum">
              <a:rPr lang="en-US" smtClean="0"/>
              <a:t>87</a:t>
            </a:fld>
            <a:endParaRPr lang="en-US" dirty="0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FA0BA-7C69-4EF8-AD64-A57A877020C4}" type="slidenum">
              <a:rPr lang="en-US" smtClean="0"/>
              <a:t>88</a:t>
            </a:fld>
            <a:endParaRPr lang="en-US" dirty="0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FA0BA-7C69-4EF8-AD64-A57A877020C4}" type="slidenum">
              <a:rPr lang="en-US" smtClean="0"/>
              <a:t>89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FA0BA-7C69-4EF8-AD64-A57A877020C4}" type="slidenum">
              <a:rPr lang="en-US" smtClean="0"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FA0BA-7C69-4EF8-AD64-A57A877020C4}" type="slidenum">
              <a:rPr lang="en-US" smtClean="0"/>
              <a:t>90</a:t>
            </a:fld>
            <a:endParaRPr lang="en-US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FA0BA-7C69-4EF8-AD64-A57A877020C4}" type="slidenum">
              <a:rPr lang="en-US" smtClean="0"/>
              <a:t>91</a:t>
            </a:fld>
            <a:endParaRPr lang="en-US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FA0BA-7C69-4EF8-AD64-A57A877020C4}" type="slidenum">
              <a:rPr lang="en-US" smtClean="0"/>
              <a:t>92</a:t>
            </a:fld>
            <a:endParaRPr lang="en-US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FA0BA-7C69-4EF8-AD64-A57A877020C4}" type="slidenum">
              <a:rPr lang="en-US" smtClean="0"/>
              <a:t>93</a:t>
            </a:fld>
            <a:endParaRPr lang="en-US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FA0BA-7C69-4EF8-AD64-A57A877020C4}" type="slidenum">
              <a:rPr lang="en-US" smtClean="0"/>
              <a:t>94</a:t>
            </a:fld>
            <a:endParaRPr lang="en-US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FA0BA-7C69-4EF8-AD64-A57A877020C4}" type="slidenum">
              <a:rPr lang="en-US" smtClean="0"/>
              <a:t>95</a:t>
            </a:fld>
            <a:endParaRPr lang="en-US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FA0BA-7C69-4EF8-AD64-A57A877020C4}" type="slidenum">
              <a:rPr lang="en-US" smtClean="0"/>
              <a:t>96</a:t>
            </a:fld>
            <a:endParaRPr lang="en-US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FA0BA-7C69-4EF8-AD64-A57A877020C4}" type="slidenum">
              <a:rPr lang="en-US" smtClean="0"/>
              <a:t>97</a:t>
            </a:fld>
            <a:endParaRPr lang="en-US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FA0BA-7C69-4EF8-AD64-A57A877020C4}" type="slidenum">
              <a:rPr lang="en-US" smtClean="0"/>
              <a:t>98</a:t>
            </a:fld>
            <a:endParaRPr lang="en-US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FA0BA-7C69-4EF8-AD64-A57A877020C4}" type="slidenum">
              <a:rPr lang="en-US" smtClean="0"/>
              <a:t>99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60458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0459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92982E-197F-4010-8933-D3C63C4DE3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4D08F-851F-44A1-B86C-DC5D95AD6C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B49C1-FF9D-4BEB-9E29-156130867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2D87F-FFE3-4DBE-9EAB-C5F09FC1E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1C0E8-67B9-4AF0-9164-007B590E6D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4E2BD-F40D-45B5-A9D1-C932D03BA8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47BA9-BC44-4AB8-BE1F-D61D9CB33B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D1FB9-40CE-45D5-9999-92DA2B82E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A8ED9-815D-4664-86B8-229617C1FC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E9B6F-B7B7-4ECE-A983-134070070B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49220-0318-4CAD-B077-22032B1748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91D57-6AEE-43CB-8E49-51CCE93F34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451D6-940B-45FB-B880-B56DD17F80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939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39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39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39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39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40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40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40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40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40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40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40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40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40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40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41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41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41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41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41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41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41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41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41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41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42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42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42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42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42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42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42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42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42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42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43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5943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943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59434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943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9436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437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438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DDBACD42-8A8E-489D-B9DB-06E5E86616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0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5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6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3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1844675"/>
            <a:ext cx="8229600" cy="2160588"/>
          </a:xfrm>
        </p:spPr>
        <p:txBody>
          <a:bodyPr/>
          <a:lstStyle/>
          <a:p>
            <a:pPr eaLnBrk="1" hangingPunct="1">
              <a:defRPr/>
            </a:pPr>
            <a:r>
              <a:rPr lang="fa-IR" sz="7200" b="1" dirty="0" smtClean="0">
                <a:solidFill>
                  <a:srgbClr val="FFFF00"/>
                </a:solidFill>
              </a:rPr>
              <a:t>استراتژی های کسب و کار  </a:t>
            </a:r>
            <a:endParaRPr lang="en-US" sz="7200" b="1" dirty="0" smtClean="0">
              <a:solidFill>
                <a:srgbClr val="FFFF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11413" y="4292600"/>
            <a:ext cx="5145087" cy="936625"/>
          </a:xfrm>
        </p:spPr>
        <p:txBody>
          <a:bodyPr/>
          <a:lstStyle/>
          <a:p>
            <a:pPr rtl="1" eaLnBrk="1" hangingPunct="1">
              <a:defRPr/>
            </a:pPr>
            <a:r>
              <a:rPr lang="fa-IR" sz="4400" b="1" smtClean="0">
                <a:solidFill>
                  <a:srgbClr val="FFFF00"/>
                </a:solidFill>
              </a:rPr>
              <a:t>از: دکتر احمد روستا </a:t>
            </a:r>
            <a:endParaRPr lang="en-US" sz="4400" b="1" dirty="0" smtClean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0937" y="5614550"/>
            <a:ext cx="6643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. D R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S T A . C O M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341438"/>
            <a:ext cx="8642350" cy="5256212"/>
          </a:xfr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2700000" scaled="1"/>
          </a:gradFill>
        </p:spPr>
        <p:txBody>
          <a:bodyPr/>
          <a:lstStyle/>
          <a:p>
            <a:pPr algn="r" rt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fa-IR" b="1" smtClean="0">
              <a:solidFill>
                <a:srgbClr val="FFFF00"/>
              </a:solidFill>
            </a:endParaRPr>
          </a:p>
          <a:p>
            <a:pPr algn="r" rtl="1" eaLnBrk="1" hangingPunct="1"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fa-IR" b="1" smtClean="0"/>
              <a:t> تأکید بر حفظ وضع موجود و موقُعیت در بازار وجود دارد </a:t>
            </a:r>
          </a:p>
          <a:p>
            <a:pPr algn="r" rt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fa-IR" b="1" smtClean="0"/>
          </a:p>
          <a:p>
            <a:pPr algn="r" rtl="1" eaLnBrk="1" hangingPunct="1"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fa-IR" b="1" smtClean="0"/>
              <a:t>علاقه ای برای  توسعه وجود ندارد </a:t>
            </a:r>
          </a:p>
          <a:p>
            <a:pPr algn="r" rtl="1" eaLnBrk="1" hangingPunct="1">
              <a:lnSpc>
                <a:spcPct val="80000"/>
              </a:lnSpc>
              <a:buFont typeface="Wingdings" pitchFamily="2" charset="2"/>
              <a:buChar char="q"/>
              <a:defRPr/>
            </a:pPr>
            <a:endParaRPr lang="fa-IR" b="1" smtClean="0"/>
          </a:p>
          <a:p>
            <a:pPr algn="r" rtl="1" eaLnBrk="1" hangingPunct="1"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fa-IR" b="1" smtClean="0"/>
              <a:t>فقط بعضی از تغییرات جزئی قابل  قبول است </a:t>
            </a:r>
          </a:p>
          <a:p>
            <a:pPr algn="r" rt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fa-IR" b="1" smtClean="0"/>
          </a:p>
          <a:p>
            <a:pPr algn="r" rtl="1" eaLnBrk="1" hangingPunct="1"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fa-IR" b="1" smtClean="0"/>
              <a:t>برای مشارکت با عرضه کنندگان مواد اولیه  برای دفاع موقعیت تمایل وجود دارد </a:t>
            </a:r>
          </a:p>
          <a:p>
            <a:pPr algn="r" rtl="1" eaLnBrk="1" hangingPunct="1">
              <a:lnSpc>
                <a:spcPct val="80000"/>
              </a:lnSpc>
              <a:buFont typeface="Wingdings" pitchFamily="2" charset="2"/>
              <a:buChar char="q"/>
              <a:defRPr/>
            </a:pPr>
            <a:endParaRPr lang="fa-IR" b="1" smtClean="0"/>
          </a:p>
          <a:p>
            <a:pPr algn="r" rtl="1" eaLnBrk="1" hangingPunct="1"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fa-IR" b="1" smtClean="0"/>
              <a:t> کاهش هزینه تولید و قیمت فروش  مورد توجه است </a:t>
            </a:r>
          </a:p>
          <a:p>
            <a:pPr algn="r" rtl="1" eaLnBrk="1" hangingPunct="1">
              <a:lnSpc>
                <a:spcPct val="80000"/>
              </a:lnSpc>
              <a:buFont typeface="Wingdings" pitchFamily="2" charset="2"/>
              <a:buChar char="q"/>
              <a:defRPr/>
            </a:pPr>
            <a:endParaRPr lang="en-US" b="1" dirty="0" smtClean="0"/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5003800" y="333375"/>
            <a:ext cx="3727450" cy="69532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fa-IR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استراتژی تدافعی </a:t>
            </a:r>
            <a:endParaRPr lang="en-US" sz="4400" b="1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1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 animBg="1"/>
      <p:bldP spid="73732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549275"/>
            <a:ext cx="8713787" cy="5975350"/>
          </a:xfrm>
        </p:spPr>
        <p:txBody>
          <a:bodyPr/>
          <a:lstStyle/>
          <a:p>
            <a:pPr algn="r" rtl="1" eaLnBrk="1" hangingPunct="1">
              <a:buFontTx/>
              <a:buChar char="-"/>
              <a:defRPr/>
            </a:pPr>
            <a:r>
              <a:rPr lang="fa-IR" sz="3600" b="1" smtClean="0"/>
              <a:t>استراتژی ارتباطی شامل شناسائی ، جذب ، تقویت ، گسترش و حفظ ارتباط با گروه های ذینفع بویژه مشتریان است.</a:t>
            </a:r>
          </a:p>
          <a:p>
            <a:pPr algn="r" rtl="1" eaLnBrk="1" hangingPunct="1">
              <a:buFontTx/>
              <a:buNone/>
              <a:defRPr/>
            </a:pPr>
            <a:endParaRPr lang="fa-IR" sz="3600" b="1" smtClean="0"/>
          </a:p>
          <a:p>
            <a:pPr algn="r" rtl="1" eaLnBrk="1" hangingPunct="1">
              <a:buFontTx/>
              <a:buChar char="-"/>
              <a:defRPr/>
            </a:pPr>
            <a:r>
              <a:rPr lang="fa-IR" sz="3600" b="1" smtClean="0"/>
              <a:t>استراتژی ارتباطی باعث کاهش تنش و افزایش آرامش در شرایط رقابتی و بحرانی میشود.</a:t>
            </a:r>
          </a:p>
          <a:p>
            <a:pPr algn="r" eaLnBrk="1" hangingPunct="1">
              <a:buFontTx/>
              <a:buNone/>
              <a:defRPr/>
            </a:pPr>
            <a:endParaRPr lang="fa-IR" sz="3600" b="1" smtClean="0"/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fa-IR" sz="3600" smtClean="0">
                <a:solidFill>
                  <a:schemeClr val="hlink"/>
                </a:solidFill>
              </a:rPr>
              <a:t>-</a:t>
            </a:r>
            <a:r>
              <a:rPr lang="fa-IR" sz="3600" b="1" smtClean="0"/>
              <a:t> استراتژی ارتباطی نوعی مزیت رقابتی بوجود میآورد.</a:t>
            </a:r>
            <a:endParaRPr lang="en-US" sz="3600" b="1" smtClean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4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4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14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414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569325" cy="1782762"/>
          </a:xfrm>
        </p:spPr>
        <p:txBody>
          <a:bodyPr/>
          <a:lstStyle/>
          <a:p>
            <a:pPr algn="r" eaLnBrk="1" hangingPunct="1">
              <a:defRPr/>
            </a:pPr>
            <a:r>
              <a:rPr lang="fa-IR" sz="4000" b="1" smtClean="0"/>
              <a:t>4- استراتژی بازاریابی و فروش هوشمندانه و چابک</a:t>
            </a:r>
            <a:endParaRPr lang="en-US" sz="4000" b="1" smtClean="0"/>
          </a:p>
        </p:txBody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916113"/>
            <a:ext cx="8569325" cy="4681537"/>
          </a:xfrm>
        </p:spPr>
        <p:txBody>
          <a:bodyPr/>
          <a:lstStyle/>
          <a:p>
            <a:pPr algn="r" rtl="1" eaLnBrk="1" hangingPunct="1">
              <a:buFontTx/>
              <a:buChar char="-"/>
              <a:defRPr/>
            </a:pPr>
            <a:r>
              <a:rPr lang="fa-IR" sz="3600" b="1" smtClean="0"/>
              <a:t>در رقابت آینده ، بازاریابی و فروش هوشمندانه ، زیرکانه و چابک ، جایگزین بازاریابی و فروش فعالانه  میشود.</a:t>
            </a:r>
          </a:p>
          <a:p>
            <a:pPr algn="r" rtl="1" eaLnBrk="1" hangingPunct="1">
              <a:buFontTx/>
              <a:buNone/>
              <a:defRPr/>
            </a:pPr>
            <a:endParaRPr lang="fa-IR" sz="3600" b="1" smtClean="0"/>
          </a:p>
          <a:p>
            <a:pPr algn="r" rtl="1" eaLnBrk="1" hangingPunct="1">
              <a:buFontTx/>
              <a:buChar char="-"/>
              <a:defRPr/>
            </a:pPr>
            <a:r>
              <a:rPr lang="fa-IR" sz="3600" b="1" smtClean="0"/>
              <a:t>در این استراتژی دانائی و تخصص و تحقیقات جایگزین تجربه و حدسیات میشود.</a:t>
            </a:r>
            <a:endParaRPr lang="en-US" sz="3600" b="1" smtClean="0"/>
          </a:p>
          <a:p>
            <a:pPr algn="r" eaLnBrk="1" hangingPunct="1">
              <a:buFontTx/>
              <a:buNone/>
              <a:defRPr/>
            </a:pPr>
            <a:endParaRPr lang="fa-IR" sz="3600" b="1" smtClean="0"/>
          </a:p>
          <a:p>
            <a:pPr algn="r" eaLnBrk="1" hangingPunct="1">
              <a:buFontTx/>
              <a:buNone/>
              <a:defRPr/>
            </a:pPr>
            <a:endParaRPr lang="en-US" sz="3600" b="1" smtClean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5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5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15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415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415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746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549275"/>
            <a:ext cx="8785225" cy="5832475"/>
          </a:xfrm>
        </p:spPr>
        <p:txBody>
          <a:bodyPr/>
          <a:lstStyle/>
          <a:p>
            <a:pPr algn="r" eaLnBrk="1" hangingPunct="1">
              <a:buFont typeface="Wingdings" pitchFamily="2" charset="2"/>
              <a:buNone/>
              <a:defRPr/>
            </a:pPr>
            <a:endParaRPr lang="fa-IR" sz="3600" b="1" smtClean="0">
              <a:solidFill>
                <a:schemeClr val="hlink"/>
              </a:solidFill>
            </a:endParaRPr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fa-IR" sz="3600" b="1" smtClean="0">
                <a:solidFill>
                  <a:schemeClr val="hlink"/>
                </a:solidFill>
              </a:rPr>
              <a:t>-</a:t>
            </a:r>
            <a:r>
              <a:rPr lang="fa-IR" sz="3600" b="1" smtClean="0"/>
              <a:t> </a:t>
            </a:r>
            <a:r>
              <a:rPr lang="fa-IR" sz="4000" b="1" smtClean="0"/>
              <a:t>استراتژی هوشمندانه ، مبتنی بر رقابت هوشمندانه و مدیریت هوشمندانه است .</a:t>
            </a:r>
            <a:endParaRPr lang="fa-IR" sz="4000" b="1" smtClean="0">
              <a:solidFill>
                <a:schemeClr val="hlink"/>
              </a:solidFill>
            </a:endParaRPr>
          </a:p>
          <a:p>
            <a:pPr algn="r" eaLnBrk="1" hangingPunct="1">
              <a:buFont typeface="Wingdings" pitchFamily="2" charset="2"/>
              <a:buNone/>
              <a:defRPr/>
            </a:pPr>
            <a:endParaRPr lang="fa-IR" sz="4000" b="1" smtClean="0">
              <a:solidFill>
                <a:schemeClr val="hlink"/>
              </a:solidFill>
            </a:endParaRPr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fa-IR" sz="4000" b="1" smtClean="0">
                <a:solidFill>
                  <a:schemeClr val="hlink"/>
                </a:solidFill>
              </a:rPr>
              <a:t>-</a:t>
            </a:r>
            <a:r>
              <a:rPr lang="fa-IR" sz="4000" b="1" smtClean="0"/>
              <a:t> سرعت، سهولت و سبقت بر اساس خلاقیت، منفعت و مزیت نکات کلیدی این استراتژی هستند. </a:t>
            </a:r>
            <a:endParaRPr lang="en-US" sz="4000" b="1" smtClean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16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6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6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fa-IR" sz="4000" b="1" smtClean="0"/>
              <a:t>5- استراتژی بازاریابی ارزشی</a:t>
            </a:r>
            <a:endParaRPr lang="en-US" sz="4000" b="1" smtClean="0"/>
          </a:p>
        </p:txBody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28775"/>
            <a:ext cx="8516938" cy="4895850"/>
          </a:xfrm>
        </p:spPr>
        <p:txBody>
          <a:bodyPr/>
          <a:lstStyle/>
          <a:p>
            <a:pPr algn="r" rtl="1" eaLnBrk="1" hangingPunct="1">
              <a:lnSpc>
                <a:spcPct val="90000"/>
              </a:lnSpc>
              <a:buFontTx/>
              <a:buChar char="-"/>
              <a:defRPr/>
            </a:pPr>
            <a:r>
              <a:rPr lang="fa-IR" sz="3600" b="1" smtClean="0"/>
              <a:t>ایجاد ارزش برای سهامداران و مشتریان رمز موفقیت این استراتژی است.</a:t>
            </a:r>
          </a:p>
          <a:p>
            <a:pPr algn="r" rtl="1" eaLnBrk="1" hangingPunct="1">
              <a:lnSpc>
                <a:spcPct val="90000"/>
              </a:lnSpc>
              <a:buFontTx/>
              <a:buNone/>
              <a:defRPr/>
            </a:pPr>
            <a:endParaRPr lang="fa-IR" sz="3600" b="1" smtClean="0"/>
          </a:p>
          <a:p>
            <a:pPr algn="r" rtl="1" eaLnBrk="1" hangingPunct="1">
              <a:lnSpc>
                <a:spcPct val="90000"/>
              </a:lnSpc>
              <a:buFontTx/>
              <a:buChar char="-"/>
              <a:defRPr/>
            </a:pPr>
            <a:r>
              <a:rPr lang="fa-IR" sz="3600" b="1" smtClean="0"/>
              <a:t>ارزش ها متنوع و متغیّر هستند.</a:t>
            </a:r>
          </a:p>
          <a:p>
            <a:pPr algn="r" rtl="1" eaLnBrk="1" hangingPunct="1">
              <a:lnSpc>
                <a:spcPct val="90000"/>
              </a:lnSpc>
              <a:buFontTx/>
              <a:buNone/>
              <a:defRPr/>
            </a:pPr>
            <a:endParaRPr lang="fa-IR" sz="3600" b="1" smtClean="0"/>
          </a:p>
          <a:p>
            <a:pPr algn="r" rtl="1" eaLnBrk="1" hangingPunct="1">
              <a:lnSpc>
                <a:spcPct val="90000"/>
              </a:lnSpc>
              <a:buFontTx/>
              <a:buChar char="-"/>
              <a:defRPr/>
            </a:pPr>
            <a:r>
              <a:rPr lang="fa-IR" sz="3600" b="1" smtClean="0"/>
              <a:t>شناخت ارزش ها از دید و نظر مشتریان و سهامداران و جهت گیری استراتژِیک بر پایه شناخت نقش مهمی در موفقیت این استراتژی دارند.</a:t>
            </a:r>
            <a:endParaRPr lang="en-US" sz="3600" b="1" smtClean="0"/>
          </a:p>
          <a:p>
            <a:pPr algn="r" rtl="1" eaLnBrk="1" hangingPunct="1">
              <a:lnSpc>
                <a:spcPct val="90000"/>
              </a:lnSpc>
              <a:buFontTx/>
              <a:buChar char="-"/>
              <a:defRPr/>
            </a:pPr>
            <a:endParaRPr lang="en-US" sz="3600" b="1" smtClean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7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7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17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7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7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7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7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7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7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7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7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7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7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7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7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7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7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7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794" grpId="0"/>
      <p:bldP spid="417795" grpId="0" build="p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476250"/>
            <a:ext cx="8580438" cy="5761038"/>
          </a:xfrm>
        </p:spPr>
        <p:txBody>
          <a:bodyPr/>
          <a:lstStyle/>
          <a:p>
            <a:pPr algn="r" rtl="1" eaLnBrk="1" hangingPunct="1">
              <a:buFontTx/>
              <a:buChar char="-"/>
              <a:defRPr/>
            </a:pPr>
            <a:r>
              <a:rPr lang="fa-IR" sz="4000" b="1" smtClean="0"/>
              <a:t>ارزش برای صاحبان و مشتریان گاهی تناقض دارند و نزدیک سازی آنها از وظایف مدیران استراتژیک است.</a:t>
            </a:r>
          </a:p>
          <a:p>
            <a:pPr algn="r" rtl="1" eaLnBrk="1" hangingPunct="1">
              <a:buFontTx/>
              <a:buNone/>
              <a:defRPr/>
            </a:pPr>
            <a:endParaRPr lang="fa-IR" sz="4000" b="1" smtClean="0"/>
          </a:p>
          <a:p>
            <a:pPr algn="r" rtl="1" eaLnBrk="1" hangingPunct="1">
              <a:buFontTx/>
              <a:buChar char="-"/>
              <a:defRPr/>
            </a:pPr>
            <a:r>
              <a:rPr lang="fa-IR" sz="4000" b="1" smtClean="0"/>
              <a:t>استراتژی بازاریابی ارزشی در جهت ایجاد و گسترش ارزشهای اضافی و حفظ آنهاست تا به اهداف استراتژیک دست یابد.</a:t>
            </a:r>
            <a:endParaRPr lang="en-US" sz="4000" b="1" smtClean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18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18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fa-IR" sz="4000" b="1" smtClean="0"/>
              <a:t>6- استراتژی منزلت</a:t>
            </a:r>
            <a:endParaRPr lang="en-US" sz="4000" b="1" smtClean="0"/>
          </a:p>
        </p:txBody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484313"/>
            <a:ext cx="8713787" cy="4791075"/>
          </a:xfrm>
        </p:spPr>
        <p:txBody>
          <a:bodyPr/>
          <a:lstStyle/>
          <a:p>
            <a:pPr algn="r" rtl="1" eaLnBrk="1" hangingPunct="1">
              <a:lnSpc>
                <a:spcPct val="80000"/>
              </a:lnSpc>
              <a:buFontTx/>
              <a:buChar char="•"/>
              <a:defRPr/>
            </a:pPr>
            <a:r>
              <a:rPr lang="fa-IR" sz="3600" b="1" smtClean="0"/>
              <a:t>یکی از مهمترین اهداف استراتژیک هر بنگاه ،ایجاد منزلت در بازار و مکان یابی و جایگاه قوی در بازار است. </a:t>
            </a:r>
          </a:p>
          <a:p>
            <a:pPr algn="r" rtl="1" eaLnBrk="1" hangingPunct="1">
              <a:lnSpc>
                <a:spcPct val="80000"/>
              </a:lnSpc>
              <a:buFontTx/>
              <a:buNone/>
              <a:defRPr/>
            </a:pPr>
            <a:endParaRPr lang="fa-IR" sz="3600" b="1" smtClean="0"/>
          </a:p>
          <a:p>
            <a:pPr algn="r" rtl="1" eaLnBrk="1" hangingPunct="1">
              <a:lnSpc>
                <a:spcPct val="80000"/>
              </a:lnSpc>
              <a:buFontTx/>
              <a:buChar char="•"/>
              <a:defRPr/>
            </a:pPr>
            <a:r>
              <a:rPr lang="fa-IR" sz="3600" b="1" smtClean="0"/>
              <a:t>منزلت به معنای جایگاه برتر ، مثبت ومطلوب در ذهن مخاطبین است.</a:t>
            </a:r>
          </a:p>
          <a:p>
            <a:pPr algn="r" rtl="1" eaLnBrk="1" hangingPunct="1">
              <a:lnSpc>
                <a:spcPct val="80000"/>
              </a:lnSpc>
              <a:buFontTx/>
              <a:buNone/>
              <a:defRPr/>
            </a:pPr>
            <a:endParaRPr lang="fa-IR" sz="3600" b="1" smtClean="0"/>
          </a:p>
          <a:p>
            <a:pPr algn="r" rtl="1" eaLnBrk="1" hangingPunct="1">
              <a:lnSpc>
                <a:spcPct val="80000"/>
              </a:lnSpc>
              <a:buFontTx/>
              <a:buChar char="•"/>
              <a:defRPr/>
            </a:pPr>
            <a:r>
              <a:rPr lang="fa-IR" sz="3600" b="1" smtClean="0"/>
              <a:t>ایجاد ، تقویت و حفظ منزلت باعث بازارپذیری بیشتر ، بهتر ، سریعتر و راحت تر خواهد بود.</a:t>
            </a:r>
            <a:endParaRPr lang="en-US" sz="3600" b="1" smtClean="0"/>
          </a:p>
          <a:p>
            <a:pPr algn="r" rtl="1" eaLnBrk="1" hangingPunct="1">
              <a:lnSpc>
                <a:spcPct val="80000"/>
              </a:lnSpc>
              <a:buFontTx/>
              <a:buChar char="•"/>
              <a:defRPr/>
            </a:pPr>
            <a:endParaRPr lang="en-US" sz="3600" b="1" smtClean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19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9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19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19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42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404813"/>
            <a:ext cx="8642350" cy="6264275"/>
          </a:xfrm>
        </p:spPr>
        <p:txBody>
          <a:bodyPr/>
          <a:lstStyle/>
          <a:p>
            <a:pPr algn="r" rtl="1" eaLnBrk="1" hangingPunct="1">
              <a:buFontTx/>
              <a:buChar char="•"/>
              <a:defRPr/>
            </a:pPr>
            <a:r>
              <a:rPr lang="fa-IR" sz="4000" b="1" smtClean="0"/>
              <a:t>منزلت نوعی حسّ ارجحیّت در مشتری ایجاد می کند.</a:t>
            </a:r>
          </a:p>
          <a:p>
            <a:pPr algn="r" rtl="1" eaLnBrk="1" hangingPunct="1">
              <a:buFontTx/>
              <a:buNone/>
              <a:defRPr/>
            </a:pPr>
            <a:endParaRPr lang="fa-IR" sz="4000" b="1" smtClean="0"/>
          </a:p>
          <a:p>
            <a:pPr algn="r" rtl="1" eaLnBrk="1" hangingPunct="1">
              <a:buFontTx/>
              <a:buChar char="•"/>
              <a:defRPr/>
            </a:pPr>
            <a:r>
              <a:rPr lang="fa-IR" sz="4000" b="1" smtClean="0"/>
              <a:t>منزلت سازی نیازمند تداوم رفتار و حضور و ارتباط با بازار است و پدیده ای استراتژیک است.</a:t>
            </a:r>
          </a:p>
          <a:p>
            <a:pPr algn="r" rtl="1" eaLnBrk="1" hangingPunct="1">
              <a:buFontTx/>
              <a:buNone/>
              <a:defRPr/>
            </a:pPr>
            <a:endParaRPr lang="fa-IR" sz="4000" b="1" smtClean="0"/>
          </a:p>
          <a:p>
            <a:pPr algn="r" rtl="1" eaLnBrk="1" hangingPunct="1">
              <a:buFontTx/>
              <a:buChar char="•"/>
              <a:defRPr/>
            </a:pPr>
            <a:r>
              <a:rPr lang="fa-IR" sz="4000" b="1" smtClean="0"/>
              <a:t>منزلت باعث تقویت نام و نشان میشود و گاهی مدیریت نام و نشان باعث منزلت بهتر میگردد.</a:t>
            </a:r>
            <a:endParaRPr lang="en-US" sz="4000" b="1" smtClean="0"/>
          </a:p>
          <a:p>
            <a:pPr algn="r" rtl="1" eaLnBrk="1" hangingPunct="1">
              <a:buFontTx/>
              <a:buChar char="•"/>
              <a:defRPr/>
            </a:pPr>
            <a:endParaRPr lang="fa-IR" sz="4000" b="1" smtClean="0"/>
          </a:p>
          <a:p>
            <a:pPr algn="r" rtl="1" eaLnBrk="1" hangingPunct="1">
              <a:buFont typeface="Wingdings" pitchFamily="2" charset="2"/>
              <a:buNone/>
              <a:defRPr/>
            </a:pPr>
            <a:endParaRPr lang="en-US" sz="4000" b="1" smtClean="0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0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0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20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20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420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z="4800" b="1" smtClean="0">
                <a:solidFill>
                  <a:srgbClr val="FFFF66"/>
                </a:solidFill>
              </a:rPr>
              <a:t>نکات کلیدی در استراتژی های مؤثر</a:t>
            </a:r>
            <a:r>
              <a:rPr lang="fa-IR" sz="4800" b="1" smtClean="0"/>
              <a:t> </a:t>
            </a:r>
            <a:endParaRPr lang="en-US" sz="4800" b="1" smtClean="0"/>
          </a:p>
        </p:txBody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eaLnBrk="1" hangingPunct="1">
              <a:buFont typeface="Wingdings" pitchFamily="2" charset="2"/>
              <a:buNone/>
              <a:defRPr/>
            </a:pPr>
            <a:r>
              <a:rPr lang="fa-IR" sz="4000" b="1" smtClean="0">
                <a:solidFill>
                  <a:schemeClr val="hlink"/>
                </a:solidFill>
              </a:rPr>
              <a:t>کیفیت عالی</a:t>
            </a:r>
            <a:r>
              <a:rPr lang="fa-IR" sz="4000" smtClean="0"/>
              <a:t> </a:t>
            </a:r>
          </a:p>
          <a:p>
            <a:pPr algn="r" eaLnBrk="1" hangingPunct="1">
              <a:buFont typeface="Wingdings" pitchFamily="2" charset="2"/>
              <a:buNone/>
              <a:defRPr/>
            </a:pPr>
            <a:endParaRPr lang="fa-IR" sz="4000" smtClean="0"/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fa-IR" sz="4000" smtClean="0"/>
              <a:t>مشتری خواهان بهترین کیفیت با در نظر گرفتن ابعاد پنجگانه کیفیت یعنی ” عملکرد ، مشخصات ، قابلیت اتکاء ، جذابیت ( انطباق با خواستها ) و دوام“  هستند.</a:t>
            </a:r>
            <a:endParaRPr lang="en-US" sz="4000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21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21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1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1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890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620713"/>
            <a:ext cx="8229600" cy="5761037"/>
          </a:xfrm>
        </p:spPr>
        <p:txBody>
          <a:bodyPr/>
          <a:lstStyle/>
          <a:p>
            <a:pPr algn="r" rtl="1" eaLnBrk="1" hangingPunct="1">
              <a:buFont typeface="Wingdings" pitchFamily="2" charset="2"/>
              <a:buNone/>
              <a:defRPr/>
            </a:pPr>
            <a:r>
              <a:rPr lang="fa-IR" sz="4400" b="1" smtClean="0"/>
              <a:t>- امروزه شرکتهای بزرگ جهانی مانند- </a:t>
            </a:r>
            <a:r>
              <a:rPr lang="en-ZA" sz="4400" b="1" smtClean="0"/>
              <a:t>MOTOROLA ,IBM </a:t>
            </a:r>
            <a:r>
              <a:rPr lang="fa-IR" sz="4400" b="1" smtClean="0"/>
              <a:t> سعی کرده اند تا به استاندارد 999/99درصد برسند.</a:t>
            </a:r>
          </a:p>
          <a:p>
            <a:pPr algn="r" rtl="1" eaLnBrk="1" hangingPunct="1">
              <a:buFont typeface="Wingdings" pitchFamily="2" charset="2"/>
              <a:buNone/>
              <a:defRPr/>
            </a:pPr>
            <a:endParaRPr lang="fa-IR" sz="4400" b="1" smtClean="0"/>
          </a:p>
          <a:p>
            <a:pPr algn="r" rtl="1" eaLnBrk="1" hangingPunct="1">
              <a:buFont typeface="Wingdings" pitchFamily="2" charset="2"/>
              <a:buNone/>
              <a:defRPr/>
            </a:pPr>
            <a:r>
              <a:rPr lang="fa-IR" sz="4400" b="1" smtClean="0"/>
              <a:t>- استراتژی کیفیت برتر بیانگر باور کیفیّت و رعایت آن برای همیشه و رضایت مشتریان است .</a:t>
            </a:r>
            <a:endParaRPr lang="en-US" sz="4400" b="1" smtClean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22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22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2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22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rtl="1" eaLnBrk="1" hangingPunct="1">
              <a:buFontTx/>
              <a:buChar char="•"/>
              <a:defRPr/>
            </a:pPr>
            <a:r>
              <a:rPr lang="fa-IR" smtClean="0"/>
              <a:t> </a:t>
            </a:r>
            <a:r>
              <a:rPr lang="fa-IR" sz="4800" b="1" smtClean="0">
                <a:solidFill>
                  <a:schemeClr val="hlink"/>
                </a:solidFill>
              </a:rPr>
              <a:t>قابل اتکا بودن</a:t>
            </a:r>
            <a:endParaRPr lang="en-US" sz="4800" b="1" smtClean="0">
              <a:solidFill>
                <a:schemeClr val="hlink"/>
              </a:solidFill>
            </a:endParaRPr>
          </a:p>
        </p:txBody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205038"/>
            <a:ext cx="8229600" cy="4033837"/>
          </a:xfrm>
        </p:spPr>
        <p:txBody>
          <a:bodyPr/>
          <a:lstStyle/>
          <a:p>
            <a:pPr algn="r" eaLnBrk="1" hangingPunct="1">
              <a:buFont typeface="Wingdings" pitchFamily="2" charset="2"/>
              <a:buNone/>
              <a:defRPr/>
            </a:pPr>
            <a:r>
              <a:rPr lang="fa-IR" sz="4000" smtClean="0"/>
              <a:t>در بازاریابی نوین مشتریان خواهان محصولاتی هستند که تولید کنندگان آنها قابل اتکاء باشند . قابلیت اتکاء بودن شامل انجام درست تعهدات و قول و قرارها و تداوم حضور درحرفه است.</a:t>
            </a:r>
            <a:endParaRPr lang="en-US" sz="4000" smtClean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239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23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23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423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39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268413"/>
            <a:ext cx="8785225" cy="5329237"/>
          </a:xfr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rect">
              <a:fillToRect t="100000" r="100000"/>
            </a:path>
          </a:gradFill>
        </p:spPr>
        <p:txBody>
          <a:bodyPr/>
          <a:lstStyle/>
          <a:p>
            <a:pPr algn="r" rtl="1" eaLnBrk="1" hangingPunct="1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fa-IR" sz="3600" smtClean="0"/>
              <a:t>جستجو برای فرصتهای تازه و نوآوریها وجود دارد </a:t>
            </a:r>
          </a:p>
          <a:p>
            <a:pPr algn="r" rt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fa-IR" sz="3600" smtClean="0"/>
          </a:p>
          <a:p>
            <a:pPr algn="r" rtl="1" eaLnBrk="1" hangingPunct="1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fa-IR" sz="3600" smtClean="0"/>
              <a:t>علاقه به توسعه چشمگیر است </a:t>
            </a:r>
          </a:p>
          <a:p>
            <a:pPr algn="r" rt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fa-IR" sz="3600" smtClean="0"/>
          </a:p>
          <a:p>
            <a:pPr algn="r" rtl="1" eaLnBrk="1" hangingPunct="1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fa-IR" sz="3600" smtClean="0"/>
              <a:t>پذیرش ریسک و مخاطرات وجود دارد </a:t>
            </a:r>
          </a:p>
          <a:p>
            <a:pPr algn="r" rt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fa-IR" sz="3600" smtClean="0"/>
          </a:p>
          <a:p>
            <a:pPr algn="r" rtl="1" eaLnBrk="1" hangingPunct="1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fa-IR" sz="3600" smtClean="0"/>
              <a:t>از ابزارهای محدود کننده و کنترلی گریزان است </a:t>
            </a:r>
          </a:p>
          <a:p>
            <a:pPr algn="r" rt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a-IR" sz="3600" smtClean="0"/>
              <a:t> </a:t>
            </a:r>
          </a:p>
          <a:p>
            <a:pPr algn="r" rtl="1" eaLnBrk="1" hangingPunct="1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fa-IR" sz="3600" smtClean="0"/>
              <a:t>با کاهش هزینه ها مخالفت می ورزد </a:t>
            </a:r>
            <a:endParaRPr lang="en-US" sz="3600" dirty="0" smtClean="0"/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4787900" y="333375"/>
            <a:ext cx="4086225" cy="6286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rect">
              <a:fillToRect t="100000" r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fa-IR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استراتژی تهاجمی</a:t>
            </a:r>
            <a:endParaRPr lang="en-US" sz="4400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7270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270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270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270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70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70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 decel="100000"/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 animBg="1"/>
      <p:bldP spid="72708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8229600" cy="504825"/>
          </a:xfrm>
        </p:spPr>
        <p:txBody>
          <a:bodyPr/>
          <a:lstStyle/>
          <a:p>
            <a:pPr algn="r" rtl="1" eaLnBrk="1" hangingPunct="1">
              <a:buFontTx/>
              <a:buChar char="•"/>
              <a:defRPr/>
            </a:pPr>
            <a:r>
              <a:rPr lang="fa-IR" sz="4000" b="1" smtClean="0"/>
              <a:t> </a:t>
            </a:r>
            <a:r>
              <a:rPr lang="fa-IR" b="1" smtClean="0">
                <a:solidFill>
                  <a:schemeClr val="hlink"/>
                </a:solidFill>
              </a:rPr>
              <a:t>قیمت مناسب</a:t>
            </a:r>
            <a:endParaRPr lang="en-US" b="1" smtClean="0">
              <a:solidFill>
                <a:schemeClr val="hlink"/>
              </a:solidFill>
            </a:endParaRPr>
          </a:p>
        </p:txBody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700213"/>
            <a:ext cx="8769350" cy="4824412"/>
          </a:xfrm>
        </p:spPr>
        <p:txBody>
          <a:bodyPr/>
          <a:lstStyle/>
          <a:p>
            <a:pPr algn="r" eaLnBrk="1" hangingPunct="1">
              <a:buFont typeface="Wingdings" pitchFamily="2" charset="2"/>
              <a:buNone/>
              <a:defRPr/>
            </a:pPr>
            <a:r>
              <a:rPr lang="fa-IR" sz="3600" b="1" smtClean="0"/>
              <a:t>فرمول تعیین قیمت در بازاریابی نوین مانند گذشته نیست . رقابت فشرده باعث شده است تا شرکتها برای سود آوری به کاهش قیمت ها بپردازند. به عبارتی فرمولهای تعیین قیمت در گذشته و حال بشرح زیر است:</a:t>
            </a:r>
          </a:p>
          <a:p>
            <a:pPr algn="r" eaLnBrk="1" hangingPunct="1">
              <a:buFont typeface="Wingdings" pitchFamily="2" charset="2"/>
              <a:buNone/>
              <a:defRPr/>
            </a:pPr>
            <a:endParaRPr lang="fa-IR" sz="3600" b="1" smtClean="0"/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fa-IR" sz="3600" b="1" smtClean="0"/>
              <a:t>قیمت فروش= سود+ هزینه ها                 روش گذشته</a:t>
            </a:r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fa-IR" sz="3600" b="1" smtClean="0"/>
              <a:t>سود= هزینه ها- قیمت فروش                  روش جدید</a:t>
            </a:r>
            <a:endParaRPr lang="en-US" sz="3600" b="1" smtClean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4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4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24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424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4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24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4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424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424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4962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eaLnBrk="1" hangingPunct="1">
              <a:buFont typeface="Wingdings" pitchFamily="2" charset="2"/>
              <a:buNone/>
              <a:defRPr/>
            </a:pPr>
            <a:r>
              <a:rPr lang="fa-IR" sz="4400" b="1" smtClean="0"/>
              <a:t>مطلوب و مناسب بودن قیمت با توجه به شرایط بازار و ارتباط قیمت با سایر عناصر آمیخته بازاریابی و نوع مشتریان خواهد بود.</a:t>
            </a:r>
            <a:endParaRPr lang="en-US" sz="4400" b="1" smtClean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25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rtl="1" eaLnBrk="1" hangingPunct="1">
              <a:buFontTx/>
              <a:buChar char="•"/>
              <a:defRPr/>
            </a:pPr>
            <a:r>
              <a:rPr lang="fa-IR" b="1" smtClean="0"/>
              <a:t> </a:t>
            </a:r>
            <a:r>
              <a:rPr lang="fa-IR" b="1" smtClean="0">
                <a:solidFill>
                  <a:schemeClr val="hlink"/>
                </a:solidFill>
              </a:rPr>
              <a:t>انعطاف پذیری</a:t>
            </a:r>
            <a:endParaRPr lang="en-US" b="1" smtClean="0">
              <a:solidFill>
                <a:schemeClr val="hlink"/>
              </a:solidFill>
            </a:endParaRPr>
          </a:p>
        </p:txBody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eaLnBrk="1" hangingPunct="1">
              <a:buFont typeface="Wingdings" pitchFamily="2" charset="2"/>
              <a:buNone/>
              <a:defRPr/>
            </a:pPr>
            <a:r>
              <a:rPr lang="fa-IR" sz="4400" smtClean="0"/>
              <a:t>با توجه به تغییر یافتن دائمی شرایط بازار ، نیازها ، سلیقه ها ، انتظارات ، امکانات ، ترجیحات و ترکیب مشتریان و عملکرد رقبا، بازاریابان باید با انعطاف پذیری زیاد، واکنش سریع نشان دهند.</a:t>
            </a:r>
          </a:p>
          <a:p>
            <a:pPr algn="r" eaLnBrk="1" hangingPunct="1">
              <a:buFont typeface="Wingdings" pitchFamily="2" charset="2"/>
              <a:buNone/>
              <a:defRPr/>
            </a:pPr>
            <a:endParaRPr lang="en-US" sz="440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270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27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27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27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7010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03262"/>
          </a:xfrm>
        </p:spPr>
        <p:txBody>
          <a:bodyPr/>
          <a:lstStyle/>
          <a:p>
            <a:pPr algn="r" rtl="1" eaLnBrk="1" hangingPunct="1">
              <a:buFontTx/>
              <a:buChar char="•"/>
              <a:defRPr/>
            </a:pPr>
            <a:r>
              <a:rPr lang="fa-IR" b="1" smtClean="0"/>
              <a:t> </a:t>
            </a:r>
            <a:r>
              <a:rPr lang="fa-IR" b="1" smtClean="0">
                <a:solidFill>
                  <a:schemeClr val="hlink"/>
                </a:solidFill>
              </a:rPr>
              <a:t>خدمات فراگیر</a:t>
            </a:r>
            <a:r>
              <a:rPr lang="fa-IR" b="1" smtClean="0"/>
              <a:t> </a:t>
            </a:r>
            <a:endParaRPr lang="en-US" b="1" smtClean="0"/>
          </a:p>
        </p:txBody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52513"/>
            <a:ext cx="8229600" cy="5545137"/>
          </a:xfrm>
        </p:spPr>
        <p:txBody>
          <a:bodyPr/>
          <a:lstStyle/>
          <a:p>
            <a:pPr algn="r" eaLnBrk="1" hangingPunct="1">
              <a:buFont typeface="Wingdings" pitchFamily="2" charset="2"/>
              <a:buNone/>
              <a:defRPr/>
            </a:pPr>
            <a:r>
              <a:rPr lang="fa-IR" smtClean="0"/>
              <a:t>اگرچه خدمات پس از فروش بسیار ارزنده است و باعث وفاداری مشتریان به محصول و شرکت میگردد ، اما فراموش نباید کرد که خدمات قبل از فروش و در جریان فروش به شکلهای مختلف و از جمله خدمات رایگان در بعضی موارد یک ضرورت برای بازاریابی موفق است و باعث جذب و جلب مشتریان می گردد. </a:t>
            </a:r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fa-IR" smtClean="0"/>
              <a:t>یکی از تحقیقات اخیر بازاریابی در مورد علل گرایش مشتریان بسوی رقبا نشان می دهد که ده </a:t>
            </a:r>
            <a:r>
              <a:rPr lang="fa-IR" u="sng" smtClean="0"/>
              <a:t>درصد آن ناشی از محصولات ضعیف و چهل درصد ناشی</a:t>
            </a:r>
            <a:r>
              <a:rPr lang="fa-IR" smtClean="0"/>
              <a:t> از ضعف خدمات شرکتها بوده است.</a:t>
            </a:r>
          </a:p>
          <a:p>
            <a:pPr algn="r" eaLnBrk="1" hangingPunct="1">
              <a:buFont typeface="Wingdings" pitchFamily="2" charset="2"/>
              <a:buNone/>
              <a:defRPr/>
            </a:pPr>
            <a:endParaRPr lang="en-US" smtClean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28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28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28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28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8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8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28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034" grpId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rtl="1" eaLnBrk="1" hangingPunct="1">
              <a:buFontTx/>
              <a:buChar char="•"/>
              <a:defRPr/>
            </a:pPr>
            <a:r>
              <a:rPr lang="fa-IR" b="1" smtClean="0"/>
              <a:t> </a:t>
            </a:r>
            <a:r>
              <a:rPr lang="fa-IR" b="1" smtClean="0">
                <a:solidFill>
                  <a:schemeClr val="hlink"/>
                </a:solidFill>
              </a:rPr>
              <a:t>سرعت وتازگی ( مدیریت زمان)</a:t>
            </a:r>
            <a:endParaRPr lang="en-US" b="1" smtClean="0">
              <a:solidFill>
                <a:schemeClr val="hlink"/>
              </a:solidFill>
            </a:endParaRPr>
          </a:p>
        </p:txBody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229600" cy="3629025"/>
          </a:xfrm>
        </p:spPr>
        <p:txBody>
          <a:bodyPr/>
          <a:lstStyle/>
          <a:p>
            <a:pPr algn="r" eaLnBrk="1" hangingPunct="1">
              <a:buFont typeface="Wingdings" pitchFamily="2" charset="2"/>
              <a:buNone/>
              <a:defRPr/>
            </a:pPr>
            <a:r>
              <a:rPr lang="fa-IR" sz="4000" smtClean="0"/>
              <a:t>مشتریان امروز ترجیح میدهند تا محصولات دلخواه و مطابق سلیقه خود را در کوتاه ترین مدت و زمان دریافت کنند. آنها در جستجوی ” سرعت و تازگی ” هستند. ” مدیریت زمان ” در بازاریابی نقش مهمی دارد.</a:t>
            </a:r>
          </a:p>
          <a:p>
            <a:pPr algn="r" eaLnBrk="1" hangingPunct="1">
              <a:buFont typeface="Wingdings" pitchFamily="2" charset="2"/>
              <a:buNone/>
              <a:defRPr/>
            </a:pPr>
            <a:endParaRPr lang="fa-IR" sz="4000" smtClean="0"/>
          </a:p>
          <a:p>
            <a:pPr algn="r" eaLnBrk="1" hangingPunct="1">
              <a:buFont typeface="Wingdings" pitchFamily="2" charset="2"/>
              <a:buNone/>
              <a:defRPr/>
            </a:pPr>
            <a:endParaRPr lang="en-US" sz="4000" smtClean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29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29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29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429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058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765175"/>
            <a:ext cx="8229600" cy="5327650"/>
          </a:xfrm>
        </p:spPr>
        <p:txBody>
          <a:bodyPr/>
          <a:lstStyle/>
          <a:p>
            <a:pPr algn="r" rtl="1" eaLnBrk="1" hangingPunct="1">
              <a:buFont typeface="Wingdings" pitchFamily="2" charset="2"/>
              <a:buNone/>
              <a:defRPr/>
            </a:pPr>
            <a:r>
              <a:rPr lang="fa-IR" sz="4000" b="1" smtClean="0"/>
              <a:t>شرکت تویوتا هم اکنون برای مشتریان خود در توکیو و اوزاکا امکانی فراهم ساخته است تا اتومبیلهای خود را براساس سیستم </a:t>
            </a:r>
            <a:r>
              <a:rPr lang="en-ZA" sz="4000" b="1" smtClean="0"/>
              <a:t>CAD</a:t>
            </a:r>
            <a:r>
              <a:rPr lang="fa-IR" sz="4000" b="1" smtClean="0"/>
              <a:t> در نمایشگاه های اتومبیل طراحی کرده و در مدت 5 روز آنرا دریافت کنند.</a:t>
            </a:r>
          </a:p>
          <a:p>
            <a:pPr algn="r" rtl="1" eaLnBrk="1" hangingPunct="1">
              <a:buFont typeface="Wingdings" pitchFamily="2" charset="2"/>
              <a:buNone/>
              <a:defRPr/>
            </a:pPr>
            <a:endParaRPr lang="fa-IR" sz="4000" b="1" smtClean="0"/>
          </a:p>
          <a:p>
            <a:pPr algn="r" rtl="1" eaLnBrk="1" hangingPunct="1">
              <a:buFont typeface="Wingdings" pitchFamily="2" charset="2"/>
              <a:buNone/>
              <a:defRPr/>
            </a:pPr>
            <a:r>
              <a:rPr lang="fa-IR" sz="4000" b="1" smtClean="0"/>
              <a:t>5 روز برای کلیه امور سفارش دادن ، برنامه ریزی تولید، تولید، آزمایش و حمل است.</a:t>
            </a:r>
            <a:endParaRPr lang="en-US" sz="4000" b="1" smtClean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30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30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fa-IR" b="1" smtClean="0"/>
              <a:t>استراتژی ارزش برای سهامداران</a:t>
            </a:r>
            <a:endParaRPr lang="en-US" b="1" smtClean="0"/>
          </a:p>
        </p:txBody>
      </p:sp>
      <p:sp>
        <p:nvSpPr>
          <p:cNvPr id="431107" name="Rectangle 3"/>
          <p:cNvSpPr>
            <a:spLocks noChangeArrowheads="1"/>
          </p:cNvSpPr>
          <p:nvPr/>
        </p:nvSpPr>
        <p:spPr bwMode="auto">
          <a:xfrm>
            <a:off x="323850" y="1916113"/>
            <a:ext cx="8640763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rtl="1">
              <a:spcBef>
                <a:spcPct val="20000"/>
              </a:spcBef>
              <a:buClr>
                <a:schemeClr val="hlink"/>
              </a:buClr>
              <a:buSzPct val="90000"/>
              <a:buFontTx/>
              <a:buChar char="•"/>
              <a:defRPr/>
            </a:pPr>
            <a:r>
              <a:rPr lang="fa-IR"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a-IR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بازاریابی فرایند مدیریت برای جستجوی حداکثر بازده برای سهامداران  از طریق تنظیم و بکارگیری استراتژی هائی است که روابطی مطمئن با مشتریان ارزشمند بوجود آورد و باعث مزیت متمایز پایدار گردد. </a:t>
            </a:r>
          </a:p>
          <a:p>
            <a:pPr marL="342900" indent="-342900" rtl="1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endParaRPr lang="fa-IR" sz="32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rtl="1">
              <a:spcBef>
                <a:spcPct val="20000"/>
              </a:spcBef>
              <a:buClr>
                <a:schemeClr val="hlink"/>
              </a:buClr>
              <a:buSzPct val="90000"/>
              <a:buFontTx/>
              <a:buChar char="•"/>
              <a:defRPr/>
            </a:pPr>
            <a:r>
              <a:rPr lang="fa-IR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اساسی ترین اصل بازاریابی ارزشی این است که استراتژی های بازاریابی باید بر پایه نقش و سهم خالص آنها در ایجاد ارزش برای سهامداران ، مورد قضاوت قرار گیرند . </a:t>
            </a:r>
            <a:endParaRPr lang="en-US" sz="32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31108" name="Text Box 4"/>
          <p:cNvSpPr txBox="1">
            <a:spLocks noChangeArrowheads="1"/>
          </p:cNvSpPr>
          <p:nvPr/>
        </p:nvSpPr>
        <p:spPr bwMode="auto">
          <a:xfrm>
            <a:off x="5580063" y="1125538"/>
            <a:ext cx="29733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fa-IR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بازاریابی ارزشی</a:t>
            </a:r>
            <a:endParaRPr lang="en-US" sz="3200" b="1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31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110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110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1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110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110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1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1106" grpId="0"/>
      <p:bldP spid="431107" grpId="0"/>
      <p:bldP spid="431108" grpId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333375"/>
            <a:ext cx="8785225" cy="6264275"/>
          </a:xfrm>
        </p:spPr>
        <p:txBody>
          <a:bodyPr/>
          <a:lstStyle/>
          <a:p>
            <a:pPr algn="r" rtl="1" eaLnBrk="1" hangingPunct="1">
              <a:lnSpc>
                <a:spcPct val="90000"/>
              </a:lnSpc>
              <a:defRPr/>
            </a:pPr>
            <a:r>
              <a:rPr lang="fa-IR" sz="2400" b="1" smtClean="0"/>
              <a:t>ارزش برای سهامداران آغاز و پایان این رویکرد جدید بازاریابی استراتژیک است .</a:t>
            </a:r>
          </a:p>
          <a:p>
            <a:pPr algn="r" rtl="1" eaLnBrk="1" hangingPunct="1">
              <a:lnSpc>
                <a:spcPct val="90000"/>
              </a:lnSpc>
              <a:defRPr/>
            </a:pPr>
            <a:endParaRPr lang="fa-IR" sz="2400" b="1" smtClean="0"/>
          </a:p>
          <a:p>
            <a:pPr algn="r" rtl="1" eaLnBrk="1" hangingPunct="1">
              <a:lnSpc>
                <a:spcPct val="90000"/>
              </a:lnSpc>
              <a:defRPr/>
            </a:pPr>
            <a:r>
              <a:rPr lang="fa-IR" sz="2400" b="1" smtClean="0"/>
              <a:t>در بازاریابی پیشرفته نوعی تناقض بوجود میاید . مدیران ارشد از یکطرف تأکید بر مشتریان را لازمه موفقیت کسب و کار میدانند و از طرف دیگر تأکید بر حداکثر سازی ارزش برای سهامداران را بعنوان هدف مرکزی و اصلی بنگاه میدانند .و در نتیجه بین  آگاه کردن مشتری ، میزان فروش و سهم بازار از یکطرف و افزایش ارزش برای سهامداران از طرف دیگر رابطه مطمئنی پیدا نمی کنند .</a:t>
            </a:r>
          </a:p>
          <a:p>
            <a:pPr algn="r" rt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fa-IR" sz="2400" b="1" smtClean="0"/>
          </a:p>
          <a:p>
            <a:pPr algn="r" rtl="1" eaLnBrk="1" hangingPunct="1">
              <a:lnSpc>
                <a:spcPct val="90000"/>
              </a:lnSpc>
              <a:defRPr/>
            </a:pPr>
            <a:r>
              <a:rPr lang="fa-IR" sz="2400" b="1" smtClean="0"/>
              <a:t>ارزش برای سهامداران در سود نیست بلکه در جریان نقدی تنزیل شده می باشد .</a:t>
            </a:r>
          </a:p>
          <a:p>
            <a:pPr algn="r" rt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b="1" smtClean="0"/>
          </a:p>
          <a:p>
            <a:pPr algn="r" rtl="1" eaLnBrk="1" hangingPunct="1">
              <a:lnSpc>
                <a:spcPct val="90000"/>
              </a:lnSpc>
              <a:defRPr/>
            </a:pPr>
            <a:r>
              <a:rPr lang="en-US" sz="2400" b="1" smtClean="0"/>
              <a:t> </a:t>
            </a:r>
            <a:r>
              <a:rPr lang="fa-IR" sz="2400" b="1" smtClean="0"/>
              <a:t>در دنیای امروز شرکتها مزیت رقابتی پایدار را در بازاریابی جستجو می کنند و نه تولید و خدمات. به همین دلیل برون سپاری </a:t>
            </a:r>
            <a:r>
              <a:rPr lang="en-US" sz="2400" b="1" smtClean="0"/>
              <a:t>Outsourcing</a:t>
            </a:r>
            <a:r>
              <a:rPr lang="fa-IR" sz="2400" b="1" smtClean="0"/>
              <a:t> در تولید و خدمات در حال فزونی است . و بیشترین تلاش شرکتها روی تحلیل نیازهای مشتریان و یافتن تکنولوژیهای جدید و محصولات تازه برای پاسخگوئی به نیازهاست .</a:t>
            </a:r>
            <a:r>
              <a:rPr lang="fa-IR" sz="2400" smtClean="0"/>
              <a:t> </a:t>
            </a:r>
            <a:endParaRPr lang="en-US" sz="240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32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2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2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432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432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 anchorCtr="1"/>
          <a:lstStyle/>
          <a:p>
            <a:pPr eaLnBrk="1" hangingPunct="1">
              <a:defRPr/>
            </a:pPr>
            <a:r>
              <a:rPr lang="fa-IR" b="1" smtClean="0">
                <a:solidFill>
                  <a:schemeClr val="tx1"/>
                </a:solidFill>
              </a:rPr>
              <a:t>راه های افزایش ارزش برای سهامداران</a:t>
            </a:r>
            <a:r>
              <a:rPr lang="fa-IR" smtClean="0">
                <a:solidFill>
                  <a:schemeClr val="tx1"/>
                </a:solidFill>
              </a:rPr>
              <a:t> </a:t>
            </a:r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642350" cy="4525963"/>
          </a:xfrm>
        </p:spPr>
        <p:txBody>
          <a:bodyPr/>
          <a:lstStyle/>
          <a:p>
            <a:pPr algn="r" rtl="1" eaLnBrk="1" hangingPunct="1">
              <a:buFont typeface="Wingdings" pitchFamily="2" charset="2"/>
              <a:buNone/>
              <a:defRPr/>
            </a:pPr>
            <a:r>
              <a:rPr lang="fa-IR" sz="3600" b="1" smtClean="0"/>
              <a:t>1- سرعت نقدینگی </a:t>
            </a:r>
            <a:r>
              <a:rPr lang="en-US" sz="3600" b="1" smtClean="0"/>
              <a:t>ACCELERATION OF CASH FIOWS</a:t>
            </a:r>
            <a:endParaRPr lang="fa-IR" sz="3600" b="1" smtClean="0"/>
          </a:p>
          <a:p>
            <a:pPr algn="r" rtl="1" eaLnBrk="1" hangingPunct="1">
              <a:buFont typeface="Wingdings" pitchFamily="2" charset="2"/>
              <a:buNone/>
              <a:defRPr/>
            </a:pPr>
            <a:r>
              <a:rPr lang="fa-IR" smtClean="0"/>
              <a:t>   </a:t>
            </a:r>
          </a:p>
          <a:p>
            <a:pPr algn="r" rtl="1" eaLnBrk="1" hangingPunct="1">
              <a:buFont typeface="Wingdings" pitchFamily="2" charset="2"/>
              <a:buNone/>
              <a:defRPr/>
            </a:pPr>
            <a:r>
              <a:rPr lang="fa-IR" smtClean="0"/>
              <a:t>   </a:t>
            </a:r>
            <a:r>
              <a:rPr lang="fa-IR" b="1" smtClean="0"/>
              <a:t>هر اندازه پول دریافتی سریعتر باشد ارزشمند تر است . در نتیجه بازاریابی باید به گونه ای باشد که مشتریان را متقاعد کند که زودتر بخرند و پرداخت کنند ، تا ارزش برای سهامدارن بهبود می یابد.</a:t>
            </a:r>
          </a:p>
          <a:p>
            <a:pPr algn="r" rtl="1" eaLnBrk="1" hangingPunct="1">
              <a:buFont typeface="Wingdings" pitchFamily="2" charset="2"/>
              <a:buNone/>
              <a:defRPr/>
            </a:pPr>
            <a:endParaRPr lang="en-US" sz="3600" b="1" smtClean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33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33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33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433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3154" grpId="0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476250"/>
            <a:ext cx="8497887" cy="5976938"/>
          </a:xfrm>
        </p:spPr>
        <p:txBody>
          <a:bodyPr/>
          <a:lstStyle/>
          <a:p>
            <a:pPr algn="r" rtl="1" eaLnBrk="1" hangingPunct="1">
              <a:buFont typeface="Wingdings" pitchFamily="2" charset="2"/>
              <a:buNone/>
              <a:defRPr/>
            </a:pPr>
            <a:r>
              <a:rPr lang="fa-IR" sz="3600" b="1" smtClean="0"/>
              <a:t>2- افزایش نقدینگی ( از طریق افزایش و درآمدها و کاهش هزینه ها )</a:t>
            </a:r>
          </a:p>
          <a:p>
            <a:pPr algn="r" rtl="1" eaLnBrk="1" hangingPunct="1">
              <a:defRPr/>
            </a:pPr>
            <a:endParaRPr lang="fa-IR" sz="3600" b="1" smtClean="0"/>
          </a:p>
          <a:p>
            <a:pPr algn="r" rtl="1" eaLnBrk="1" hangingPunct="1">
              <a:buFont typeface="Wingdings" pitchFamily="2" charset="2"/>
              <a:buNone/>
              <a:defRPr/>
            </a:pPr>
            <a:r>
              <a:rPr lang="fa-IR" b="1" smtClean="0"/>
              <a:t>بسیاری از استراتژی های بازاریابی در جهت افزایش در آمدها شکل میگیرند. بازاریابی ارتباط با مشتریان و مدیریت ارتباط با مشتریان نوعی جهت گیری استراتژیک برای افزایش سود بخشی برای مشتریان است . </a:t>
            </a:r>
            <a:endParaRPr lang="en-US" b="1" smtClean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34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34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424862" cy="5183187"/>
          </a:xfrm>
        </p:spPr>
        <p:txBody>
          <a:bodyPr/>
          <a:lstStyle/>
          <a:p>
            <a:pPr algn="r" rtl="1" eaLnBrk="1" hangingPunct="1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fa-IR" b="1" smtClean="0"/>
              <a:t>برخورد با محیط  محتاطانه است </a:t>
            </a:r>
          </a:p>
          <a:p>
            <a:pPr algn="r" rt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fa-IR" b="1" smtClean="0"/>
          </a:p>
          <a:p>
            <a:pPr algn="r" rtl="1" eaLnBrk="1" hangingPunct="1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fa-IR" b="1" smtClean="0"/>
              <a:t>تلاش میشود تا تعادل بین امکانات سازمان و تغییرات محیط  بوجود آید</a:t>
            </a:r>
          </a:p>
          <a:p>
            <a:pPr algn="r" rt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fa-IR" b="1" smtClean="0"/>
          </a:p>
          <a:p>
            <a:pPr algn="r" rtl="1" eaLnBrk="1" hangingPunct="1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fa-IR" b="1" smtClean="0"/>
              <a:t> به تحقیقات کاربردی توجه می شود</a:t>
            </a:r>
          </a:p>
          <a:p>
            <a:pPr algn="r" rt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fa-IR" b="1" smtClean="0"/>
          </a:p>
          <a:p>
            <a:pPr algn="r" rtl="1" eaLnBrk="1" hangingPunct="1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fa-IR" b="1" smtClean="0"/>
              <a:t> از تجربیات و اشتباهات خود و رقبا  استفاده میشود</a:t>
            </a:r>
          </a:p>
          <a:p>
            <a:pPr algn="r" rt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fa-IR" b="1" smtClean="0"/>
          </a:p>
          <a:p>
            <a:pPr algn="r" rtl="1" eaLnBrk="1" hangingPunct="1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fa-IR" b="1" smtClean="0"/>
              <a:t>هزینه بجا و بموقع را ضروری میداند </a:t>
            </a:r>
            <a:endParaRPr lang="en-US" b="1" dirty="0" smtClean="0"/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4211638" y="260350"/>
            <a:ext cx="4570412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fa-IR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استراتژیهای حسابگرانه</a:t>
            </a:r>
            <a:endParaRPr lang="en-US" sz="4400" dirty="0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475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70" decel="100000"/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770" decel="100000"/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70" decel="100000"/>
                                        <p:tgtEl>
                                          <p:spTgt spid="74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770" decel="100000"/>
                                        <p:tgtEl>
                                          <p:spTgt spid="74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74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74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/>
      <p:bldP spid="74756" grpId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pPr algn="r" rtl="1" eaLnBrk="1" hangingPunct="1">
              <a:buFont typeface="Wingdings" pitchFamily="2" charset="2"/>
              <a:buNone/>
              <a:defRPr/>
            </a:pPr>
            <a:r>
              <a:rPr lang="fa-IR" sz="3600" b="1" smtClean="0"/>
              <a:t>3- کاهش آسیب پذیری نقدینگی </a:t>
            </a:r>
          </a:p>
          <a:p>
            <a:pPr algn="r" rtl="1" eaLnBrk="1" hangingPunct="1">
              <a:buFont typeface="Wingdings" pitchFamily="2" charset="2"/>
              <a:buNone/>
              <a:defRPr/>
            </a:pPr>
            <a:r>
              <a:rPr lang="fa-IR" smtClean="0"/>
              <a:t>  </a:t>
            </a:r>
          </a:p>
          <a:p>
            <a:pPr algn="r" rtl="1" eaLnBrk="1" hangingPunct="1">
              <a:buFont typeface="Wingdings" pitchFamily="2" charset="2"/>
              <a:buNone/>
              <a:defRPr/>
            </a:pPr>
            <a:r>
              <a:rPr lang="fa-IR" smtClean="0"/>
              <a:t>  </a:t>
            </a:r>
            <a:r>
              <a:rPr lang="fa-IR" b="1" smtClean="0"/>
              <a:t>نقدینگی پیش بینی شده میتواند تحت تأثیر اقدامات رقابتی یا تغییرات تقاضا آسیب پذیر باشد . به همین دلیل بازاریابی استراتژیک میکوشد تا اقدامات رقابتی و گرایشات بازار را بشناسد و نسبت به آنها واکنش نشان دهد . </a:t>
            </a:r>
          </a:p>
          <a:p>
            <a:pPr algn="r" rtl="1" eaLnBrk="1" hangingPunct="1">
              <a:buFont typeface="Wingdings" pitchFamily="2" charset="2"/>
              <a:buNone/>
              <a:defRPr/>
            </a:pPr>
            <a:r>
              <a:rPr lang="fa-IR" b="1" smtClean="0"/>
              <a:t>یکی از وظایف کلیدی بازاریابی ، کاهش آسیب پذیری نقدینگی از طریق پیش بینی و برنامه ریزی تغییرات محیطی است .</a:t>
            </a:r>
            <a:r>
              <a:rPr lang="fa-IR" smtClean="0"/>
              <a:t> </a:t>
            </a:r>
            <a:endParaRPr lang="en-US" smtClean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5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35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35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35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35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620713"/>
            <a:ext cx="8229600" cy="5688012"/>
          </a:xfrm>
        </p:spPr>
        <p:txBody>
          <a:bodyPr/>
          <a:lstStyle/>
          <a:p>
            <a:pPr algn="r" rtl="1" eaLnBrk="1" hangingPunct="1">
              <a:buFont typeface="Wingdings" pitchFamily="2" charset="2"/>
              <a:buNone/>
              <a:defRPr/>
            </a:pPr>
            <a:r>
              <a:rPr lang="fa-IR" sz="4000" b="1" smtClean="0"/>
              <a:t>4- جمع کردن ارزش بلند مدت از طریق سرمایه گذاری و ارائه های دارائی ها محسوس و غیر محسوس </a:t>
            </a:r>
          </a:p>
          <a:p>
            <a:pPr algn="r" rtl="1" eaLnBrk="1" hangingPunct="1">
              <a:buFont typeface="Wingdings" pitchFamily="2" charset="2"/>
              <a:buNone/>
              <a:defRPr/>
            </a:pPr>
            <a:endParaRPr lang="fa-IR" sz="4000" b="1" smtClean="0"/>
          </a:p>
          <a:p>
            <a:pPr algn="r" rtl="1" eaLnBrk="1" hangingPunct="1">
              <a:buFont typeface="Wingdings" pitchFamily="2" charset="2"/>
              <a:buNone/>
              <a:defRPr/>
            </a:pPr>
            <a:r>
              <a:rPr lang="fa-IR" sz="3600" smtClean="0"/>
              <a:t> </a:t>
            </a:r>
            <a:r>
              <a:rPr lang="fa-IR" sz="3600" b="1" smtClean="0"/>
              <a:t>این راه و روش نتیجه اجرای موفقیت آمیز سه راه کار قبلی است . مهمترین دارائی غیر محسوس، استراتژی نام و نشان و روابط با مشتریان است .</a:t>
            </a:r>
            <a:endParaRPr lang="en-US" sz="3600" b="1" smtClean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6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36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36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rtl="1" eaLnBrk="1" hangingPunct="1">
              <a:defRPr/>
            </a:pPr>
            <a:r>
              <a:rPr lang="fa-IR" b="1" smtClean="0"/>
              <a:t>شرایط برای محصول جدید </a:t>
            </a:r>
            <a:endParaRPr lang="en-US" b="1" smtClean="0"/>
          </a:p>
        </p:txBody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 algn="r" rt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a-IR" b="1" smtClean="0">
                <a:cs typeface="Times New Roman" pitchFamily="18" charset="0"/>
              </a:rPr>
              <a:t>۱</a:t>
            </a:r>
            <a:r>
              <a:rPr lang="fa-IR" b="1" smtClean="0"/>
              <a:t>-</a:t>
            </a:r>
            <a:r>
              <a:rPr lang="fa-IR" smtClean="0"/>
              <a:t> </a:t>
            </a:r>
            <a:r>
              <a:rPr lang="fa-IR" b="1" smtClean="0"/>
              <a:t>وجود تقاضای مناسب برای محصول در بازار</a:t>
            </a:r>
          </a:p>
          <a:p>
            <a:pPr algn="r" rt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a-IR" b="1" smtClean="0"/>
              <a:t> </a:t>
            </a:r>
          </a:p>
          <a:p>
            <a:pPr algn="r" rt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a-IR" b="1" smtClean="0"/>
              <a:t>٢- داشتن عوامل گوناگون تولید در شرکت</a:t>
            </a:r>
          </a:p>
          <a:p>
            <a:pPr algn="r" rt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a-IR" b="1" smtClean="0"/>
              <a:t> </a:t>
            </a:r>
          </a:p>
          <a:p>
            <a:pPr algn="r" rt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a-IR" b="1" smtClean="0"/>
              <a:t>٣- پتانسیل افزایش سود </a:t>
            </a:r>
          </a:p>
          <a:p>
            <a:pPr algn="r" rt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fa-IR" b="1" smtClean="0"/>
          </a:p>
          <a:p>
            <a:pPr algn="r" rt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a-IR" b="1" smtClean="0">
                <a:cs typeface="Times New Roman" pitchFamily="18" charset="0"/>
              </a:rPr>
              <a:t>۴</a:t>
            </a:r>
            <a:r>
              <a:rPr lang="fa-IR" b="1" smtClean="0"/>
              <a:t>- مناسب بودن برای سایر محصولات شرکت </a:t>
            </a:r>
          </a:p>
          <a:p>
            <a:pPr algn="r" rt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fa-IR" b="1" smtClean="0"/>
          </a:p>
          <a:p>
            <a:pPr algn="r" rt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a-IR" b="1" smtClean="0">
                <a:cs typeface="Times New Roman" pitchFamily="18" charset="0"/>
              </a:rPr>
              <a:t>۵</a:t>
            </a:r>
            <a:r>
              <a:rPr lang="fa-IR" b="1" smtClean="0"/>
              <a:t>- داشتن امکانات بازاریابی و توزیع </a:t>
            </a:r>
            <a:endParaRPr lang="en-US" b="1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7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7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7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7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37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7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7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437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7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37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437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7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7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37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37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7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437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7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37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437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7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7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437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250" grpId="0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fa-IR" b="1" u="sng" smtClean="0"/>
              <a:t>مهمترین دلایل شکست محصولات جدید</a:t>
            </a:r>
            <a:endParaRPr lang="en-US" b="1" u="sng" smtClean="0"/>
          </a:p>
        </p:txBody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5327650"/>
          </a:xfrm>
        </p:spPr>
        <p:txBody>
          <a:bodyPr/>
          <a:lstStyle/>
          <a:p>
            <a:pPr algn="r" rtl="1" eaLnBrk="1" hangingPunct="1">
              <a:buFont typeface="Wingdings" pitchFamily="2" charset="2"/>
              <a:buNone/>
              <a:defRPr/>
            </a:pPr>
            <a:r>
              <a:rPr lang="fa-IR" sz="2800" smtClean="0">
                <a:cs typeface="Times New Roman" pitchFamily="18" charset="0"/>
              </a:rPr>
              <a:t>۱</a:t>
            </a:r>
            <a:r>
              <a:rPr lang="fa-IR" sz="2800" smtClean="0"/>
              <a:t>- تجزیه و تحلیل  نادرست بازار</a:t>
            </a:r>
          </a:p>
          <a:p>
            <a:pPr algn="r" rtl="1" eaLnBrk="1" hangingPunct="1">
              <a:buFont typeface="Wingdings" pitchFamily="2" charset="2"/>
              <a:buNone/>
              <a:defRPr/>
            </a:pPr>
            <a:r>
              <a:rPr lang="fa-IR" sz="2800" smtClean="0"/>
              <a:t>٢- ضعیف بودن ایده محصول </a:t>
            </a:r>
          </a:p>
          <a:p>
            <a:pPr algn="r" rtl="1" eaLnBrk="1" hangingPunct="1">
              <a:buFont typeface="Wingdings" pitchFamily="2" charset="2"/>
              <a:buNone/>
              <a:defRPr/>
            </a:pPr>
            <a:r>
              <a:rPr lang="fa-IR" sz="2800" smtClean="0"/>
              <a:t>٣-هزینه های تولید بیش از حد پیش بینی شده</a:t>
            </a:r>
          </a:p>
          <a:p>
            <a:pPr algn="r" rtl="1" eaLnBrk="1" hangingPunct="1">
              <a:buFont typeface="Wingdings" pitchFamily="2" charset="2"/>
              <a:buNone/>
              <a:defRPr/>
            </a:pPr>
            <a:r>
              <a:rPr lang="fa-IR" sz="2800" smtClean="0">
                <a:cs typeface="Times New Roman" pitchFamily="18" charset="0"/>
              </a:rPr>
              <a:t>۴</a:t>
            </a:r>
            <a:r>
              <a:rPr lang="fa-IR" sz="2800" smtClean="0"/>
              <a:t>- زمان بندی نادرست در ارائه و معرفی محصول</a:t>
            </a:r>
          </a:p>
          <a:p>
            <a:pPr algn="r" rtl="1" eaLnBrk="1" hangingPunct="1">
              <a:buFont typeface="Wingdings" pitchFamily="2" charset="2"/>
              <a:buNone/>
              <a:defRPr/>
            </a:pPr>
            <a:r>
              <a:rPr lang="fa-IR" sz="2800" smtClean="0">
                <a:cs typeface="Times New Roman" pitchFamily="18" charset="0"/>
              </a:rPr>
              <a:t>۵</a:t>
            </a:r>
            <a:r>
              <a:rPr lang="fa-IR" sz="2800" smtClean="0"/>
              <a:t>-ضعف در فعالیتهای بازاریابی </a:t>
            </a:r>
          </a:p>
          <a:p>
            <a:pPr algn="r" rtl="1" eaLnBrk="1" hangingPunct="1">
              <a:buFont typeface="Wingdings" pitchFamily="2" charset="2"/>
              <a:buNone/>
              <a:defRPr/>
            </a:pPr>
            <a:r>
              <a:rPr lang="fa-IR" sz="2800" smtClean="0">
                <a:cs typeface="Times New Roman" pitchFamily="18" charset="0"/>
              </a:rPr>
              <a:t>۶</a:t>
            </a:r>
            <a:r>
              <a:rPr lang="fa-IR" sz="2800" smtClean="0"/>
              <a:t>- رقابت شدید و سریع</a:t>
            </a:r>
          </a:p>
          <a:p>
            <a:pPr algn="r" rtl="1" eaLnBrk="1" hangingPunct="1">
              <a:buFont typeface="Wingdings" pitchFamily="2" charset="2"/>
              <a:buNone/>
              <a:defRPr/>
            </a:pPr>
            <a:r>
              <a:rPr lang="fa-IR" sz="2800" smtClean="0">
                <a:cs typeface="Times New Roman" pitchFamily="18" charset="0"/>
              </a:rPr>
              <a:t>۷</a:t>
            </a:r>
            <a:r>
              <a:rPr lang="fa-IR" sz="2800" smtClean="0"/>
              <a:t>- توزیع نامناسب</a:t>
            </a:r>
          </a:p>
          <a:p>
            <a:pPr algn="r" rtl="1" eaLnBrk="1" hangingPunct="1">
              <a:buFont typeface="Wingdings" pitchFamily="2" charset="2"/>
              <a:buNone/>
              <a:defRPr/>
            </a:pPr>
            <a:r>
              <a:rPr lang="fa-IR" sz="2800" smtClean="0">
                <a:cs typeface="Times New Roman" pitchFamily="18" charset="0"/>
              </a:rPr>
              <a:t>۸</a:t>
            </a:r>
            <a:r>
              <a:rPr lang="fa-IR" sz="2800" smtClean="0"/>
              <a:t>- نیروی فروش ضعیف یا ناکافی</a:t>
            </a:r>
          </a:p>
          <a:p>
            <a:pPr algn="r" rtl="1" eaLnBrk="1" hangingPunct="1">
              <a:buFont typeface="Wingdings" pitchFamily="2" charset="2"/>
              <a:buNone/>
              <a:defRPr/>
            </a:pPr>
            <a:r>
              <a:rPr lang="fa-IR" sz="2800" smtClean="0">
                <a:cs typeface="Times New Roman" pitchFamily="18" charset="0"/>
              </a:rPr>
              <a:t>۹</a:t>
            </a:r>
            <a:r>
              <a:rPr lang="fa-IR" sz="2800" smtClean="0"/>
              <a:t>- قیمت گذاری غلط</a:t>
            </a:r>
          </a:p>
          <a:p>
            <a:pPr algn="r" rtl="1" eaLnBrk="1" hangingPunct="1">
              <a:buFont typeface="Wingdings" pitchFamily="2" charset="2"/>
              <a:buNone/>
              <a:defRPr/>
            </a:pPr>
            <a:r>
              <a:rPr lang="fa-IR" sz="2800" smtClean="0">
                <a:cs typeface="Times New Roman" pitchFamily="18" charset="0"/>
              </a:rPr>
              <a:t> ١۰</a:t>
            </a:r>
            <a:r>
              <a:rPr lang="fa-IR" sz="2800" smtClean="0"/>
              <a:t>- تبلیغات نا مناسب</a:t>
            </a:r>
            <a:endParaRPr lang="en-US" sz="2800" smtClean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2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2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2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42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42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42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42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42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42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42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42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442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442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2370" grpId="0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3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052513"/>
            <a:ext cx="8424862" cy="482441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</p:pic>
      <p:sp>
        <p:nvSpPr>
          <p:cNvPr id="443395" name="Line 3"/>
          <p:cNvSpPr>
            <a:spLocks noChangeShapeType="1"/>
          </p:cNvSpPr>
          <p:nvPr/>
        </p:nvSpPr>
        <p:spPr bwMode="auto">
          <a:xfrm flipV="1">
            <a:off x="395288" y="5876925"/>
            <a:ext cx="842486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3396" name="Line 4"/>
          <p:cNvSpPr>
            <a:spLocks noChangeShapeType="1"/>
          </p:cNvSpPr>
          <p:nvPr/>
        </p:nvSpPr>
        <p:spPr bwMode="auto">
          <a:xfrm>
            <a:off x="395288" y="1052513"/>
            <a:ext cx="842486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3397" name="Line 5"/>
          <p:cNvSpPr>
            <a:spLocks noChangeShapeType="1"/>
          </p:cNvSpPr>
          <p:nvPr/>
        </p:nvSpPr>
        <p:spPr bwMode="auto">
          <a:xfrm>
            <a:off x="395288" y="1052513"/>
            <a:ext cx="0" cy="47529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3398" name="Line 6"/>
          <p:cNvSpPr>
            <a:spLocks noChangeShapeType="1"/>
          </p:cNvSpPr>
          <p:nvPr/>
        </p:nvSpPr>
        <p:spPr bwMode="auto">
          <a:xfrm>
            <a:off x="8820150" y="1052513"/>
            <a:ext cx="0" cy="482441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3399" name="Text Box 7"/>
          <p:cNvSpPr txBox="1">
            <a:spLocks noChangeArrowheads="1"/>
          </p:cNvSpPr>
          <p:nvPr/>
        </p:nvSpPr>
        <p:spPr bwMode="auto">
          <a:xfrm>
            <a:off x="468313" y="5949950"/>
            <a:ext cx="793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a-IR" sz="2000" b="1"/>
              <a:t>نوجوها</a:t>
            </a:r>
            <a:endParaRPr lang="en-US" sz="2000" b="1"/>
          </a:p>
        </p:txBody>
      </p:sp>
      <p:sp>
        <p:nvSpPr>
          <p:cNvPr id="443400" name="Text Box 8"/>
          <p:cNvSpPr txBox="1">
            <a:spLocks noChangeArrowheads="1"/>
          </p:cNvSpPr>
          <p:nvPr/>
        </p:nvSpPr>
        <p:spPr bwMode="auto">
          <a:xfrm>
            <a:off x="1476375" y="5949950"/>
            <a:ext cx="1079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a-IR" sz="2000" b="1"/>
              <a:t>زود پذیرها</a:t>
            </a:r>
            <a:endParaRPr lang="en-US" sz="2000" b="1"/>
          </a:p>
        </p:txBody>
      </p:sp>
      <p:sp>
        <p:nvSpPr>
          <p:cNvPr id="443401" name="Text Box 9"/>
          <p:cNvSpPr txBox="1">
            <a:spLocks noChangeArrowheads="1"/>
          </p:cNvSpPr>
          <p:nvPr/>
        </p:nvSpPr>
        <p:spPr bwMode="auto">
          <a:xfrm>
            <a:off x="2987675" y="594995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a-IR" sz="2000" b="1"/>
              <a:t>اکثریت اولیه </a:t>
            </a:r>
            <a:endParaRPr lang="en-US" sz="2000" b="1"/>
          </a:p>
        </p:txBody>
      </p:sp>
      <p:sp>
        <p:nvSpPr>
          <p:cNvPr id="443402" name="Text Box 10"/>
          <p:cNvSpPr txBox="1">
            <a:spLocks noChangeArrowheads="1"/>
          </p:cNvSpPr>
          <p:nvPr/>
        </p:nvSpPr>
        <p:spPr bwMode="auto">
          <a:xfrm>
            <a:off x="4859338" y="5949950"/>
            <a:ext cx="12938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a-IR" sz="2000" b="1"/>
              <a:t>اکثریت بعدی </a:t>
            </a:r>
            <a:endParaRPr lang="en-US" sz="2000" b="1"/>
          </a:p>
        </p:txBody>
      </p:sp>
      <p:sp>
        <p:nvSpPr>
          <p:cNvPr id="443403" name="Text Box 11"/>
          <p:cNvSpPr txBox="1">
            <a:spLocks noChangeArrowheads="1"/>
          </p:cNvSpPr>
          <p:nvPr/>
        </p:nvSpPr>
        <p:spPr bwMode="auto">
          <a:xfrm>
            <a:off x="7092950" y="5949950"/>
            <a:ext cx="1101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a-IR" sz="2000" b="1"/>
              <a:t>دیر پذیرها </a:t>
            </a:r>
            <a:endParaRPr lang="en-US" sz="2000" b="1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33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433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43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43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433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433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43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43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433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433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43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43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433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433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43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43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433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43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43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43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434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434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43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43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434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434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43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43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434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43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43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43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434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43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43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443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433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443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443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43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3395" grpId="0" animBg="1"/>
      <p:bldP spid="443396" grpId="0" animBg="1"/>
      <p:bldP spid="443397" grpId="0" animBg="1"/>
      <p:bldP spid="443398" grpId="0" animBg="1"/>
      <p:bldP spid="443399" grpId="0"/>
      <p:bldP spid="443400" grpId="0"/>
      <p:bldP spid="443401" grpId="0"/>
      <p:bldP spid="443402" grpId="0"/>
      <p:bldP spid="44340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b="1" smtClean="0"/>
              <a:t>استراتژی های وضّعیتی</a:t>
            </a:r>
            <a:endParaRPr lang="en-US" b="1" dirty="0" smtClean="0"/>
          </a:p>
        </p:txBody>
      </p:sp>
      <p:sp>
        <p:nvSpPr>
          <p:cNvPr id="76805" name="Rectangle 5"/>
          <p:cNvSpPr>
            <a:spLocks noChangeArrowheads="1"/>
          </p:cNvSpPr>
          <p:nvPr/>
        </p:nvSpPr>
        <p:spPr bwMode="auto">
          <a:xfrm>
            <a:off x="5364163" y="1484313"/>
            <a:ext cx="3024187" cy="482441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 sz="3200" b="1"/>
              <a:t>مزیت رقابتی</a:t>
            </a:r>
          </a:p>
          <a:p>
            <a:pPr algn="ctr"/>
            <a:endParaRPr lang="fa-IR" sz="3200" b="1"/>
          </a:p>
          <a:p>
            <a:pPr algn="ctr"/>
            <a:r>
              <a:rPr lang="fa-IR" sz="3200" b="1"/>
              <a:t>به </a:t>
            </a:r>
          </a:p>
          <a:p>
            <a:pPr algn="ctr"/>
            <a:endParaRPr lang="fa-IR" sz="3200" b="1"/>
          </a:p>
          <a:p>
            <a:pPr algn="ctr" rtl="1"/>
            <a:r>
              <a:rPr lang="fa-IR" sz="3200" b="1"/>
              <a:t>وضعّیت صنعت</a:t>
            </a:r>
          </a:p>
          <a:p>
            <a:pPr algn="ctr" rtl="1"/>
            <a:endParaRPr lang="fa-IR" sz="3200" b="1"/>
          </a:p>
          <a:p>
            <a:pPr algn="ctr" rtl="1"/>
            <a:endParaRPr lang="fa-IR" sz="3200" b="1"/>
          </a:p>
          <a:p>
            <a:pPr algn="ctr"/>
            <a:r>
              <a:rPr lang="fa-IR" sz="3200" b="1"/>
              <a:t>وابسته است</a:t>
            </a:r>
            <a:endParaRPr lang="en-US" sz="3200" b="1" dirty="0"/>
          </a:p>
        </p:txBody>
      </p:sp>
      <p:sp>
        <p:nvSpPr>
          <p:cNvPr id="76807" name="Rectangle 7"/>
          <p:cNvSpPr>
            <a:spLocks noChangeArrowheads="1"/>
          </p:cNvSpPr>
          <p:nvPr/>
        </p:nvSpPr>
        <p:spPr bwMode="auto">
          <a:xfrm>
            <a:off x="468313" y="1628775"/>
            <a:ext cx="2663825" cy="100806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 sz="2400" b="1"/>
              <a:t>ا ستراتژی رهبر بازار</a:t>
            </a:r>
          </a:p>
          <a:p>
            <a:pPr algn="ctr" rtl="1"/>
            <a:r>
              <a:rPr lang="en-US" sz="2400" dirty="0"/>
              <a:t>LEADER</a:t>
            </a:r>
          </a:p>
        </p:txBody>
      </p:sp>
      <p:sp>
        <p:nvSpPr>
          <p:cNvPr id="76809" name="Rectangle 9"/>
          <p:cNvSpPr>
            <a:spLocks noChangeArrowheads="1"/>
          </p:cNvSpPr>
          <p:nvPr/>
        </p:nvSpPr>
        <p:spPr bwMode="auto">
          <a:xfrm>
            <a:off x="468313" y="2852738"/>
            <a:ext cx="273526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 sz="2400" b="1"/>
              <a:t> استراتژی چالشگر بازار</a:t>
            </a:r>
            <a:endParaRPr lang="en-US" sz="2400" b="1" dirty="0"/>
          </a:p>
          <a:p>
            <a:pPr algn="ctr"/>
            <a:r>
              <a:rPr lang="en-US" sz="2400" dirty="0"/>
              <a:t>CHALLENGER</a:t>
            </a:r>
          </a:p>
        </p:txBody>
      </p:sp>
      <p:sp>
        <p:nvSpPr>
          <p:cNvPr id="76811" name="Rectangle 11"/>
          <p:cNvSpPr>
            <a:spLocks noChangeArrowheads="1"/>
          </p:cNvSpPr>
          <p:nvPr/>
        </p:nvSpPr>
        <p:spPr bwMode="auto">
          <a:xfrm>
            <a:off x="468313" y="4005263"/>
            <a:ext cx="2735262" cy="93503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 sz="2400" b="1"/>
              <a:t> استراتژی دنباله رو بازار</a:t>
            </a:r>
            <a:endParaRPr lang="en-US" sz="2400" b="1" dirty="0"/>
          </a:p>
          <a:p>
            <a:pPr algn="ctr"/>
            <a:r>
              <a:rPr lang="en-US" sz="2400" dirty="0"/>
              <a:t>FOLLOWER</a:t>
            </a:r>
          </a:p>
        </p:txBody>
      </p:sp>
      <p:sp>
        <p:nvSpPr>
          <p:cNvPr id="76813" name="Rectangle 13"/>
          <p:cNvSpPr>
            <a:spLocks noChangeArrowheads="1"/>
          </p:cNvSpPr>
          <p:nvPr/>
        </p:nvSpPr>
        <p:spPr bwMode="auto">
          <a:xfrm>
            <a:off x="468313" y="5157788"/>
            <a:ext cx="2736850" cy="100806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 sz="2400" b="1"/>
              <a:t>ا ستراتژی ریزه خوار بازار</a:t>
            </a:r>
            <a:endParaRPr lang="en-US" sz="2400" b="1" dirty="0"/>
          </a:p>
          <a:p>
            <a:pPr algn="ctr"/>
            <a:r>
              <a:rPr lang="en-US" sz="2400" dirty="0"/>
              <a:t>NICHER</a:t>
            </a:r>
          </a:p>
        </p:txBody>
      </p:sp>
      <p:sp>
        <p:nvSpPr>
          <p:cNvPr id="76815" name="AutoShape 15"/>
          <p:cNvSpPr>
            <a:spLocks noChangeArrowheads="1"/>
          </p:cNvSpPr>
          <p:nvPr/>
        </p:nvSpPr>
        <p:spPr bwMode="auto">
          <a:xfrm>
            <a:off x="3132138" y="1773238"/>
            <a:ext cx="1295400" cy="647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6816" name="AutoShape 16"/>
          <p:cNvSpPr>
            <a:spLocks noChangeArrowheads="1"/>
          </p:cNvSpPr>
          <p:nvPr/>
        </p:nvSpPr>
        <p:spPr bwMode="auto">
          <a:xfrm>
            <a:off x="3203575" y="2997200"/>
            <a:ext cx="1295400" cy="719138"/>
          </a:xfrm>
          <a:prstGeom prst="rightArrow">
            <a:avLst>
              <a:gd name="adj1" fmla="val 50000"/>
              <a:gd name="adj2" fmla="val 450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6817" name="AutoShape 17"/>
          <p:cNvSpPr>
            <a:spLocks noChangeArrowheads="1"/>
          </p:cNvSpPr>
          <p:nvPr/>
        </p:nvSpPr>
        <p:spPr bwMode="auto">
          <a:xfrm>
            <a:off x="3203575" y="4076700"/>
            <a:ext cx="1225550" cy="720725"/>
          </a:xfrm>
          <a:prstGeom prst="rightArrow">
            <a:avLst>
              <a:gd name="adj1" fmla="val 50000"/>
              <a:gd name="adj2" fmla="val 4251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6818" name="AutoShape 18"/>
          <p:cNvSpPr>
            <a:spLocks noChangeArrowheads="1"/>
          </p:cNvSpPr>
          <p:nvPr/>
        </p:nvSpPr>
        <p:spPr bwMode="auto">
          <a:xfrm>
            <a:off x="3203575" y="5300663"/>
            <a:ext cx="1263650" cy="720725"/>
          </a:xfrm>
          <a:prstGeom prst="rightArrow">
            <a:avLst>
              <a:gd name="adj1" fmla="val 50000"/>
              <a:gd name="adj2" fmla="val 438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680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6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6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6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6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6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6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6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6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6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6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6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6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6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6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6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6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68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68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6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6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6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68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68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6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6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6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6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68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6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6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6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6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6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6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6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6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/>
      <p:bldP spid="76805" grpId="0" animBg="1"/>
      <p:bldP spid="76807" grpId="0" animBg="1"/>
      <p:bldP spid="76809" grpId="0"/>
      <p:bldP spid="76811" grpId="0" animBg="1"/>
      <p:bldP spid="76813" grpId="0" animBg="1"/>
      <p:bldP spid="76815" grpId="0" animBg="1"/>
      <p:bldP spid="76816" grpId="0" animBg="1"/>
      <p:bldP spid="76817" grpId="0" animBg="1"/>
      <p:bldP spid="768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General Electrics strategy chart</a:t>
            </a:r>
          </a:p>
        </p:txBody>
      </p:sp>
      <p:sp>
        <p:nvSpPr>
          <p:cNvPr id="248835" name="Text Box 3"/>
          <p:cNvSpPr txBox="1">
            <a:spLocks noChangeArrowheads="1"/>
          </p:cNvSpPr>
          <p:nvPr/>
        </p:nvSpPr>
        <p:spPr bwMode="auto">
          <a:xfrm>
            <a:off x="1547813" y="4941888"/>
            <a:ext cx="64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1" dirty="0">
                <a:solidFill>
                  <a:schemeClr val="tx2"/>
                </a:solidFill>
              </a:rPr>
              <a:t>Low</a:t>
            </a:r>
          </a:p>
        </p:txBody>
      </p:sp>
      <p:sp>
        <p:nvSpPr>
          <p:cNvPr id="248836" name="Text Box 4"/>
          <p:cNvSpPr txBox="1">
            <a:spLocks noChangeArrowheads="1"/>
          </p:cNvSpPr>
          <p:nvPr/>
        </p:nvSpPr>
        <p:spPr bwMode="auto">
          <a:xfrm>
            <a:off x="1187450" y="3716338"/>
            <a:ext cx="1047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1" dirty="0">
                <a:solidFill>
                  <a:schemeClr val="tx2"/>
                </a:solidFill>
              </a:rPr>
              <a:t>Medium</a:t>
            </a:r>
          </a:p>
        </p:txBody>
      </p:sp>
      <p:sp>
        <p:nvSpPr>
          <p:cNvPr id="248837" name="Text Box 5"/>
          <p:cNvSpPr txBox="1">
            <a:spLocks noChangeArrowheads="1"/>
          </p:cNvSpPr>
          <p:nvPr/>
        </p:nvSpPr>
        <p:spPr bwMode="auto">
          <a:xfrm>
            <a:off x="1547813" y="2420938"/>
            <a:ext cx="69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1" dirty="0">
                <a:solidFill>
                  <a:schemeClr val="tx2"/>
                </a:solidFill>
              </a:rPr>
              <a:t>High</a:t>
            </a:r>
          </a:p>
        </p:txBody>
      </p:sp>
      <p:sp>
        <p:nvSpPr>
          <p:cNvPr id="248838" name="Text Box 6"/>
          <p:cNvSpPr txBox="1">
            <a:spLocks noChangeArrowheads="1"/>
          </p:cNvSpPr>
          <p:nvPr/>
        </p:nvSpPr>
        <p:spPr bwMode="auto">
          <a:xfrm rot="10800000">
            <a:off x="684213" y="1844675"/>
            <a:ext cx="549275" cy="424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pPr algn="l"/>
            <a:r>
              <a:rPr lang="en-US" sz="2400" b="1" dirty="0"/>
              <a:t>MARKET ATTRACTIVENESS</a:t>
            </a:r>
          </a:p>
        </p:txBody>
      </p:sp>
      <p:sp>
        <p:nvSpPr>
          <p:cNvPr id="248839" name="Text Box 7"/>
          <p:cNvSpPr txBox="1">
            <a:spLocks noChangeArrowheads="1"/>
          </p:cNvSpPr>
          <p:nvPr/>
        </p:nvSpPr>
        <p:spPr bwMode="auto">
          <a:xfrm>
            <a:off x="2700338" y="6400800"/>
            <a:ext cx="3281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b="1" dirty="0"/>
              <a:t>BUSINESS POSITION</a:t>
            </a:r>
          </a:p>
        </p:txBody>
      </p:sp>
      <p:sp>
        <p:nvSpPr>
          <p:cNvPr id="248840" name="Text Box 8"/>
          <p:cNvSpPr txBox="1">
            <a:spLocks noChangeArrowheads="1"/>
          </p:cNvSpPr>
          <p:nvPr/>
        </p:nvSpPr>
        <p:spPr bwMode="auto">
          <a:xfrm>
            <a:off x="3779838" y="5805488"/>
            <a:ext cx="1047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1" dirty="0">
                <a:solidFill>
                  <a:schemeClr val="tx2"/>
                </a:solidFill>
              </a:rPr>
              <a:t>Medium</a:t>
            </a:r>
          </a:p>
        </p:txBody>
      </p:sp>
      <p:sp>
        <p:nvSpPr>
          <p:cNvPr id="248841" name="Text Box 9"/>
          <p:cNvSpPr txBox="1">
            <a:spLocks noChangeArrowheads="1"/>
          </p:cNvSpPr>
          <p:nvPr/>
        </p:nvSpPr>
        <p:spPr bwMode="auto">
          <a:xfrm>
            <a:off x="2411413" y="5805488"/>
            <a:ext cx="920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1" dirty="0"/>
              <a:t>Strong</a:t>
            </a:r>
          </a:p>
        </p:txBody>
      </p:sp>
      <p:sp>
        <p:nvSpPr>
          <p:cNvPr id="248842" name="Text Box 10"/>
          <p:cNvSpPr txBox="1">
            <a:spLocks noChangeArrowheads="1"/>
          </p:cNvSpPr>
          <p:nvPr/>
        </p:nvSpPr>
        <p:spPr bwMode="auto">
          <a:xfrm>
            <a:off x="5292725" y="5805488"/>
            <a:ext cx="781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1" dirty="0"/>
              <a:t>Weak</a:t>
            </a:r>
          </a:p>
        </p:txBody>
      </p:sp>
      <p:pic>
        <p:nvPicPr>
          <p:cNvPr id="248843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975" y="2133600"/>
            <a:ext cx="4032250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8846" name="Line 14"/>
          <p:cNvSpPr>
            <a:spLocks noChangeShapeType="1"/>
          </p:cNvSpPr>
          <p:nvPr/>
        </p:nvSpPr>
        <p:spPr bwMode="auto">
          <a:xfrm flipH="1">
            <a:off x="6084888" y="5157788"/>
            <a:ext cx="5746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48847" name="Text Box 15"/>
          <p:cNvSpPr txBox="1">
            <a:spLocks noChangeArrowheads="1"/>
          </p:cNvSpPr>
          <p:nvPr/>
        </p:nvSpPr>
        <p:spPr bwMode="auto">
          <a:xfrm rot="10800000">
            <a:off x="66675" y="3311525"/>
            <a:ext cx="671513" cy="177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pPr algn="l"/>
            <a:r>
              <a:rPr lang="fa-IR" sz="3200" b="1"/>
              <a:t>جذابیت بازار</a:t>
            </a:r>
            <a:endParaRPr lang="en-US" sz="3200" b="1" dirty="0"/>
          </a:p>
        </p:txBody>
      </p:sp>
      <p:sp>
        <p:nvSpPr>
          <p:cNvPr id="248848" name="Text Box 16"/>
          <p:cNvSpPr txBox="1">
            <a:spLocks noChangeArrowheads="1"/>
          </p:cNvSpPr>
          <p:nvPr/>
        </p:nvSpPr>
        <p:spPr bwMode="auto">
          <a:xfrm>
            <a:off x="1619250" y="2781300"/>
            <a:ext cx="476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a-IR" b="1"/>
              <a:t>زیاد</a:t>
            </a:r>
            <a:endParaRPr lang="en-US" b="1" dirty="0"/>
          </a:p>
        </p:txBody>
      </p:sp>
      <p:sp>
        <p:nvSpPr>
          <p:cNvPr id="248849" name="Text Box 17"/>
          <p:cNvSpPr txBox="1">
            <a:spLocks noChangeArrowheads="1"/>
          </p:cNvSpPr>
          <p:nvPr/>
        </p:nvSpPr>
        <p:spPr bwMode="auto">
          <a:xfrm>
            <a:off x="1331913" y="4005263"/>
            <a:ext cx="703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a-IR" b="1"/>
              <a:t>متوسط</a:t>
            </a:r>
            <a:endParaRPr lang="en-US" b="1" dirty="0"/>
          </a:p>
        </p:txBody>
      </p:sp>
      <p:sp>
        <p:nvSpPr>
          <p:cNvPr id="248850" name="Text Box 18"/>
          <p:cNvSpPr txBox="1">
            <a:spLocks noChangeArrowheads="1"/>
          </p:cNvSpPr>
          <p:nvPr/>
        </p:nvSpPr>
        <p:spPr bwMode="auto">
          <a:xfrm>
            <a:off x="1671638" y="5248275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a-IR" b="1"/>
              <a:t>کم</a:t>
            </a:r>
            <a:endParaRPr lang="en-US" b="1" dirty="0"/>
          </a:p>
        </p:txBody>
      </p:sp>
      <p:sp>
        <p:nvSpPr>
          <p:cNvPr id="248851" name="Text Box 19"/>
          <p:cNvSpPr txBox="1">
            <a:spLocks noChangeArrowheads="1"/>
          </p:cNvSpPr>
          <p:nvPr/>
        </p:nvSpPr>
        <p:spPr bwMode="auto">
          <a:xfrm>
            <a:off x="2627313" y="6021388"/>
            <a:ext cx="50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a-IR" b="1"/>
              <a:t>قوی</a:t>
            </a:r>
            <a:endParaRPr lang="en-US" b="1" dirty="0"/>
          </a:p>
        </p:txBody>
      </p:sp>
      <p:sp>
        <p:nvSpPr>
          <p:cNvPr id="248852" name="Text Box 20"/>
          <p:cNvSpPr txBox="1">
            <a:spLocks noChangeArrowheads="1"/>
          </p:cNvSpPr>
          <p:nvPr/>
        </p:nvSpPr>
        <p:spPr bwMode="auto">
          <a:xfrm>
            <a:off x="3924300" y="6021388"/>
            <a:ext cx="703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a-IR" b="1"/>
              <a:t>متوسط</a:t>
            </a:r>
            <a:endParaRPr lang="en-US" b="1" dirty="0"/>
          </a:p>
        </p:txBody>
      </p:sp>
      <p:sp>
        <p:nvSpPr>
          <p:cNvPr id="248853" name="Text Box 21"/>
          <p:cNvSpPr txBox="1">
            <a:spLocks noChangeArrowheads="1"/>
          </p:cNvSpPr>
          <p:nvPr/>
        </p:nvSpPr>
        <p:spPr bwMode="auto">
          <a:xfrm>
            <a:off x="5364163" y="6021388"/>
            <a:ext cx="677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a-IR" b="1"/>
              <a:t>ضعیف</a:t>
            </a:r>
            <a:endParaRPr lang="en-US" b="1" dirty="0"/>
          </a:p>
        </p:txBody>
      </p:sp>
      <p:sp>
        <p:nvSpPr>
          <p:cNvPr id="248854" name="Text Box 22"/>
          <p:cNvSpPr txBox="1">
            <a:spLocks noChangeArrowheads="1"/>
          </p:cNvSpPr>
          <p:nvPr/>
        </p:nvSpPr>
        <p:spPr bwMode="auto">
          <a:xfrm>
            <a:off x="6300788" y="6400800"/>
            <a:ext cx="1662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a-IR" sz="2400" b="1"/>
              <a:t>وضعیت رقابتی</a:t>
            </a:r>
            <a:endParaRPr lang="en-US" sz="2400" b="1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248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248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248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248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248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248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24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24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248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2000"/>
                                        <p:tgtEl>
                                          <p:spTgt spid="24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2000"/>
                                        <p:tgtEl>
                                          <p:spTgt spid="248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6" dur="2000"/>
                                        <p:tgtEl>
                                          <p:spTgt spid="24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9" dur="2000"/>
                                        <p:tgtEl>
                                          <p:spTgt spid="248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2" dur="2000"/>
                                        <p:tgtEl>
                                          <p:spTgt spid="248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5" dur="2000"/>
                                        <p:tgtEl>
                                          <p:spTgt spid="24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8" dur="2000"/>
                                        <p:tgtEl>
                                          <p:spTgt spid="248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1" dur="2000"/>
                                        <p:tgtEl>
                                          <p:spTgt spid="248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4" dur="2000"/>
                                        <p:tgtEl>
                                          <p:spTgt spid="248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4" grpId="0"/>
      <p:bldP spid="248835" grpId="0"/>
      <p:bldP spid="248836" grpId="0"/>
      <p:bldP spid="248837" grpId="0"/>
      <p:bldP spid="248838" grpId="0"/>
      <p:bldP spid="248839" grpId="0"/>
      <p:bldP spid="248840" grpId="0"/>
      <p:bldP spid="248841" grpId="0"/>
      <p:bldP spid="248842" grpId="0"/>
      <p:bldP spid="248846" grpId="0" animBg="1"/>
      <p:bldP spid="248847" grpId="0"/>
      <p:bldP spid="248848" grpId="0"/>
      <p:bldP spid="248849" grpId="0"/>
      <p:bldP spid="248850" grpId="0"/>
      <p:bldP spid="248851" grpId="0"/>
      <p:bldP spid="248852" grpId="0"/>
      <p:bldP spid="248853" grpId="0"/>
      <p:bldP spid="24885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394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1857375" y="5032375"/>
            <a:ext cx="57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2400" b="1">
                <a:solidFill>
                  <a:srgbClr val="000000"/>
                </a:solidFill>
              </a:rPr>
              <a:t>زیاد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5989638" y="4959350"/>
            <a:ext cx="403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2400" b="1">
                <a:solidFill>
                  <a:srgbClr val="000000"/>
                </a:solidFill>
              </a:rPr>
              <a:t>کم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6372225" y="5445125"/>
            <a:ext cx="1789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2400" b="1">
                <a:solidFill>
                  <a:srgbClr val="000000"/>
                </a:solidFill>
              </a:rPr>
              <a:t>سهم نسبی بازار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17414" name="Text Box 8"/>
          <p:cNvSpPr txBox="1">
            <a:spLocks noChangeArrowheads="1"/>
          </p:cNvSpPr>
          <p:nvPr/>
        </p:nvSpPr>
        <p:spPr bwMode="auto">
          <a:xfrm rot="10800000">
            <a:off x="755650" y="4365625"/>
            <a:ext cx="5492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fa-IR" sz="2400" b="1">
                <a:solidFill>
                  <a:srgbClr val="000000"/>
                </a:solidFill>
              </a:rPr>
              <a:t>کم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17415" name="Text Box 9"/>
          <p:cNvSpPr txBox="1">
            <a:spLocks noChangeArrowheads="1"/>
          </p:cNvSpPr>
          <p:nvPr/>
        </p:nvSpPr>
        <p:spPr bwMode="auto">
          <a:xfrm rot="10800000">
            <a:off x="755650" y="2924175"/>
            <a:ext cx="54927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r>
              <a:rPr lang="fa-IR" sz="2400" b="1">
                <a:solidFill>
                  <a:srgbClr val="000000"/>
                </a:solidFill>
              </a:rPr>
              <a:t>زیاد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17416" name="Text Box 10"/>
          <p:cNvSpPr txBox="1">
            <a:spLocks noChangeArrowheads="1"/>
          </p:cNvSpPr>
          <p:nvPr/>
        </p:nvSpPr>
        <p:spPr bwMode="auto">
          <a:xfrm rot="10800000">
            <a:off x="395288" y="4365625"/>
            <a:ext cx="549275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r>
              <a:rPr lang="fa-IR" sz="2400" b="1">
                <a:solidFill>
                  <a:srgbClr val="000000"/>
                </a:solidFill>
              </a:rPr>
              <a:t>نرخ رشد بازار 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17417" name="Text Box 11"/>
          <p:cNvSpPr txBox="1">
            <a:spLocks noChangeArrowheads="1"/>
          </p:cNvSpPr>
          <p:nvPr/>
        </p:nvSpPr>
        <p:spPr bwMode="auto">
          <a:xfrm>
            <a:off x="6605588" y="3422650"/>
            <a:ext cx="650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2000" b="1"/>
              <a:t>سگها</a:t>
            </a:r>
            <a:endParaRPr lang="en-US" sz="2000" b="1" dirty="0"/>
          </a:p>
        </p:txBody>
      </p:sp>
      <p:sp>
        <p:nvSpPr>
          <p:cNvPr id="17418" name="Text Box 12"/>
          <p:cNvSpPr txBox="1">
            <a:spLocks noChangeArrowheads="1"/>
          </p:cNvSpPr>
          <p:nvPr/>
        </p:nvSpPr>
        <p:spPr bwMode="auto">
          <a:xfrm>
            <a:off x="1463675" y="3835400"/>
            <a:ext cx="10271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2000" b="1"/>
              <a:t>گاو شیرده</a:t>
            </a:r>
            <a:endParaRPr lang="en-US" sz="2000" b="1" dirty="0"/>
          </a:p>
        </p:txBody>
      </p:sp>
      <p:sp>
        <p:nvSpPr>
          <p:cNvPr id="17419" name="Text Box 13"/>
          <p:cNvSpPr txBox="1">
            <a:spLocks noChangeArrowheads="1"/>
          </p:cNvSpPr>
          <p:nvPr/>
        </p:nvSpPr>
        <p:spPr bwMode="auto">
          <a:xfrm>
            <a:off x="1476375" y="2349500"/>
            <a:ext cx="982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2000" b="1"/>
              <a:t>ستاره ها </a:t>
            </a:r>
            <a:endParaRPr lang="en-US" sz="2000" b="1" dirty="0"/>
          </a:p>
        </p:txBody>
      </p:sp>
      <p:sp>
        <p:nvSpPr>
          <p:cNvPr id="17420" name="Text Box 14"/>
          <p:cNvSpPr txBox="1">
            <a:spLocks noChangeArrowheads="1"/>
          </p:cNvSpPr>
          <p:nvPr/>
        </p:nvSpPr>
        <p:spPr bwMode="auto">
          <a:xfrm>
            <a:off x="5078413" y="2781300"/>
            <a:ext cx="1308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2000" b="1"/>
              <a:t>علامت سوا ل</a:t>
            </a:r>
            <a:endParaRPr lang="en-US" sz="2000" b="1" dirty="0"/>
          </a:p>
        </p:txBody>
      </p:sp>
      <p:sp>
        <p:nvSpPr>
          <p:cNvPr id="17421" name="Text Box 15"/>
          <p:cNvSpPr txBox="1">
            <a:spLocks noChangeArrowheads="1"/>
          </p:cNvSpPr>
          <p:nvPr/>
        </p:nvSpPr>
        <p:spPr bwMode="auto">
          <a:xfrm>
            <a:off x="4356100" y="620713"/>
            <a:ext cx="10239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1"/>
            <a:r>
              <a:rPr lang="fa-IR" sz="3600" b="1"/>
              <a:t>شبکه</a:t>
            </a:r>
            <a:endParaRPr lang="en-US" sz="3600" b="1" dirty="0"/>
          </a:p>
        </p:txBody>
      </p:sp>
      <p:sp>
        <p:nvSpPr>
          <p:cNvPr id="17422" name="Text Box 16"/>
          <p:cNvSpPr txBox="1">
            <a:spLocks noChangeArrowheads="1"/>
          </p:cNvSpPr>
          <p:nvPr/>
        </p:nvSpPr>
        <p:spPr bwMode="auto">
          <a:xfrm>
            <a:off x="2987675" y="620713"/>
            <a:ext cx="1200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/>
              <a:t>BCG</a:t>
            </a:r>
          </a:p>
        </p:txBody>
      </p:sp>
      <p:sp>
        <p:nvSpPr>
          <p:cNvPr id="17423" name="Line 17"/>
          <p:cNvSpPr>
            <a:spLocks noChangeShapeType="1"/>
          </p:cNvSpPr>
          <p:nvPr/>
        </p:nvSpPr>
        <p:spPr bwMode="auto">
          <a:xfrm>
            <a:off x="3563938" y="6669088"/>
            <a:ext cx="24479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b="1" smtClean="0"/>
              <a:t>استراتژی های محصول – بازار </a:t>
            </a:r>
            <a:endParaRPr lang="en-US" b="1" dirty="0" smtClean="0"/>
          </a:p>
        </p:txBody>
      </p:sp>
      <p:graphicFrame>
        <p:nvGraphicFramePr>
          <p:cNvPr id="250912" name="Group 32"/>
          <p:cNvGraphicFramePr>
            <a:graphicFrameLocks noGrp="1"/>
          </p:cNvGraphicFramePr>
          <p:nvPr>
            <p:ph idx="1"/>
          </p:nvPr>
        </p:nvGraphicFramePr>
        <p:xfrm>
          <a:off x="900113" y="1916113"/>
          <a:ext cx="7715250" cy="4664075"/>
        </p:xfrm>
        <a:graphic>
          <a:graphicData uri="http://schemas.openxmlformats.org/drawingml/2006/table">
            <a:tbl>
              <a:tblPr/>
              <a:tblGrid>
                <a:gridCol w="2571750"/>
                <a:gridCol w="2571750"/>
                <a:gridCol w="2571750"/>
              </a:tblGrid>
              <a:tr h="792163">
                <a:tc rowSpan="2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fa-IR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بازارها 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fa-IR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محصولات 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54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موجود 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جدید 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52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موجود 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استراتژی نفوذ در بازار 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استراتژی توسعه محصول 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54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جدید 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استراتژی توسعه بازار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استراتژی گستردگی و پراکندگی 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50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2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>
          <a:xfrm>
            <a:off x="2987675" y="260350"/>
            <a:ext cx="4186238" cy="1143000"/>
          </a:xfrm>
        </p:spPr>
        <p:txBody>
          <a:bodyPr/>
          <a:lstStyle/>
          <a:p>
            <a:pPr eaLnBrk="1" hangingPunct="1">
              <a:defRPr/>
            </a:pPr>
            <a:r>
              <a:rPr lang="fa-IR" b="1" smtClean="0">
                <a:solidFill>
                  <a:schemeClr val="tx1"/>
                </a:solidFill>
              </a:rPr>
              <a:t>استراتژی رقابتی</a:t>
            </a:r>
            <a:r>
              <a:rPr lang="fa-IR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en-US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73238"/>
            <a:ext cx="8569325" cy="4751387"/>
          </a:xfrm>
        </p:spPr>
        <p:txBody>
          <a:bodyPr/>
          <a:lstStyle/>
          <a:p>
            <a:pPr algn="r" rt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fa-IR" sz="4000" b="1" smtClean="0"/>
              <a:t>استراتژی رقابتی شرکت شامل حرکات و اقداماتی است برای : </a:t>
            </a:r>
          </a:p>
          <a:p>
            <a:pPr algn="r" rt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fa-IR" sz="4000" b="1" smtClean="0"/>
          </a:p>
          <a:p>
            <a:pPr algn="r" rtl="1" eaLnBrk="1" hangingPunct="1">
              <a:lnSpc>
                <a:spcPct val="80000"/>
              </a:lnSpc>
              <a:buSzPct val="85000"/>
              <a:buFont typeface="Wingdings" pitchFamily="2" charset="2"/>
              <a:buChar char="v"/>
              <a:defRPr/>
            </a:pPr>
            <a:r>
              <a:rPr lang="fa-IR" sz="3600" b="1" smtClean="0"/>
              <a:t> حفظ و نگهداری مشتریان</a:t>
            </a:r>
          </a:p>
          <a:p>
            <a:pPr algn="r" rtl="1" eaLnBrk="1" hangingPunct="1">
              <a:lnSpc>
                <a:spcPct val="80000"/>
              </a:lnSpc>
              <a:buSzPct val="85000"/>
              <a:buFont typeface="Wingdings" pitchFamily="2" charset="2"/>
              <a:buNone/>
              <a:defRPr/>
            </a:pPr>
            <a:r>
              <a:rPr lang="fa-IR" sz="3600" b="1" smtClean="0"/>
              <a:t> </a:t>
            </a:r>
          </a:p>
          <a:p>
            <a:pPr algn="r" rtl="1"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fa-IR" sz="3600" b="1" smtClean="0"/>
              <a:t> مقابله با فشارها و نیروهای رقابتی </a:t>
            </a:r>
          </a:p>
          <a:p>
            <a:pPr algn="r" rt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fa-IR" sz="3600" b="1" smtClean="0"/>
          </a:p>
          <a:p>
            <a:pPr algn="r" rtl="1"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fa-IR" sz="3600" b="1" smtClean="0"/>
              <a:t>بهبود موقعیت در بازار </a:t>
            </a:r>
            <a:endParaRPr lang="en-US" sz="3600" b="1" dirty="0" smtClean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17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17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17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17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17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317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42" grpId="0"/>
      <p:bldP spid="31744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ChangeArrowheads="1"/>
          </p:cNvSpPr>
          <p:nvPr/>
        </p:nvSpPr>
        <p:spPr bwMode="auto">
          <a:xfrm>
            <a:off x="1331913" y="188913"/>
            <a:ext cx="62023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fa-IR" sz="4400" b="1">
                <a:effectLst>
                  <a:outerShdw blurRad="38100" dist="38100" dir="2700000" algn="tl">
                    <a:srgbClr val="000000"/>
                  </a:outerShdw>
                </a:effectLst>
              </a:rPr>
              <a:t>انواع  حرکات استراتژیکی </a:t>
            </a:r>
            <a:endParaRPr lang="en-US" sz="44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8467" name="Rectangle 3"/>
          <p:cNvSpPr>
            <a:spLocks noChangeArrowheads="1"/>
          </p:cNvSpPr>
          <p:nvPr/>
        </p:nvSpPr>
        <p:spPr bwMode="auto">
          <a:xfrm>
            <a:off x="179388" y="1341438"/>
            <a:ext cx="8642350" cy="530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rtl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v"/>
              <a:defRPr/>
            </a:pPr>
            <a:r>
              <a:rPr lang="fa-IR"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حرکات تهاجمی </a:t>
            </a:r>
          </a:p>
          <a:p>
            <a:pPr marL="342900" indent="-342900" rtl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fa-IR" sz="36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rtl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v"/>
              <a:defRPr/>
            </a:pPr>
            <a:r>
              <a:rPr lang="fa-IR"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حرکات تدافعی </a:t>
            </a:r>
          </a:p>
          <a:p>
            <a:pPr marL="342900" indent="-342900" rtl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fa-IR" sz="36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rtl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v"/>
              <a:defRPr/>
            </a:pPr>
            <a:r>
              <a:rPr lang="fa-IR"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کوششهای کوتاه مدت برای واکنش به شرایط فوری (واکنش سریع )</a:t>
            </a:r>
          </a:p>
          <a:p>
            <a:pPr marL="342900" indent="-342900" rtl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fa-IR" sz="36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rtl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v"/>
              <a:defRPr/>
            </a:pPr>
            <a:r>
              <a:rPr lang="fa-IR"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اقداماتی برای تقویت موضع رقابتی در بلند مدت </a:t>
            </a:r>
            <a:endParaRPr lang="en-US" sz="36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18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18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466" grpId="0"/>
      <p:bldP spid="31846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fa-IR" sz="4000" b="1" smtClean="0"/>
              <a:t>انواع استراتژی های رقابتی </a:t>
            </a:r>
            <a:endParaRPr lang="en-US" sz="4000" b="1" dirty="0" smtClean="0"/>
          </a:p>
        </p:txBody>
      </p:sp>
      <p:sp>
        <p:nvSpPr>
          <p:cNvPr id="319491" name="Text Box 3"/>
          <p:cNvSpPr txBox="1">
            <a:spLocks noChangeArrowheads="1"/>
          </p:cNvSpPr>
          <p:nvPr/>
        </p:nvSpPr>
        <p:spPr bwMode="auto">
          <a:xfrm>
            <a:off x="2555875" y="1052513"/>
            <a:ext cx="37179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2000" b="1">
                <a:solidFill>
                  <a:srgbClr val="FFFF00"/>
                </a:solidFill>
                <a:cs typeface="Times New Roman" pitchFamily="18" charset="0"/>
              </a:rPr>
              <a:t>۱</a:t>
            </a:r>
            <a:r>
              <a:rPr lang="fa-IR" sz="2000" b="1">
                <a:solidFill>
                  <a:srgbClr val="FFFF00"/>
                </a:solidFill>
              </a:rPr>
              <a:t>- استراتژی مزیت قیمت تمام شده </a:t>
            </a:r>
          </a:p>
          <a:p>
            <a:r>
              <a:rPr lang="en-US" sz="2000" b="1" dirty="0">
                <a:solidFill>
                  <a:srgbClr val="FFFF00"/>
                </a:solidFill>
              </a:rPr>
              <a:t>Cost ADANTAGE STRATEGY</a:t>
            </a:r>
          </a:p>
        </p:txBody>
      </p:sp>
      <p:sp>
        <p:nvSpPr>
          <p:cNvPr id="319492" name="Text Box 4"/>
          <p:cNvSpPr txBox="1">
            <a:spLocks noChangeArrowheads="1"/>
          </p:cNvSpPr>
          <p:nvPr/>
        </p:nvSpPr>
        <p:spPr bwMode="auto">
          <a:xfrm>
            <a:off x="323850" y="1916113"/>
            <a:ext cx="8572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1"/>
            <a:r>
              <a:rPr lang="fa-IR" sz="2000" b="1"/>
              <a:t>تهیه و تأمین و تولید محصولاتی  باهزینه کمتر نسبت رقبا و امکان ارزان فروشی  نسبت به سایر رقبا</a:t>
            </a:r>
            <a:endParaRPr lang="en-US" sz="2000" b="1" dirty="0"/>
          </a:p>
        </p:txBody>
      </p:sp>
      <p:sp>
        <p:nvSpPr>
          <p:cNvPr id="319493" name="Text Box 5"/>
          <p:cNvSpPr txBox="1">
            <a:spLocks noChangeArrowheads="1"/>
          </p:cNvSpPr>
          <p:nvPr/>
        </p:nvSpPr>
        <p:spPr bwMode="auto">
          <a:xfrm>
            <a:off x="2411413" y="2565400"/>
            <a:ext cx="39290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1"/>
            <a:r>
              <a:rPr lang="fa-IR" sz="2400" b="1">
                <a:solidFill>
                  <a:srgbClr val="FFFF00"/>
                </a:solidFill>
              </a:rPr>
              <a:t>٢- استراتژی تمایز  </a:t>
            </a:r>
          </a:p>
          <a:p>
            <a:r>
              <a:rPr lang="en-US" sz="2000" b="1" dirty="0">
                <a:solidFill>
                  <a:srgbClr val="FFFF00"/>
                </a:solidFill>
              </a:rPr>
              <a:t>DIFFERENTIATION STRATEGY</a:t>
            </a:r>
            <a:endParaRPr lang="fa-IR" sz="2000" b="1">
              <a:solidFill>
                <a:srgbClr val="FFFF00"/>
              </a:solidFill>
            </a:endParaRPr>
          </a:p>
        </p:txBody>
      </p:sp>
      <p:sp>
        <p:nvSpPr>
          <p:cNvPr id="319494" name="Text Box 6"/>
          <p:cNvSpPr txBox="1">
            <a:spLocks noChangeArrowheads="1"/>
          </p:cNvSpPr>
          <p:nvPr/>
        </p:nvSpPr>
        <p:spPr bwMode="auto">
          <a:xfrm>
            <a:off x="611188" y="3573463"/>
            <a:ext cx="75834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a-IR" sz="2000" b="1"/>
              <a:t>ایجاد وفاداری در مشتریان با متفاوت و متمایز ساختن خصوصیات و ویژگیهای مربوط به </a:t>
            </a:r>
          </a:p>
          <a:p>
            <a:pPr algn="ctr"/>
            <a:r>
              <a:rPr lang="fa-IR" sz="2000" b="1"/>
              <a:t>آمیخته بازاریابی شرکت</a:t>
            </a:r>
            <a:endParaRPr lang="en-US" sz="2000" b="1" dirty="0"/>
          </a:p>
        </p:txBody>
      </p:sp>
      <p:sp>
        <p:nvSpPr>
          <p:cNvPr id="319495" name="Text Box 7"/>
          <p:cNvSpPr txBox="1">
            <a:spLocks noChangeArrowheads="1"/>
          </p:cNvSpPr>
          <p:nvPr/>
        </p:nvSpPr>
        <p:spPr bwMode="auto">
          <a:xfrm>
            <a:off x="3132138" y="4365625"/>
            <a:ext cx="25304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1"/>
            <a:r>
              <a:rPr lang="fa-IR" sz="2400" b="1">
                <a:solidFill>
                  <a:srgbClr val="FFFF00"/>
                </a:solidFill>
                <a:cs typeface="Times New Roman" pitchFamily="18" charset="0"/>
              </a:rPr>
              <a:t>۳</a:t>
            </a:r>
            <a:r>
              <a:rPr lang="fa-IR" sz="2400" b="1">
                <a:solidFill>
                  <a:srgbClr val="FFFF00"/>
                </a:solidFill>
              </a:rPr>
              <a:t>- استراتژی کانون   </a:t>
            </a:r>
          </a:p>
          <a:p>
            <a:r>
              <a:rPr lang="en-US" sz="2000" b="1" dirty="0">
                <a:solidFill>
                  <a:srgbClr val="FFFF00"/>
                </a:solidFill>
              </a:rPr>
              <a:t>FOCUS STRATEGY</a:t>
            </a:r>
            <a:endParaRPr lang="fa-IR" sz="2000" b="1">
              <a:solidFill>
                <a:srgbClr val="FFFF00"/>
              </a:solidFill>
            </a:endParaRPr>
          </a:p>
        </p:txBody>
      </p:sp>
      <p:sp>
        <p:nvSpPr>
          <p:cNvPr id="319496" name="Text Box 8"/>
          <p:cNvSpPr txBox="1">
            <a:spLocks noChangeArrowheads="1"/>
          </p:cNvSpPr>
          <p:nvPr/>
        </p:nvSpPr>
        <p:spPr bwMode="auto">
          <a:xfrm>
            <a:off x="0" y="5300663"/>
            <a:ext cx="8813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a-IR" sz="2000" b="1"/>
              <a:t>تلاش برای پاسخگوئی به نیازهای یک بخش کوچک ، محدود یا ویژه در بازارو یا حفره های خالی و</a:t>
            </a:r>
          </a:p>
          <a:p>
            <a:pPr algn="ctr" rtl="1"/>
            <a:r>
              <a:rPr lang="fa-IR" sz="2000" b="1"/>
              <a:t>نادیده گرفته شده بازار . این استراتژی بیشتر به نقاطی که توسط  شرکتهای دیگر پوشش داده نشده است</a:t>
            </a:r>
          </a:p>
          <a:p>
            <a:pPr algn="ctr" rtl="1"/>
            <a:r>
              <a:rPr lang="fa-IR" sz="2000" b="1"/>
              <a:t> توجه دارد و میتوان آنرا استراتژی ”حفره خالی ” نامید .</a:t>
            </a:r>
            <a:endParaRPr lang="en-US" sz="2000" b="1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9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19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19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319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319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319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19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490" grpId="0"/>
      <p:bldP spid="319491" grpId="0"/>
      <p:bldP spid="319492" grpId="0"/>
      <p:bldP spid="319493" grpId="0"/>
      <p:bldP spid="319494" grpId="0"/>
      <p:bldP spid="319495" grpId="0"/>
      <p:bldP spid="31949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z="5400" b="1" dirty="0" smtClean="0"/>
              <a:t>نکات اصلی سخنرانی </a:t>
            </a:r>
            <a:endParaRPr lang="en-US" sz="5400" b="1" dirty="0" smtClean="0"/>
          </a:p>
        </p:txBody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28775"/>
            <a:ext cx="8686800" cy="4530725"/>
          </a:xfrm>
        </p:spPr>
        <p:txBody>
          <a:bodyPr/>
          <a:lstStyle/>
          <a:p>
            <a:pPr algn="r" rtl="1" eaLnBrk="1" hangingPunct="1">
              <a:buFont typeface="Wingdings" pitchFamily="2" charset="2"/>
              <a:buNone/>
              <a:defRPr/>
            </a:pPr>
            <a:r>
              <a:rPr lang="fa-IR" sz="4800" b="1" dirty="0" smtClean="0"/>
              <a:t>- کسب و کار چیست ؟ </a:t>
            </a:r>
          </a:p>
          <a:p>
            <a:pPr algn="r" rtl="1" eaLnBrk="1" hangingPunct="1">
              <a:buFont typeface="Wingdings" pitchFamily="2" charset="2"/>
              <a:buNone/>
              <a:defRPr/>
            </a:pPr>
            <a:r>
              <a:rPr lang="fa-IR" sz="4800" b="1" dirty="0" smtClean="0"/>
              <a:t>- کاسبکار کیست ؟</a:t>
            </a:r>
          </a:p>
          <a:p>
            <a:pPr algn="r" rtl="1" eaLnBrk="1" hangingPunct="1">
              <a:buFont typeface="Wingdings" pitchFamily="2" charset="2"/>
              <a:buNone/>
              <a:defRPr/>
            </a:pPr>
            <a:r>
              <a:rPr lang="fa-IR" sz="4800" b="1" dirty="0" smtClean="0"/>
              <a:t>- استراتژی های اصلی کسب و کارکدامند ؟ </a:t>
            </a:r>
          </a:p>
          <a:p>
            <a:pPr algn="r" rtl="1" eaLnBrk="1" hangingPunct="1">
              <a:buFont typeface="Wingdings" pitchFamily="2" charset="2"/>
              <a:buNone/>
              <a:defRPr/>
            </a:pPr>
            <a:r>
              <a:rPr lang="fa-IR" sz="4800" b="1" dirty="0" smtClean="0"/>
              <a:t>- ویژگی ها ، اهداف ، کاربرد و نتایج قابل انتظار آنها کدامند ؟ </a:t>
            </a:r>
            <a:endParaRPr lang="en-US" sz="4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3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3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3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3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93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93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93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93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2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rtl="1" eaLnBrk="1" hangingPunct="1">
              <a:defRPr/>
            </a:pPr>
            <a:r>
              <a:rPr lang="fa-IR" sz="4000" b="1" smtClean="0"/>
              <a:t>استراتژی مزیت قیمت تمام شده </a:t>
            </a:r>
            <a:br>
              <a:rPr lang="fa-IR" sz="4000" b="1" smtClean="0"/>
            </a:br>
            <a:r>
              <a:rPr lang="en-US" sz="3200" b="1" dirty="0" smtClean="0"/>
              <a:t>COST ADVNTAGE STRATEG</a:t>
            </a:r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0213" y="1385888"/>
            <a:ext cx="8713787" cy="5472112"/>
          </a:xfrm>
        </p:spPr>
        <p:txBody>
          <a:bodyPr/>
          <a:lstStyle/>
          <a:p>
            <a:pPr algn="r" rt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a-IR" sz="2800" b="1" u="sng" smtClean="0"/>
              <a:t>اهداف </a:t>
            </a:r>
            <a:r>
              <a:rPr lang="fa-IR" sz="2800" b="1" smtClean="0"/>
              <a:t>:</a:t>
            </a:r>
            <a:r>
              <a:rPr lang="fa-IR" sz="2800" b="1" u="sng" smtClean="0"/>
              <a:t> </a:t>
            </a:r>
          </a:p>
          <a:p>
            <a:pPr algn="r" rt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fa-IR" sz="2800" b="1" u="sng" smtClean="0"/>
          </a:p>
          <a:p>
            <a:pPr algn="r" rtl="1"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fa-IR" sz="2800" b="1" smtClean="0"/>
              <a:t> </a:t>
            </a:r>
            <a:r>
              <a:rPr lang="fa-IR" sz="2400" b="1" smtClean="0"/>
              <a:t>هزینه کمتر نسبت به رقبا برای کسب سهم بازار بیشتر </a:t>
            </a:r>
          </a:p>
          <a:p>
            <a:pPr algn="r" rtl="1"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fa-IR" sz="2400" b="1" smtClean="0"/>
              <a:t>کسب سود بیشتر با هزینه کمتر </a:t>
            </a:r>
          </a:p>
          <a:p>
            <a:pPr algn="r" rt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fa-IR" sz="2400" b="1" smtClean="0"/>
          </a:p>
          <a:p>
            <a:pPr algn="r" rt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a-IR" sz="2400" b="1" u="sng" smtClean="0"/>
              <a:t>عوامل کلیدی </a:t>
            </a:r>
            <a:r>
              <a:rPr lang="fa-IR" sz="2400" b="1" smtClean="0"/>
              <a:t>:</a:t>
            </a:r>
            <a:r>
              <a:rPr lang="fa-IR" sz="2400" b="1" u="sng" smtClean="0"/>
              <a:t> </a:t>
            </a:r>
          </a:p>
          <a:p>
            <a:pPr algn="r" rt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fa-IR" sz="2400" b="1" u="sng" smtClean="0"/>
          </a:p>
          <a:p>
            <a:pPr algn="r" rtl="1"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fa-IR" sz="2400" b="1" smtClean="0"/>
              <a:t>دستیابی به هزینه کم نسبت به رقبا بعنوان تم اصلی استراتژی کلی سازمان </a:t>
            </a:r>
          </a:p>
          <a:p>
            <a:pPr algn="r" rtl="1"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fa-IR" sz="2400" b="1" smtClean="0"/>
              <a:t>تلاش برای کاهش کلیه هزینه های شرکت </a:t>
            </a:r>
          </a:p>
          <a:p>
            <a:pPr algn="r" rtl="1"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fa-IR" sz="2400" b="1" smtClean="0"/>
              <a:t>کاستن از هزینه ها بطور دائم در همه زمینه ها از طریق روشهائی تازه و مبتکرانه </a:t>
            </a:r>
          </a:p>
          <a:p>
            <a:pPr algn="r" rtl="1"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fa-IR" sz="2400" b="1" smtClean="0"/>
              <a:t>افزایش بهره وری </a:t>
            </a:r>
          </a:p>
          <a:p>
            <a:pPr algn="r" rtl="1"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fa-IR" sz="2400" b="1" smtClean="0"/>
              <a:t>صرفه جوی هائی مطالعه شده </a:t>
            </a:r>
            <a:endParaRPr lang="en-US" sz="2400" b="1" dirty="0" smtClean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0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0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0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0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0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0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0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20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0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0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0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0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0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0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0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0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0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0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0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0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0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0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0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0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0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0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0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0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20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20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20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0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05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205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05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05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05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205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05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205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205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205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8229600" cy="1143000"/>
          </a:xfrm>
        </p:spPr>
        <p:txBody>
          <a:bodyPr/>
          <a:lstStyle/>
          <a:p>
            <a:pPr algn="r" eaLnBrk="1" hangingPunct="1">
              <a:defRPr/>
            </a:pPr>
            <a:r>
              <a:rPr lang="en-US" sz="3200" b="1" dirty="0" smtClean="0"/>
              <a:t>DIFFERENTIATION</a:t>
            </a:r>
            <a:r>
              <a:rPr lang="en-US" sz="3600" b="1" dirty="0" smtClean="0"/>
              <a:t> </a:t>
            </a:r>
            <a:r>
              <a:rPr lang="fa-IR" sz="4000" b="1" smtClean="0"/>
              <a:t>استراتژی تمایز           </a:t>
            </a:r>
            <a:r>
              <a:rPr lang="fa-IR" sz="3600" b="1" smtClean="0"/>
              <a:t> </a:t>
            </a:r>
            <a:endParaRPr lang="en-US" sz="3600" b="1" dirty="0" smtClean="0"/>
          </a:p>
        </p:txBody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600200"/>
            <a:ext cx="8497887" cy="5257800"/>
          </a:xfrm>
        </p:spPr>
        <p:txBody>
          <a:bodyPr/>
          <a:lstStyle/>
          <a:p>
            <a:pPr algn="r" rt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fa-IR" sz="2400" b="1" u="sng" smtClean="0"/>
              <a:t>اهداف : </a:t>
            </a:r>
          </a:p>
          <a:p>
            <a:pPr algn="r" rt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fa-IR" sz="2400" smtClean="0"/>
              <a:t>عرضه چیزی متفاوت که باعث جلب مشتریان گوناگون در بازار و از جمله مشتریان رقبا میگردد. </a:t>
            </a:r>
          </a:p>
          <a:p>
            <a:pPr algn="r" rt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fa-IR" sz="2400" smtClean="0"/>
          </a:p>
          <a:p>
            <a:pPr algn="r" rt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fa-IR" sz="2400" b="1" u="sng" smtClean="0"/>
              <a:t>عوامل کلیدی : </a:t>
            </a:r>
          </a:p>
          <a:p>
            <a:pPr algn="r" rtl="1" eaLnBrk="1" hangingPunct="1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fa-IR" sz="2400" smtClean="0"/>
              <a:t>یافتن راه هائی برای ایجاد تمایز بگونه ای که برای خریداران ارزشمند بوده و </a:t>
            </a:r>
            <a:r>
              <a:rPr lang="fa-IR" sz="2400" u="sng" smtClean="0"/>
              <a:t>بسادگی قابل تقلید بوسیله رقبا</a:t>
            </a:r>
            <a:r>
              <a:rPr lang="fa-IR" sz="2400" smtClean="0"/>
              <a:t> نباشد.</a:t>
            </a:r>
          </a:p>
          <a:p>
            <a:pPr algn="r" rtl="1" eaLnBrk="1" hangingPunct="1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fa-IR" sz="2400" smtClean="0"/>
              <a:t>صرف هزینه  برای تمایز باید با قیمت تناسب داشته باشد .</a:t>
            </a:r>
          </a:p>
          <a:p>
            <a:pPr algn="r" rtl="1" eaLnBrk="1" hangingPunct="1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fa-IR" sz="2400" smtClean="0"/>
              <a:t>شناخت تمایزها در هریک از متغیّرها و عناصر آمیخته بازاریابی شرکت</a:t>
            </a:r>
          </a:p>
          <a:p>
            <a:pPr algn="r" rt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fa-IR" sz="2400" smtClean="0"/>
          </a:p>
          <a:p>
            <a:pPr algn="r" rt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fa-IR" sz="2400" b="1" u="sng" smtClean="0"/>
              <a:t>نتیجه</a:t>
            </a:r>
            <a:r>
              <a:rPr lang="fa-IR" sz="2400" u="sng" smtClean="0"/>
              <a:t> : </a:t>
            </a:r>
          </a:p>
          <a:p>
            <a:pPr algn="r" rtl="1" eaLnBrk="1" hangingPunct="1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fa-IR" sz="2400" smtClean="0"/>
              <a:t>کسب سهم بیشتری از بازار </a:t>
            </a:r>
          </a:p>
          <a:p>
            <a:pPr algn="r" rtl="1" eaLnBrk="1" hangingPunct="1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fa-IR" sz="2400" smtClean="0"/>
              <a:t>فروش به میزان زیادتر </a:t>
            </a:r>
          </a:p>
          <a:p>
            <a:pPr algn="r" rtl="1" eaLnBrk="1" hangingPunct="1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fa-IR" sz="2400" smtClean="0"/>
              <a:t>وفادارساختن مشتریان به محصول  و شرکت </a:t>
            </a:r>
          </a:p>
          <a:p>
            <a:pPr algn="r" rt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dirty="0" smtClean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2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1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1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1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1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1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1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1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1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1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1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21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21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21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21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1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1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21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1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1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321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15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15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3215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15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15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3215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3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188913"/>
            <a:ext cx="6119813" cy="792162"/>
          </a:xfrm>
          <a:ln>
            <a:solidFill>
              <a:schemeClr val="bg2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fa-IR" b="1" smtClean="0">
                <a:solidFill>
                  <a:schemeClr val="tx1"/>
                </a:solidFill>
              </a:rPr>
              <a:t>عوامل ایجاد تمایز 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3438" y="1125538"/>
            <a:ext cx="4125912" cy="5256212"/>
          </a:xfrm>
        </p:spPr>
        <p:txBody>
          <a:bodyPr/>
          <a:lstStyle/>
          <a:p>
            <a:pPr algn="r" rtl="1" eaLnBrk="1" hangingPunct="1">
              <a:buFontTx/>
              <a:buChar char="-"/>
              <a:defRPr/>
            </a:pPr>
            <a:r>
              <a:rPr lang="fa-IR" sz="2800" b="1" smtClean="0"/>
              <a:t>ذائقه ای متفاوت</a:t>
            </a:r>
          </a:p>
          <a:p>
            <a:pPr algn="r" rtl="1" eaLnBrk="1" hangingPunct="1">
              <a:buFontTx/>
              <a:buChar char="-"/>
              <a:defRPr/>
            </a:pPr>
            <a:r>
              <a:rPr lang="fa-IR" sz="2800" b="1" smtClean="0"/>
              <a:t>ظاهر کالا</a:t>
            </a:r>
          </a:p>
          <a:p>
            <a:pPr algn="r" rtl="1" eaLnBrk="1" hangingPunct="1">
              <a:buFontTx/>
              <a:buChar char="-"/>
              <a:defRPr/>
            </a:pPr>
            <a:r>
              <a:rPr lang="fa-IR" sz="2800" b="1" smtClean="0"/>
              <a:t>در دسترس بودن همیشگی </a:t>
            </a:r>
          </a:p>
          <a:p>
            <a:pPr algn="r" rtl="1" eaLnBrk="1" hangingPunct="1">
              <a:buFontTx/>
              <a:buChar char="-"/>
              <a:defRPr/>
            </a:pPr>
            <a:r>
              <a:rPr lang="fa-IR" sz="2800" b="1" smtClean="0"/>
              <a:t>طراحی مهندسی </a:t>
            </a:r>
          </a:p>
          <a:p>
            <a:pPr algn="r" rtl="1" eaLnBrk="1" hangingPunct="1">
              <a:buFontTx/>
              <a:buChar char="-"/>
              <a:defRPr/>
            </a:pPr>
            <a:r>
              <a:rPr lang="fa-IR" sz="2800" b="1" smtClean="0"/>
              <a:t>پرستیژ و تشّخص </a:t>
            </a:r>
          </a:p>
          <a:p>
            <a:pPr algn="r" rtl="1" eaLnBrk="1" hangingPunct="1">
              <a:buFontTx/>
              <a:buChar char="-"/>
              <a:defRPr/>
            </a:pPr>
            <a:r>
              <a:rPr lang="fa-IR" sz="2800" b="1" smtClean="0"/>
              <a:t>قابلیت اطمینان</a:t>
            </a:r>
          </a:p>
          <a:p>
            <a:pPr algn="r" rtl="1" eaLnBrk="1" hangingPunct="1">
              <a:buFontTx/>
              <a:buChar char="-"/>
              <a:defRPr/>
            </a:pPr>
            <a:r>
              <a:rPr lang="fa-IR" sz="2800" b="1" smtClean="0"/>
              <a:t>کیفیت فوق العاده </a:t>
            </a:r>
          </a:p>
          <a:p>
            <a:pPr algn="r" rtl="1" eaLnBrk="1" hangingPunct="1">
              <a:buFontTx/>
              <a:buChar char="-"/>
              <a:defRPr/>
            </a:pPr>
            <a:r>
              <a:rPr lang="fa-IR" sz="2800" b="1" smtClean="0"/>
              <a:t>مجموعه خدمات فراگیر </a:t>
            </a:r>
          </a:p>
          <a:p>
            <a:pPr algn="r" rtl="1" eaLnBrk="1" hangingPunct="1">
              <a:buFontTx/>
              <a:buChar char="-"/>
              <a:defRPr/>
            </a:pPr>
            <a:r>
              <a:rPr lang="fa-IR" sz="2800" b="1" smtClean="0"/>
              <a:t>خط کامل محصولات </a:t>
            </a:r>
          </a:p>
          <a:p>
            <a:pPr algn="r" rtl="1" eaLnBrk="1" hangingPunct="1">
              <a:buFontTx/>
              <a:buChar char="-"/>
              <a:defRPr/>
            </a:pPr>
            <a:endParaRPr lang="fa-IR" sz="2800" b="1" smtClean="0"/>
          </a:p>
          <a:p>
            <a:pPr algn="r" rtl="1" eaLnBrk="1" hangingPunct="1">
              <a:buFontTx/>
              <a:buChar char="-"/>
              <a:defRPr/>
            </a:pPr>
            <a:endParaRPr lang="en-US" dirty="0" smtClean="0"/>
          </a:p>
        </p:txBody>
      </p:sp>
      <p:sp>
        <p:nvSpPr>
          <p:cNvPr id="322564" name="Rectangle 4"/>
          <p:cNvSpPr>
            <a:spLocks noChangeArrowheads="1"/>
          </p:cNvSpPr>
          <p:nvPr/>
        </p:nvSpPr>
        <p:spPr bwMode="auto">
          <a:xfrm>
            <a:off x="323850" y="1125538"/>
            <a:ext cx="4125913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rtl="1">
              <a:spcBef>
                <a:spcPct val="20000"/>
              </a:spcBef>
              <a:buClr>
                <a:schemeClr val="hlink"/>
              </a:buClr>
              <a:buSzPct val="90000"/>
              <a:buFontTx/>
              <a:buChar char="-"/>
              <a:defRPr/>
            </a:pPr>
            <a:r>
              <a:rPr lang="fa-IR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خوشنامی و اعتبار </a:t>
            </a:r>
          </a:p>
          <a:p>
            <a:pPr marL="342900" indent="-342900" rtl="1">
              <a:spcBef>
                <a:spcPct val="20000"/>
              </a:spcBef>
              <a:buClr>
                <a:schemeClr val="hlink"/>
              </a:buClr>
              <a:buSzPct val="90000"/>
              <a:buFontTx/>
              <a:buChar char="-"/>
              <a:defRPr/>
            </a:pPr>
            <a:r>
              <a:rPr lang="fa-IR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ترکیبات ویژه</a:t>
            </a:r>
          </a:p>
          <a:p>
            <a:pPr marL="342900" indent="-342900" rtl="1">
              <a:spcBef>
                <a:spcPct val="20000"/>
              </a:spcBef>
              <a:buClr>
                <a:schemeClr val="hlink"/>
              </a:buClr>
              <a:buSzPct val="90000"/>
              <a:buFontTx/>
              <a:buChar char="-"/>
              <a:defRPr/>
            </a:pPr>
            <a:r>
              <a:rPr lang="fa-IR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توجه به شکایات و رفع آنها  </a:t>
            </a:r>
          </a:p>
          <a:p>
            <a:pPr marL="342900" indent="-342900" rtl="1">
              <a:spcBef>
                <a:spcPct val="20000"/>
              </a:spcBef>
              <a:buClr>
                <a:schemeClr val="hlink"/>
              </a:buClr>
              <a:buSzPct val="90000"/>
              <a:buFontTx/>
              <a:buChar char="-"/>
              <a:defRPr/>
            </a:pPr>
            <a:r>
              <a:rPr lang="fa-IR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فروشندگان حرفه ای  </a:t>
            </a:r>
          </a:p>
          <a:p>
            <a:pPr marL="342900" indent="-342900" rtl="1">
              <a:spcBef>
                <a:spcPct val="20000"/>
              </a:spcBef>
              <a:buClr>
                <a:schemeClr val="hlink"/>
              </a:buClr>
              <a:buSzPct val="90000"/>
              <a:buFontTx/>
              <a:buChar char="-"/>
              <a:defRPr/>
            </a:pPr>
            <a:r>
              <a:rPr lang="fa-IR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رنگ های زنده و شاد </a:t>
            </a:r>
          </a:p>
          <a:p>
            <a:pPr marL="342900" indent="-342900" rtl="1">
              <a:spcBef>
                <a:spcPct val="20000"/>
              </a:spcBef>
              <a:buClr>
                <a:schemeClr val="hlink"/>
              </a:buClr>
              <a:buSzPct val="90000"/>
              <a:buFontTx/>
              <a:buChar char="-"/>
              <a:defRPr/>
            </a:pPr>
            <a:r>
              <a:rPr lang="fa-IR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تبلیغات خاص </a:t>
            </a:r>
          </a:p>
          <a:p>
            <a:pPr marL="342900" indent="-342900" rtl="1">
              <a:spcBef>
                <a:spcPct val="20000"/>
              </a:spcBef>
              <a:buClr>
                <a:schemeClr val="hlink"/>
              </a:buClr>
              <a:buSzPct val="90000"/>
              <a:buFontTx/>
              <a:buChar char="-"/>
              <a:defRPr/>
            </a:pPr>
            <a:r>
              <a:rPr lang="fa-IR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قیمت های مناسب  </a:t>
            </a:r>
          </a:p>
          <a:p>
            <a:pPr marL="342900" indent="-342900" rtl="1">
              <a:spcBef>
                <a:spcPct val="20000"/>
              </a:spcBef>
              <a:buClr>
                <a:schemeClr val="hlink"/>
              </a:buClr>
              <a:buSzPct val="90000"/>
              <a:buFontTx/>
              <a:buChar char="-"/>
              <a:defRPr/>
            </a:pPr>
            <a:r>
              <a:rPr lang="fa-IR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استانداردها</a:t>
            </a:r>
          </a:p>
          <a:p>
            <a:pPr marL="342900" indent="-342900" rtl="1">
              <a:spcBef>
                <a:spcPct val="20000"/>
              </a:spcBef>
              <a:buClr>
                <a:schemeClr val="hlink"/>
              </a:buClr>
              <a:buSzPct val="90000"/>
              <a:buFontTx/>
              <a:buChar char="-"/>
              <a:defRPr/>
            </a:pPr>
            <a:r>
              <a:rPr lang="fa-IR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ایمنی  </a:t>
            </a:r>
          </a:p>
          <a:p>
            <a:pPr marL="342900" indent="-342900" rtl="1">
              <a:spcBef>
                <a:spcPct val="20000"/>
              </a:spcBef>
              <a:buClr>
                <a:schemeClr val="hlink"/>
              </a:buClr>
              <a:buSzPct val="90000"/>
              <a:buFontTx/>
              <a:buChar char="-"/>
              <a:defRPr/>
            </a:pPr>
            <a:endParaRPr lang="fa-IR" sz="28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rtl="1">
              <a:spcBef>
                <a:spcPct val="20000"/>
              </a:spcBef>
              <a:buClr>
                <a:schemeClr val="hlink"/>
              </a:buClr>
              <a:buSzPct val="90000"/>
              <a:buFontTx/>
              <a:buChar char="-"/>
              <a:defRPr/>
            </a:pP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256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256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2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62" grpId="0" animBg="1"/>
      <p:bldP spid="322563" grpId="0" build="p"/>
      <p:bldP spid="32256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90805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/>
              <a:t>FOCUS STRATEGY</a:t>
            </a:r>
            <a:r>
              <a:rPr lang="fa-IR" sz="3200" b="1" smtClean="0"/>
              <a:t>    </a:t>
            </a:r>
            <a:r>
              <a:rPr lang="en-US" sz="3200" b="1" dirty="0" smtClean="0"/>
              <a:t> </a:t>
            </a:r>
            <a:r>
              <a:rPr lang="fa-IR" sz="3600" b="1" smtClean="0"/>
              <a:t>استراتژی کانون</a:t>
            </a:r>
            <a:r>
              <a:rPr lang="fa-IR" sz="3200" b="1" smtClean="0"/>
              <a:t> </a:t>
            </a:r>
            <a:endParaRPr lang="en-US" sz="3200" b="1" dirty="0" smtClean="0"/>
          </a:p>
        </p:txBody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169988"/>
            <a:ext cx="8713787" cy="5688012"/>
          </a:xfrm>
        </p:spPr>
        <p:txBody>
          <a:bodyPr/>
          <a:lstStyle/>
          <a:p>
            <a:pPr algn="r" rt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fa-IR" sz="2400" b="1" smtClean="0"/>
              <a:t>استراتژی کانون یعنی تمرکز و توجه به بخش کوچکی از کل بازار ونقاط کور و خالی بازارها. </a:t>
            </a:r>
          </a:p>
          <a:p>
            <a:pPr algn="r" rt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fa-IR" sz="2400" b="1" smtClean="0"/>
          </a:p>
          <a:p>
            <a:pPr algn="r" rt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fa-IR" sz="2800" b="1" u="sng" smtClean="0"/>
              <a:t>اهداف : </a:t>
            </a:r>
          </a:p>
          <a:p>
            <a:pPr algn="r" rt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fa-IR" sz="2400" b="1" smtClean="0"/>
              <a:t>انجام خدمات بهتر وبیشتر از رقبا به مشتریان در یک بخش کوچک یا حفره ای خالی در بازار </a:t>
            </a:r>
          </a:p>
          <a:p>
            <a:pPr algn="r" rt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fa-IR" sz="2400" b="1" smtClean="0"/>
          </a:p>
          <a:p>
            <a:pPr algn="r" rt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fa-IR" sz="2800" b="1" u="sng" smtClean="0"/>
              <a:t>کلید کامیابی : </a:t>
            </a:r>
          </a:p>
          <a:p>
            <a:pPr algn="r" rtl="1" eaLnBrk="1" hangingPunct="1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fa-IR" sz="2400" b="1" smtClean="0"/>
              <a:t>انتخاب گوشه ای از یک بازار که خریداران دارای ترجیحاتی مشخص ، تقاضای پنهان، نیازمندیهائی خاص یا خواسته هائی کم نظیر هستند . </a:t>
            </a:r>
          </a:p>
          <a:p>
            <a:pPr algn="r" rtl="1" eaLnBrk="1" hangingPunct="1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fa-IR" sz="2400" b="1" smtClean="0"/>
              <a:t>پرورش توانائی های خاص و بی نظیر نسبت به رقبا برای خدمت و پاسخگوئی به نیازهای خریداران بازار هدف .</a:t>
            </a:r>
          </a:p>
          <a:p>
            <a:pPr algn="r" rtl="1" eaLnBrk="1" hangingPunct="1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fa-IR" sz="2400" b="1" smtClean="0"/>
              <a:t>تخصص در این بخش از بازار و تقویت قوه رقابتی شرکت از طریق تامین نیازها و راضی ساختن مشتریان .</a:t>
            </a:r>
          </a:p>
          <a:p>
            <a:pPr algn="r" rtl="1" eaLnBrk="1" hangingPunct="1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fa-IR" sz="2400" b="1" smtClean="0"/>
              <a:t>تلاش برای کاهش هزینه ها و ارائه محصولاتی متمایز جهت جلوگیری از نفوذ دیگران . </a:t>
            </a:r>
          </a:p>
          <a:p>
            <a:pPr algn="r" rtl="1" eaLnBrk="1" hangingPunct="1">
              <a:lnSpc>
                <a:spcPct val="80000"/>
              </a:lnSpc>
              <a:buFont typeface="Wingdings" pitchFamily="2" charset="2"/>
              <a:buChar char="ü"/>
              <a:defRPr/>
            </a:pPr>
            <a:endParaRPr lang="fa-IR" sz="2400" b="1" smtClean="0"/>
          </a:p>
          <a:p>
            <a:pPr algn="r" rtl="1" eaLnBrk="1" hangingPunct="1">
              <a:lnSpc>
                <a:spcPct val="80000"/>
              </a:lnSpc>
              <a:buFont typeface="Wingdings" pitchFamily="2" charset="2"/>
              <a:buChar char="ü"/>
              <a:defRPr/>
            </a:pPr>
            <a:endParaRPr lang="en-US" sz="2400" b="1" dirty="0" smtClean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3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3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35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3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3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3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23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3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3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23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3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3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3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3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3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3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3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3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3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3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8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b="1" smtClean="0"/>
              <a:t>اصول استراتژی رقابتی کانون </a:t>
            </a:r>
            <a:endParaRPr lang="en-US" b="1" dirty="0" smtClean="0"/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642350" cy="4781550"/>
          </a:xfrm>
        </p:spPr>
        <p:txBody>
          <a:bodyPr/>
          <a:lstStyle/>
          <a:p>
            <a:pPr algn="r" rt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a-IR" smtClean="0"/>
              <a:t>قدرت رقابتی یک استراتژی کانون وقتی زیاد است که : </a:t>
            </a:r>
          </a:p>
          <a:p>
            <a:pPr algn="r" rt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fa-IR" smtClean="0"/>
          </a:p>
          <a:p>
            <a:pPr algn="r" rtl="1"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fa-IR" smtClean="0"/>
              <a:t> سایر رقبا به این بخش از بازار توجه ندارند .</a:t>
            </a:r>
          </a:p>
          <a:p>
            <a:pPr algn="r" rt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a-IR" smtClean="0"/>
              <a:t> </a:t>
            </a:r>
          </a:p>
          <a:p>
            <a:pPr algn="r" rtl="1"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fa-IR" smtClean="0"/>
              <a:t>خریداران در این بخش خواستار تخصص و یا صفات خاصی از محصول هستند . </a:t>
            </a:r>
          </a:p>
          <a:p>
            <a:pPr algn="r" rt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fa-IR" smtClean="0"/>
          </a:p>
          <a:p>
            <a:pPr algn="r" rtl="1"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fa-IR" smtClean="0"/>
              <a:t>ضمن سودآور بودن ، آنقدر کوچک هستند که رقبای بزرگ را جلب نمی کند . </a:t>
            </a:r>
            <a:endParaRPr lang="en-US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246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246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46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24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4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24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4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4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4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4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4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4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4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4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4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4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4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4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4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4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4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4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4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4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4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4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4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b="1" smtClean="0">
                <a:solidFill>
                  <a:schemeClr val="tx1"/>
                </a:solidFill>
              </a:rPr>
              <a:t>مواردیکه استراتژی کانون مؤثرتر است 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642350" cy="4924425"/>
          </a:xfrm>
        </p:spPr>
        <p:txBody>
          <a:bodyPr/>
          <a:lstStyle/>
          <a:p>
            <a:pPr algn="r" rtl="1" eaLnBrk="1" hangingPunct="1"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fa-IR" sz="2800" b="1" smtClean="0"/>
              <a:t>وقتی که برای رقبای بزرگ پاسخگوئی به نیاز خریدارن این بخشها گران یا دشوار است . </a:t>
            </a:r>
          </a:p>
          <a:p>
            <a:pPr algn="r" rtl="1" eaLnBrk="1" hangingPunct="1">
              <a:buClr>
                <a:srgbClr val="FF0000"/>
              </a:buClr>
              <a:buFont typeface="Wingdings" pitchFamily="2" charset="2"/>
              <a:buNone/>
              <a:defRPr/>
            </a:pPr>
            <a:endParaRPr lang="fa-IR" sz="2800" b="1" smtClean="0"/>
          </a:p>
          <a:p>
            <a:pPr algn="r" rtl="1" eaLnBrk="1" hangingPunct="1"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fa-IR" sz="2800" b="1" smtClean="0"/>
              <a:t>وقتی سایر رقبا به این بخشها توجه ندارند . </a:t>
            </a:r>
          </a:p>
          <a:p>
            <a:pPr algn="r" rtl="1" eaLnBrk="1" hangingPunct="1">
              <a:buClr>
                <a:srgbClr val="FF0000"/>
              </a:buClr>
              <a:buFont typeface="Wingdings" pitchFamily="2" charset="2"/>
              <a:buNone/>
              <a:defRPr/>
            </a:pPr>
            <a:endParaRPr lang="fa-IR" sz="2800" b="1" smtClean="0"/>
          </a:p>
          <a:p>
            <a:pPr algn="r" rtl="1" eaLnBrk="1" hangingPunct="1"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fa-IR" sz="2800" b="1" smtClean="0"/>
              <a:t>وقتی منابع سازمان اجازه نمی دهد که بدنبال بخشهای بزرگتر و وسیعتر برود . </a:t>
            </a:r>
          </a:p>
          <a:p>
            <a:pPr algn="r" rtl="1" eaLnBrk="1" hangingPunct="1">
              <a:buClr>
                <a:srgbClr val="FF0000"/>
              </a:buClr>
              <a:buFont typeface="Wingdings" pitchFamily="2" charset="2"/>
              <a:buNone/>
              <a:defRPr/>
            </a:pPr>
            <a:endParaRPr lang="fa-IR" sz="2800" b="1" smtClean="0"/>
          </a:p>
          <a:p>
            <a:pPr algn="r" rtl="1" eaLnBrk="1" hangingPunct="1"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fa-IR" sz="2800" b="1" smtClean="0"/>
              <a:t>وقتی صنعت ، بخشهای متفاوت زیادی دارد و فرصتهای کانونی زیادی را فراهم می آورد . </a:t>
            </a:r>
            <a:endParaRPr lang="en-US" sz="2800" b="1" dirty="0" smtClean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634" grpId="0"/>
      <p:bldP spid="32563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z="5400" b="1" smtClean="0"/>
              <a:t>استراتژی های بازار</a:t>
            </a:r>
            <a:endParaRPr lang="en-US" sz="5400" b="1" dirty="0" smtClean="0"/>
          </a:p>
        </p:txBody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 algn="r" rtl="1" eaLnBrk="1" hangingPunct="1">
              <a:buFont typeface="Wingdings" pitchFamily="2" charset="2"/>
              <a:buNone/>
              <a:defRPr/>
            </a:pPr>
            <a:r>
              <a:rPr lang="fa-IR" sz="4400" b="1" smtClean="0">
                <a:solidFill>
                  <a:srgbClr val="FF0000"/>
                </a:solidFill>
              </a:rPr>
              <a:t>1- استراتژی دامنه بازار</a:t>
            </a:r>
          </a:p>
          <a:p>
            <a:pPr algn="r" rtl="1" eaLnBrk="1" hangingPunct="1">
              <a:buFont typeface="Wingdings" pitchFamily="2" charset="2"/>
              <a:buNone/>
              <a:defRPr/>
            </a:pPr>
            <a:r>
              <a:rPr lang="fa-IR" smtClean="0"/>
              <a:t> </a:t>
            </a:r>
          </a:p>
          <a:p>
            <a:pPr algn="r" rtl="1" eaLnBrk="1" hangingPunct="1">
              <a:buFont typeface="Wingdings" pitchFamily="2" charset="2"/>
              <a:buNone/>
              <a:defRPr/>
            </a:pPr>
            <a:r>
              <a:rPr lang="fa-IR" smtClean="0"/>
              <a:t>    </a:t>
            </a:r>
            <a:r>
              <a:rPr lang="fa-IR" sz="3600" b="1" smtClean="0"/>
              <a:t>- استراتژی بازار انفرادی (واحد)</a:t>
            </a:r>
          </a:p>
          <a:p>
            <a:pPr algn="r" rtl="1" eaLnBrk="1" hangingPunct="1">
              <a:buFont typeface="Wingdings" pitchFamily="2" charset="2"/>
              <a:buNone/>
              <a:defRPr/>
            </a:pPr>
            <a:r>
              <a:rPr lang="fa-IR" sz="3600" b="1" smtClean="0"/>
              <a:t>    - استراتژی بازار چندگانه </a:t>
            </a:r>
          </a:p>
          <a:p>
            <a:pPr algn="r" rtl="1" eaLnBrk="1" hangingPunct="1">
              <a:buFont typeface="Wingdings" pitchFamily="2" charset="2"/>
              <a:buNone/>
              <a:defRPr/>
            </a:pPr>
            <a:r>
              <a:rPr lang="fa-IR" sz="3600" b="1" smtClean="0"/>
              <a:t>    - استراتژی کل بازار </a:t>
            </a:r>
          </a:p>
          <a:p>
            <a:pPr algn="r" rtl="1" eaLnBrk="1" hangingPunct="1">
              <a:buFont typeface="Wingdings" pitchFamily="2" charset="2"/>
              <a:buNone/>
              <a:defRPr/>
            </a:pPr>
            <a:endParaRPr lang="fa-IR" sz="3600" b="1" smtClean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69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69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69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69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69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66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ChangeArrowheads="1"/>
          </p:cNvSpPr>
          <p:nvPr/>
        </p:nvSpPr>
        <p:spPr bwMode="auto">
          <a:xfrm>
            <a:off x="2843213" y="0"/>
            <a:ext cx="5710237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 algn="l">
              <a:lnSpc>
                <a:spcPct val="170000"/>
              </a:lnSpc>
              <a:spcBef>
                <a:spcPct val="50000"/>
              </a:spcBef>
              <a:defRPr/>
            </a:pPr>
            <a:r>
              <a:rPr lang="fa-IR" sz="3200" b="1" dirty="0">
                <a:latin typeface="Times New Roman" pitchFamily="18" charset="0"/>
                <a:cs typeface="+mn-cs"/>
              </a:rPr>
              <a:t>الف:استراتژی بازار انفرادی (یگانه)      </a:t>
            </a:r>
            <a:endParaRPr lang="en-US" sz="3200" b="1" dirty="0">
              <a:latin typeface="Times New Roman" pitchFamily="18" charset="0"/>
              <a:cs typeface="+mn-cs"/>
            </a:endParaRPr>
          </a:p>
        </p:txBody>
      </p:sp>
      <p:sp>
        <p:nvSpPr>
          <p:cNvPr id="374787" name="AutoShape 3"/>
          <p:cNvSpPr>
            <a:spLocks noChangeArrowheads="1"/>
          </p:cNvSpPr>
          <p:nvPr/>
        </p:nvSpPr>
        <p:spPr bwMode="auto">
          <a:xfrm rot="5400000">
            <a:off x="3886201" y="-2730500"/>
            <a:ext cx="1079500" cy="8213725"/>
          </a:xfrm>
          <a:prstGeom prst="cube">
            <a:avLst>
              <a:gd name="adj" fmla="val 11667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rot="10800000" vert="eaVert" wrap="none" lIns="93662" tIns="46038" rIns="93662" bIns="46038" anchor="ctr"/>
          <a:lstStyle/>
          <a:p>
            <a:pPr defTabSz="9271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fa-IR" sz="2400" b="1">
                <a:solidFill>
                  <a:srgbClr val="990000"/>
                </a:solidFill>
                <a:latin typeface="Times New Roman" pitchFamily="18" charset="0"/>
                <a:cs typeface="+mn-cs"/>
              </a:rPr>
              <a:t>  </a:t>
            </a:r>
            <a:r>
              <a:rPr lang="fa-IR" sz="2800" b="1">
                <a:solidFill>
                  <a:srgbClr val="FFFF00"/>
                </a:solidFill>
                <a:latin typeface="Times New Roman" pitchFamily="18" charset="0"/>
                <a:cs typeface="+mn-cs"/>
              </a:rPr>
              <a:t>تعريف:</a:t>
            </a:r>
            <a:r>
              <a:rPr lang="fa-IR" sz="2400" b="1">
                <a:latin typeface="Times New Roman" pitchFamily="18" charset="0"/>
                <a:cs typeface="+mn-cs"/>
              </a:rPr>
              <a:t> تمرکز فعاليتها در يک بخش </a:t>
            </a:r>
          </a:p>
          <a:p>
            <a:pPr defTabSz="927100" eaLnBrk="0" hangingPunct="0">
              <a:defRPr/>
            </a:pPr>
            <a:endParaRPr lang="en-US" altLang="en-US" sz="2400" b="1" dirty="0">
              <a:cs typeface="+mn-cs"/>
            </a:endParaRPr>
          </a:p>
        </p:txBody>
      </p:sp>
      <p:sp>
        <p:nvSpPr>
          <p:cNvPr id="374788" name="AutoShape 4"/>
          <p:cNvSpPr>
            <a:spLocks noChangeArrowheads="1"/>
          </p:cNvSpPr>
          <p:nvPr/>
        </p:nvSpPr>
        <p:spPr bwMode="auto">
          <a:xfrm rot="5400000">
            <a:off x="3744118" y="1808957"/>
            <a:ext cx="1439863" cy="8280400"/>
          </a:xfrm>
          <a:prstGeom prst="cube">
            <a:avLst>
              <a:gd name="adj" fmla="val 11667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rot="10800000" vert="eaVert" wrap="none" lIns="93662" tIns="46038" rIns="93662" bIns="46038" anchor="ctr"/>
          <a:lstStyle/>
          <a:p>
            <a:pPr defTabSz="927100">
              <a:spcBef>
                <a:spcPct val="50000"/>
              </a:spcBef>
              <a:defRPr/>
            </a:pPr>
            <a:r>
              <a:rPr lang="fa-IR" sz="2400" b="1">
                <a:solidFill>
                  <a:srgbClr val="990000"/>
                </a:solidFill>
                <a:latin typeface="Times New Roman" pitchFamily="18" charset="0"/>
                <a:cs typeface="+mn-cs"/>
              </a:rPr>
              <a:t>   </a:t>
            </a:r>
            <a:r>
              <a:rPr lang="fa-IR" sz="2800" b="1">
                <a:solidFill>
                  <a:srgbClr val="FFFF00"/>
                </a:solidFill>
                <a:latin typeface="Times New Roman" pitchFamily="18" charset="0"/>
                <a:cs typeface="+mn-cs"/>
              </a:rPr>
              <a:t>هدف:</a:t>
            </a:r>
            <a:r>
              <a:rPr lang="fa-IR" sz="2400" b="1">
                <a:solidFill>
                  <a:srgbClr val="9C001E"/>
                </a:solidFill>
                <a:latin typeface="Times New Roman" pitchFamily="18" charset="0"/>
                <a:cs typeface="+mn-cs"/>
              </a:rPr>
              <a:t>  </a:t>
            </a:r>
            <a:r>
              <a:rPr lang="fa-IR" sz="2400" b="1">
                <a:latin typeface="Times New Roman" pitchFamily="18" charset="0"/>
                <a:cs typeface="+mn-cs"/>
              </a:rPr>
              <a:t>يافتن بخشی از بازار که در حال حاضر ناديده گرفته شده است و</a:t>
            </a:r>
          </a:p>
          <a:p>
            <a:pPr defTabSz="927100">
              <a:spcBef>
                <a:spcPct val="50000"/>
              </a:spcBef>
              <a:defRPr/>
            </a:pPr>
            <a:r>
              <a:rPr lang="fa-IR" sz="2400" b="1">
                <a:latin typeface="Times New Roman" pitchFamily="18" charset="0"/>
                <a:cs typeface="+mn-cs"/>
              </a:rPr>
              <a:t>             يا نيازهای آن به خوبی تامين نمی شود .</a:t>
            </a:r>
          </a:p>
          <a:p>
            <a:pPr defTabSz="927100" eaLnBrk="0" hangingPunct="0">
              <a:defRPr/>
            </a:pPr>
            <a:endParaRPr lang="en-US" altLang="en-US" sz="2400" b="1" dirty="0">
              <a:solidFill>
                <a:schemeClr val="bg2"/>
              </a:solidFill>
              <a:cs typeface="+mn-cs"/>
            </a:endParaRPr>
          </a:p>
        </p:txBody>
      </p:sp>
      <p:sp>
        <p:nvSpPr>
          <p:cNvPr id="374789" name="AutoShape 5"/>
          <p:cNvSpPr>
            <a:spLocks noChangeArrowheads="1"/>
          </p:cNvSpPr>
          <p:nvPr/>
        </p:nvSpPr>
        <p:spPr bwMode="auto">
          <a:xfrm rot="5400000">
            <a:off x="3636168" y="116682"/>
            <a:ext cx="1655763" cy="8280400"/>
          </a:xfrm>
          <a:prstGeom prst="cube">
            <a:avLst>
              <a:gd name="adj" fmla="val 11667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rot="10800000" vert="eaVert" wrap="none" lIns="93662" tIns="46038" rIns="93662" bIns="46038" anchor="ctr"/>
          <a:lstStyle/>
          <a:p>
            <a:pPr defTabSz="927100">
              <a:spcBef>
                <a:spcPct val="50000"/>
              </a:spcBef>
              <a:defRPr/>
            </a:pPr>
            <a:r>
              <a:rPr lang="fa-IR" sz="2400" b="1">
                <a:solidFill>
                  <a:srgbClr val="9C001E"/>
                </a:solidFill>
                <a:latin typeface="Times New Roman" pitchFamily="18" charset="0"/>
                <a:cs typeface="+mn-cs"/>
              </a:rPr>
              <a:t>  </a:t>
            </a:r>
            <a:r>
              <a:rPr lang="fa-IR" sz="2800" b="1">
                <a:solidFill>
                  <a:srgbClr val="FFFF00"/>
                </a:solidFill>
                <a:latin typeface="Times New Roman" pitchFamily="18" charset="0"/>
                <a:cs typeface="+mn-cs"/>
              </a:rPr>
              <a:t>الزامات:</a:t>
            </a:r>
            <a:r>
              <a:rPr lang="fa-IR" sz="2400" b="1">
                <a:solidFill>
                  <a:srgbClr val="9C001E"/>
                </a:solidFill>
                <a:latin typeface="Times New Roman" pitchFamily="18" charset="0"/>
                <a:cs typeface="+mn-cs"/>
              </a:rPr>
              <a:t> </a:t>
            </a:r>
            <a:r>
              <a:rPr lang="fa-IR" sz="2200" b="1">
                <a:latin typeface="Times New Roman" pitchFamily="18" charset="0"/>
                <a:cs typeface="+mn-cs"/>
              </a:rPr>
              <a:t>(الف) ارائه خدمات مناسب و مطلوب با وجود مشکلات اولیه . </a:t>
            </a:r>
          </a:p>
          <a:p>
            <a:pPr defTabSz="927100" rtl="1">
              <a:spcBef>
                <a:spcPct val="50000"/>
              </a:spcBef>
              <a:defRPr/>
            </a:pPr>
            <a:r>
              <a:rPr lang="fa-IR" sz="2200" b="1">
                <a:latin typeface="Times New Roman" pitchFamily="18" charset="0"/>
                <a:cs typeface="+mn-cs"/>
              </a:rPr>
              <a:t>               (ب) خودارای از رقابت با رقبای مطرح در بازار فعلی </a:t>
            </a:r>
            <a:r>
              <a:rPr lang="fa-IR" sz="2400" b="1">
                <a:latin typeface="Times New Roman" pitchFamily="18" charset="0"/>
                <a:cs typeface="+mn-cs"/>
              </a:rPr>
              <a:t>.</a:t>
            </a:r>
          </a:p>
          <a:p>
            <a:pPr defTabSz="927100" eaLnBrk="0" hangingPunct="0">
              <a:defRPr/>
            </a:pPr>
            <a:endParaRPr lang="en-US" altLang="en-US" sz="2400" b="1" dirty="0">
              <a:cs typeface="+mn-cs"/>
            </a:endParaRPr>
          </a:p>
        </p:txBody>
      </p:sp>
      <p:sp>
        <p:nvSpPr>
          <p:cNvPr id="374790" name="AutoShape 6"/>
          <p:cNvSpPr>
            <a:spLocks noChangeArrowheads="1"/>
          </p:cNvSpPr>
          <p:nvPr/>
        </p:nvSpPr>
        <p:spPr bwMode="auto">
          <a:xfrm rot="5400000">
            <a:off x="3852863" y="-1395413"/>
            <a:ext cx="1150938" cy="8208963"/>
          </a:xfrm>
          <a:prstGeom prst="cube">
            <a:avLst>
              <a:gd name="adj" fmla="val 11667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rot="10800000" vert="eaVert" wrap="none" lIns="93662" tIns="46038" rIns="93662" bIns="46038" anchor="ctr"/>
          <a:lstStyle/>
          <a:p>
            <a:pPr defTabSz="927100">
              <a:defRPr/>
            </a:pPr>
            <a:r>
              <a:rPr lang="fa-IR" sz="2400" b="1">
                <a:solidFill>
                  <a:srgbClr val="990000"/>
                </a:solidFill>
                <a:latin typeface="Times New Roman" pitchFamily="18" charset="0"/>
                <a:cs typeface="+mn-cs"/>
                <a:sym typeface="Wingdings" pitchFamily="2" charset="2"/>
              </a:rPr>
              <a:t>  </a:t>
            </a:r>
            <a:r>
              <a:rPr lang="fa-IR" sz="2800" b="1">
                <a:solidFill>
                  <a:srgbClr val="FFFF00"/>
                </a:solidFill>
                <a:latin typeface="Times New Roman" pitchFamily="18" charset="0"/>
                <a:cs typeface="+mn-cs"/>
                <a:sym typeface="Wingdings" pitchFamily="2" charset="2"/>
              </a:rPr>
              <a:t>نتايج مورد انتظار</a:t>
            </a:r>
            <a:r>
              <a:rPr lang="fa-IR" sz="2400" b="1">
                <a:solidFill>
                  <a:srgbClr val="FFFF00"/>
                </a:solidFill>
                <a:latin typeface="Times New Roman" pitchFamily="18" charset="0"/>
                <a:cs typeface="+mn-cs"/>
                <a:sym typeface="Wingdings" pitchFamily="2" charset="2"/>
              </a:rPr>
              <a:t>:</a:t>
            </a:r>
            <a:r>
              <a:rPr lang="fa-IR" sz="2400" b="1">
                <a:solidFill>
                  <a:srgbClr val="990000"/>
                </a:solidFill>
                <a:latin typeface="Times New Roman" pitchFamily="18" charset="0"/>
                <a:cs typeface="+mn-cs"/>
                <a:sym typeface="Wingdings" pitchFamily="2" charset="2"/>
              </a:rPr>
              <a:t> </a:t>
            </a:r>
            <a:r>
              <a:rPr lang="fa-IR" sz="2400" b="1">
                <a:latin typeface="Times New Roman" pitchFamily="18" charset="0"/>
                <a:cs typeface="+mn-cs"/>
                <a:sym typeface="Wingdings" pitchFamily="2" charset="2"/>
              </a:rPr>
              <a:t>(الف) هزينه کمتر  (ب) سود بیشتر</a:t>
            </a:r>
            <a:endParaRPr lang="fa-IR" sz="2400" b="1">
              <a:solidFill>
                <a:srgbClr val="9C001E"/>
              </a:solidFill>
              <a:latin typeface="Times New Roman" pitchFamily="18" charset="0"/>
              <a:cs typeface="+mn-cs"/>
              <a:sym typeface="Wingdings" pitchFamily="2" charset="2"/>
            </a:endParaRPr>
          </a:p>
          <a:p>
            <a:pPr defTabSz="927100" eaLnBrk="0" hangingPunct="0">
              <a:defRPr/>
            </a:pPr>
            <a:endParaRPr lang="en-US" altLang="en-US" sz="2400" b="1" dirty="0">
              <a:solidFill>
                <a:schemeClr val="bg2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4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74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74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74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74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786" grpId="0"/>
      <p:bldP spid="374787" grpId="0" animBg="1"/>
      <p:bldP spid="374788" grpId="0" animBg="1"/>
      <p:bldP spid="374789" grpId="0" animBg="1"/>
      <p:bldP spid="37479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ChangeArrowheads="1"/>
          </p:cNvSpPr>
          <p:nvPr/>
        </p:nvSpPr>
        <p:spPr bwMode="auto">
          <a:xfrm>
            <a:off x="3851275" y="-242888"/>
            <a:ext cx="4560888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70000"/>
              </a:lnSpc>
              <a:spcBef>
                <a:spcPct val="50000"/>
              </a:spcBef>
              <a:defRPr/>
            </a:pPr>
            <a:r>
              <a:rPr lang="fa-IR" sz="3600" b="1" dirty="0">
                <a:latin typeface="Times New Roman" pitchFamily="18" charset="0"/>
                <a:cs typeface="+mn-cs"/>
              </a:rPr>
              <a:t>ب: استراتژی بازار چند گانه </a:t>
            </a:r>
            <a:endParaRPr lang="en-US" sz="3600" b="1" dirty="0">
              <a:latin typeface="Times New Roman" pitchFamily="18" charset="0"/>
              <a:cs typeface="+mn-cs"/>
            </a:endParaRPr>
          </a:p>
        </p:txBody>
      </p:sp>
      <p:sp>
        <p:nvSpPr>
          <p:cNvPr id="375811" name="AutoShape 3"/>
          <p:cNvSpPr>
            <a:spLocks noChangeArrowheads="1"/>
          </p:cNvSpPr>
          <p:nvPr/>
        </p:nvSpPr>
        <p:spPr bwMode="auto">
          <a:xfrm rot="5400000">
            <a:off x="3779838" y="-2692400"/>
            <a:ext cx="1150937" cy="8208963"/>
          </a:xfrm>
          <a:prstGeom prst="cube">
            <a:avLst>
              <a:gd name="adj" fmla="val 11667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rot="10800000" vert="eaVert" wrap="none" lIns="93662" tIns="46038" rIns="93662" bIns="46038" anchor="ctr"/>
          <a:lstStyle/>
          <a:p>
            <a:pPr defTabSz="927100">
              <a:lnSpc>
                <a:spcPct val="130000"/>
              </a:lnSpc>
              <a:spcBef>
                <a:spcPct val="50000"/>
              </a:spcBef>
              <a:defRPr/>
            </a:pPr>
            <a:r>
              <a:rPr lang="fa-IR" sz="3200" b="1">
                <a:solidFill>
                  <a:srgbClr val="FFFF00"/>
                </a:solidFill>
                <a:latin typeface="Times New Roman" pitchFamily="18" charset="0"/>
                <a:cs typeface="+mn-cs"/>
              </a:rPr>
              <a:t> تعريف:</a:t>
            </a:r>
            <a:r>
              <a:rPr lang="fa-IR" sz="3200" b="1">
                <a:solidFill>
                  <a:schemeClr val="accent1"/>
                </a:solidFill>
                <a:latin typeface="Times New Roman" pitchFamily="18" charset="0"/>
                <a:cs typeface="+mn-cs"/>
              </a:rPr>
              <a:t> </a:t>
            </a:r>
            <a:r>
              <a:rPr lang="fa-IR" sz="3200" b="1">
                <a:latin typeface="Times New Roman" pitchFamily="18" charset="0"/>
                <a:cs typeface="+mn-cs"/>
              </a:rPr>
              <a:t>ارايه خدمت به چندين بازار مشخص .</a:t>
            </a:r>
          </a:p>
          <a:p>
            <a:pPr defTabSz="927100" eaLnBrk="0" hangingPunct="0">
              <a:defRPr/>
            </a:pPr>
            <a:endParaRPr lang="en-US" altLang="en-US" sz="3200" b="1" dirty="0">
              <a:solidFill>
                <a:schemeClr val="bg2"/>
              </a:solidFill>
              <a:cs typeface="+mn-cs"/>
            </a:endParaRPr>
          </a:p>
        </p:txBody>
      </p:sp>
      <p:sp>
        <p:nvSpPr>
          <p:cNvPr id="375812" name="AutoShape 4"/>
          <p:cNvSpPr>
            <a:spLocks noChangeArrowheads="1"/>
          </p:cNvSpPr>
          <p:nvPr/>
        </p:nvSpPr>
        <p:spPr bwMode="auto">
          <a:xfrm rot="5400000">
            <a:off x="3779838" y="-1395413"/>
            <a:ext cx="1150938" cy="8208963"/>
          </a:xfrm>
          <a:prstGeom prst="cube">
            <a:avLst>
              <a:gd name="adj" fmla="val 11667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rot="10800000" vert="eaVert" wrap="none" lIns="93662" tIns="46038" rIns="93662" bIns="46038" anchor="ctr"/>
          <a:lstStyle/>
          <a:p>
            <a:pPr defTabSz="927100" rtl="1">
              <a:lnSpc>
                <a:spcPct val="130000"/>
              </a:lnSpc>
              <a:spcBef>
                <a:spcPct val="50000"/>
              </a:spcBef>
              <a:defRPr/>
            </a:pPr>
            <a:r>
              <a:rPr lang="fa-IR" sz="2400" b="1">
                <a:solidFill>
                  <a:srgbClr val="FFFF00"/>
                </a:solidFill>
                <a:latin typeface="Times New Roman" pitchFamily="18" charset="0"/>
                <a:cs typeface="+mn-cs"/>
              </a:rPr>
              <a:t> </a:t>
            </a:r>
            <a:r>
              <a:rPr lang="fa-IR" sz="3200" b="1">
                <a:solidFill>
                  <a:srgbClr val="FFFF00"/>
                </a:solidFill>
                <a:latin typeface="Times New Roman" pitchFamily="18" charset="0"/>
                <a:cs typeface="+mn-cs"/>
              </a:rPr>
              <a:t>اهداف: </a:t>
            </a:r>
            <a:r>
              <a:rPr lang="fa-IR" sz="3200" b="1">
                <a:latin typeface="Times New Roman" pitchFamily="18" charset="0"/>
                <a:cs typeface="+mn-cs"/>
              </a:rPr>
              <a:t>پخش کردن مخاطره و ریسک در بازار .</a:t>
            </a:r>
            <a:r>
              <a:rPr lang="fa-IR" sz="2400" b="1">
                <a:latin typeface="Times New Roman" pitchFamily="18" charset="0"/>
                <a:cs typeface="+mn-cs"/>
              </a:rPr>
              <a:t>  </a:t>
            </a:r>
            <a:endParaRPr lang="en-US" altLang="en-US" sz="2400" b="1" dirty="0">
              <a:cs typeface="+mn-cs"/>
            </a:endParaRPr>
          </a:p>
        </p:txBody>
      </p:sp>
      <p:sp>
        <p:nvSpPr>
          <p:cNvPr id="375813" name="AutoShape 5"/>
          <p:cNvSpPr>
            <a:spLocks noChangeArrowheads="1"/>
          </p:cNvSpPr>
          <p:nvPr/>
        </p:nvSpPr>
        <p:spPr bwMode="auto">
          <a:xfrm rot="5400000">
            <a:off x="3635375" y="117475"/>
            <a:ext cx="1439863" cy="8208963"/>
          </a:xfrm>
          <a:prstGeom prst="cube">
            <a:avLst>
              <a:gd name="adj" fmla="val 11667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rot="10800000" vert="eaVert" wrap="none" lIns="93662" tIns="46038" rIns="93662" bIns="46038" anchor="ctr"/>
          <a:lstStyle/>
          <a:p>
            <a:pPr defTabSz="927100">
              <a:defRPr/>
            </a:pPr>
            <a:r>
              <a:rPr lang="fa-IR" sz="2400" b="1">
                <a:solidFill>
                  <a:srgbClr val="FFFF00"/>
                </a:solidFill>
                <a:latin typeface="Times New Roman" pitchFamily="18" charset="0"/>
                <a:cs typeface="+mn-cs"/>
              </a:rPr>
              <a:t> </a:t>
            </a:r>
            <a:r>
              <a:rPr lang="fa-IR" sz="3200" b="1">
                <a:solidFill>
                  <a:srgbClr val="FFFF00"/>
                </a:solidFill>
                <a:latin typeface="Times New Roman" pitchFamily="18" charset="0"/>
                <a:cs typeface="+mn-cs"/>
              </a:rPr>
              <a:t>الزامات :</a:t>
            </a:r>
            <a:r>
              <a:rPr lang="fa-IR" sz="3200" b="1">
                <a:solidFill>
                  <a:schemeClr val="accent1"/>
                </a:solidFill>
                <a:latin typeface="Times New Roman" pitchFamily="18" charset="0"/>
                <a:cs typeface="+mn-cs"/>
              </a:rPr>
              <a:t>   </a:t>
            </a:r>
            <a:r>
              <a:rPr lang="fa-IR" sz="3200" b="1">
                <a:latin typeface="Times New Roman" pitchFamily="18" charset="0"/>
                <a:cs typeface="+mn-cs"/>
              </a:rPr>
              <a:t>(الف) انتخاب دقيق بخشها برای فعاليت</a:t>
            </a:r>
            <a:r>
              <a:rPr lang="fa-IR" sz="3200" b="1">
                <a:solidFill>
                  <a:schemeClr val="accent1"/>
                </a:solidFill>
                <a:latin typeface="Times New Roman" pitchFamily="18" charset="0"/>
                <a:cs typeface="+mn-cs"/>
              </a:rPr>
              <a:t> </a:t>
            </a:r>
            <a:r>
              <a:rPr lang="fa-IR" sz="3200" b="1">
                <a:latin typeface="Times New Roman" pitchFamily="18" charset="0"/>
                <a:cs typeface="+mn-cs"/>
              </a:rPr>
              <a:t>.</a:t>
            </a:r>
          </a:p>
          <a:p>
            <a:pPr defTabSz="927100">
              <a:defRPr/>
            </a:pPr>
            <a:r>
              <a:rPr lang="fa-IR" sz="3200" b="1">
                <a:latin typeface="Times New Roman" pitchFamily="18" charset="0"/>
                <a:cs typeface="+mn-cs"/>
              </a:rPr>
              <a:t>               (ب) عدم مقابله با شرکتهای فعال و مطرح .</a:t>
            </a:r>
            <a:endParaRPr lang="en-US" altLang="en-US" sz="3200" b="1" dirty="0">
              <a:cs typeface="+mn-cs"/>
            </a:endParaRPr>
          </a:p>
        </p:txBody>
      </p:sp>
      <p:sp>
        <p:nvSpPr>
          <p:cNvPr id="375814" name="AutoShape 6"/>
          <p:cNvSpPr>
            <a:spLocks noChangeArrowheads="1"/>
          </p:cNvSpPr>
          <p:nvPr/>
        </p:nvSpPr>
        <p:spPr bwMode="auto">
          <a:xfrm rot="5400000">
            <a:off x="3779838" y="1630362"/>
            <a:ext cx="1150938" cy="8208963"/>
          </a:xfrm>
          <a:prstGeom prst="cube">
            <a:avLst>
              <a:gd name="adj" fmla="val 11667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rot="10800000" vert="eaVert" wrap="none" lIns="93662" tIns="46038" rIns="93662" bIns="46038" anchor="ctr"/>
          <a:lstStyle/>
          <a:p>
            <a:pPr defTabSz="927100">
              <a:defRPr/>
            </a:pPr>
            <a:r>
              <a:rPr lang="fa-IR" sz="2400" b="1">
                <a:solidFill>
                  <a:srgbClr val="FFFF00"/>
                </a:solidFill>
                <a:latin typeface="Times New Roman" pitchFamily="18" charset="0"/>
                <a:cs typeface="+mn-cs"/>
              </a:rPr>
              <a:t> </a:t>
            </a:r>
            <a:r>
              <a:rPr lang="fa-IR" sz="3200" b="1">
                <a:solidFill>
                  <a:srgbClr val="FFFF00"/>
                </a:solidFill>
                <a:latin typeface="Times New Roman" pitchFamily="18" charset="0"/>
                <a:cs typeface="+mn-cs"/>
              </a:rPr>
              <a:t>نتايج مورد انتظار:    </a:t>
            </a:r>
            <a:r>
              <a:rPr lang="fa-IR" sz="3200" b="1">
                <a:latin typeface="Times New Roman" pitchFamily="18" charset="0"/>
                <a:cs typeface="+mn-cs"/>
                <a:sym typeface="Wingdings" pitchFamily="2" charset="2"/>
              </a:rPr>
              <a:t>(الف) فروش بيشتر </a:t>
            </a:r>
          </a:p>
          <a:p>
            <a:pPr defTabSz="927100">
              <a:defRPr/>
            </a:pPr>
            <a:r>
              <a:rPr lang="fa-IR" sz="3200" b="1">
                <a:latin typeface="Times New Roman" pitchFamily="18" charset="0"/>
                <a:cs typeface="+mn-cs"/>
                <a:sym typeface="Wingdings" pitchFamily="2" charset="2"/>
              </a:rPr>
              <a:t>                           (ب) سهم بازار بيشتر</a:t>
            </a:r>
            <a:endParaRPr lang="fa-IR" sz="3200" b="1">
              <a:latin typeface="Times New Roman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5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5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58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5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758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5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5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58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5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5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758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5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5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758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5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5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10" grpId="0"/>
      <p:bldP spid="375811" grpId="0" animBg="1"/>
      <p:bldP spid="375812" grpId="0" animBg="1"/>
      <p:bldP spid="375813" grpId="0" animBg="1"/>
      <p:bldP spid="3758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ChangeArrowheads="1"/>
          </p:cNvSpPr>
          <p:nvPr/>
        </p:nvSpPr>
        <p:spPr bwMode="auto">
          <a:xfrm>
            <a:off x="4902200" y="-425450"/>
            <a:ext cx="3773488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70000"/>
              </a:lnSpc>
              <a:spcBef>
                <a:spcPct val="50000"/>
              </a:spcBef>
              <a:defRPr/>
            </a:pPr>
            <a:r>
              <a:rPr lang="fa-IR" sz="3600" b="1" dirty="0">
                <a:latin typeface="Times New Roman" pitchFamily="18" charset="0"/>
                <a:cs typeface="+mn-cs"/>
              </a:rPr>
              <a:t>ج: استراتژی کل بازار :</a:t>
            </a:r>
            <a:endParaRPr lang="en-US" sz="3600" b="1" dirty="0">
              <a:latin typeface="Times New Roman" pitchFamily="18" charset="0"/>
              <a:cs typeface="+mn-cs"/>
            </a:endParaRPr>
          </a:p>
        </p:txBody>
      </p:sp>
      <p:sp>
        <p:nvSpPr>
          <p:cNvPr id="376835" name="AutoShape 3"/>
          <p:cNvSpPr>
            <a:spLocks noChangeArrowheads="1"/>
          </p:cNvSpPr>
          <p:nvPr/>
        </p:nvSpPr>
        <p:spPr bwMode="auto">
          <a:xfrm rot="5400000">
            <a:off x="3779044" y="-2907506"/>
            <a:ext cx="1368425" cy="8424863"/>
          </a:xfrm>
          <a:prstGeom prst="cube">
            <a:avLst>
              <a:gd name="adj" fmla="val 11667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rot="10800000" vert="eaVert" wrap="none" lIns="93662" tIns="46038" rIns="93662" bIns="46038" anchor="ctr"/>
          <a:lstStyle/>
          <a:p>
            <a:pPr defTabSz="927100">
              <a:spcBef>
                <a:spcPct val="50000"/>
              </a:spcBef>
              <a:defRPr/>
            </a:pPr>
            <a:r>
              <a:rPr lang="fa-IR" sz="3200" b="1">
                <a:solidFill>
                  <a:srgbClr val="FFFF00"/>
                </a:solidFill>
                <a:latin typeface="Times New Roman" pitchFamily="18" charset="0"/>
                <a:cs typeface="+mn-cs"/>
              </a:rPr>
              <a:t>تعريف:</a:t>
            </a:r>
            <a:r>
              <a:rPr lang="fa-IR" sz="3200" b="1">
                <a:latin typeface="Times New Roman" pitchFamily="18" charset="0"/>
                <a:cs typeface="+mn-cs"/>
              </a:rPr>
              <a:t>ارايه خدمت به کل بازار از طریق فروش محصولات</a:t>
            </a:r>
          </a:p>
          <a:p>
            <a:pPr defTabSz="927100">
              <a:spcBef>
                <a:spcPct val="50000"/>
              </a:spcBef>
              <a:defRPr/>
            </a:pPr>
            <a:r>
              <a:rPr lang="fa-IR" sz="3200" b="1">
                <a:latin typeface="Times New Roman" pitchFamily="18" charset="0"/>
                <a:cs typeface="+mn-cs"/>
              </a:rPr>
              <a:t>           متمايز به بخشهای متفاوت در بازار</a:t>
            </a:r>
            <a:r>
              <a:rPr lang="fa-IR" sz="2400" b="1">
                <a:solidFill>
                  <a:schemeClr val="bg2"/>
                </a:solidFill>
                <a:latin typeface="Times New Roman" pitchFamily="18" charset="0"/>
                <a:cs typeface="+mn-cs"/>
              </a:rPr>
              <a:t> </a:t>
            </a:r>
          </a:p>
        </p:txBody>
      </p:sp>
      <p:sp>
        <p:nvSpPr>
          <p:cNvPr id="376836" name="AutoShape 4"/>
          <p:cNvSpPr>
            <a:spLocks noChangeArrowheads="1"/>
          </p:cNvSpPr>
          <p:nvPr/>
        </p:nvSpPr>
        <p:spPr bwMode="auto">
          <a:xfrm rot="5400000">
            <a:off x="4067968" y="-1610518"/>
            <a:ext cx="792163" cy="8280400"/>
          </a:xfrm>
          <a:prstGeom prst="cube">
            <a:avLst>
              <a:gd name="adj" fmla="val 11667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rot="10800000" vert="eaVert" wrap="none" lIns="93662" tIns="46038" rIns="93662" bIns="46038" anchor="ctr"/>
          <a:lstStyle/>
          <a:p>
            <a:pPr defTabSz="927100">
              <a:spcBef>
                <a:spcPct val="50000"/>
              </a:spcBef>
              <a:defRPr/>
            </a:pPr>
            <a:r>
              <a:rPr lang="fa-IR" sz="3600" b="1">
                <a:solidFill>
                  <a:srgbClr val="FFFF00"/>
                </a:solidFill>
                <a:latin typeface="Times New Roman" pitchFamily="18" charset="0"/>
                <a:cs typeface="+mn-cs"/>
              </a:rPr>
              <a:t>هدف:</a:t>
            </a:r>
            <a:r>
              <a:rPr lang="fa-IR" sz="3600" b="1">
                <a:latin typeface="Times New Roman" pitchFamily="18" charset="0"/>
                <a:cs typeface="+mn-cs"/>
              </a:rPr>
              <a:t> رقابت در کل بازار </a:t>
            </a:r>
          </a:p>
        </p:txBody>
      </p:sp>
      <p:sp>
        <p:nvSpPr>
          <p:cNvPr id="376837" name="AutoShape 5"/>
          <p:cNvSpPr>
            <a:spLocks noChangeArrowheads="1"/>
          </p:cNvSpPr>
          <p:nvPr/>
        </p:nvSpPr>
        <p:spPr bwMode="auto">
          <a:xfrm rot="5400000">
            <a:off x="3311525" y="80963"/>
            <a:ext cx="2376487" cy="8351838"/>
          </a:xfrm>
          <a:prstGeom prst="cube">
            <a:avLst>
              <a:gd name="adj" fmla="val 11667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rot="10800000" vert="eaVert" wrap="none" lIns="93662" tIns="46038" rIns="93662" bIns="46038" anchor="ctr"/>
          <a:lstStyle/>
          <a:p>
            <a:pPr defTabSz="927100" rtl="1">
              <a:defRPr/>
            </a:pPr>
            <a:r>
              <a:rPr lang="fa-IR" sz="3200" b="1">
                <a:solidFill>
                  <a:srgbClr val="FFFF00"/>
                </a:solidFill>
                <a:latin typeface="Times New Roman" pitchFamily="18" charset="0"/>
                <a:cs typeface="+mn-cs"/>
              </a:rPr>
              <a:t>الزامات:   </a:t>
            </a:r>
            <a:r>
              <a:rPr lang="fa-IR" sz="3200" b="1">
                <a:solidFill>
                  <a:schemeClr val="bg2"/>
                </a:solidFill>
                <a:latin typeface="Times New Roman" pitchFamily="18" charset="0"/>
                <a:cs typeface="+mn-cs"/>
              </a:rPr>
              <a:t> </a:t>
            </a:r>
            <a:r>
              <a:rPr lang="fa-IR" sz="3200" b="1">
                <a:solidFill>
                  <a:schemeClr val="tx2"/>
                </a:solidFill>
                <a:latin typeface="Times New Roman" pitchFamily="18" charset="0"/>
                <a:cs typeface="+mn-cs"/>
              </a:rPr>
              <a:t>(الف) استفاده از  انواع آمیخته های بازاریابی </a:t>
            </a:r>
          </a:p>
          <a:p>
            <a:pPr defTabSz="927100">
              <a:defRPr/>
            </a:pPr>
            <a:r>
              <a:rPr lang="fa-IR" sz="3200" b="1">
                <a:solidFill>
                  <a:schemeClr val="tx2"/>
                </a:solidFill>
                <a:latin typeface="Times New Roman" pitchFamily="18" charset="0"/>
                <a:cs typeface="+mn-cs"/>
              </a:rPr>
              <a:t>              (ب) حمایت و تعهد مدیریت ارشد برای فعال </a:t>
            </a:r>
          </a:p>
          <a:p>
            <a:pPr defTabSz="927100">
              <a:defRPr/>
            </a:pPr>
            <a:r>
              <a:rPr lang="fa-IR" sz="3200" b="1">
                <a:solidFill>
                  <a:schemeClr val="tx2"/>
                </a:solidFill>
                <a:latin typeface="Times New Roman" pitchFamily="18" charset="0"/>
                <a:cs typeface="+mn-cs"/>
              </a:rPr>
              <a:t>                    شدن در کل بازار               </a:t>
            </a:r>
          </a:p>
          <a:p>
            <a:pPr defTabSz="927100">
              <a:defRPr/>
            </a:pPr>
            <a:r>
              <a:rPr lang="fa-IR" sz="3200" b="1">
                <a:solidFill>
                  <a:schemeClr val="tx2"/>
                </a:solidFill>
                <a:latin typeface="Times New Roman" pitchFamily="18" charset="0"/>
                <a:cs typeface="+mn-cs"/>
              </a:rPr>
              <a:t>              (ج) وضعيت  مالی قوی</a:t>
            </a:r>
          </a:p>
        </p:txBody>
      </p:sp>
      <p:sp>
        <p:nvSpPr>
          <p:cNvPr id="376838" name="AutoShape 6"/>
          <p:cNvSpPr>
            <a:spLocks noChangeArrowheads="1"/>
          </p:cNvSpPr>
          <p:nvPr/>
        </p:nvSpPr>
        <p:spPr bwMode="auto">
          <a:xfrm rot="5400000">
            <a:off x="3829844" y="2012156"/>
            <a:ext cx="1266825" cy="8424863"/>
          </a:xfrm>
          <a:prstGeom prst="cube">
            <a:avLst>
              <a:gd name="adj" fmla="val 11667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rot="10800000" vert="eaVert" wrap="none" lIns="93662" tIns="46038" rIns="93662" bIns="46038" anchor="ctr"/>
          <a:lstStyle/>
          <a:p>
            <a:pPr defTabSz="927100" rtl="1">
              <a:defRPr/>
            </a:pPr>
            <a:r>
              <a:rPr lang="fa-IR" sz="3200" b="1">
                <a:solidFill>
                  <a:srgbClr val="FFFF00"/>
                </a:solidFill>
                <a:latin typeface="Times New Roman" pitchFamily="18" charset="0"/>
                <a:cs typeface="+mn-cs"/>
              </a:rPr>
              <a:t>نتايج مورد انتظار:</a:t>
            </a:r>
            <a:r>
              <a:rPr lang="fa-IR" sz="3200" b="1">
                <a:solidFill>
                  <a:schemeClr val="bg2"/>
                </a:solidFill>
                <a:latin typeface="Times New Roman" pitchFamily="18" charset="0"/>
                <a:cs typeface="+mn-cs"/>
              </a:rPr>
              <a:t>     </a:t>
            </a:r>
            <a:r>
              <a:rPr lang="fa-IR" sz="3200" b="1">
                <a:solidFill>
                  <a:schemeClr val="tx2"/>
                </a:solidFill>
                <a:latin typeface="Times New Roman" pitchFamily="18" charset="0"/>
                <a:cs typeface="+mn-cs"/>
              </a:rPr>
              <a:t>(الف) افزايش رشد </a:t>
            </a:r>
          </a:p>
          <a:p>
            <a:pPr defTabSz="927100">
              <a:defRPr/>
            </a:pPr>
            <a:r>
              <a:rPr lang="fa-IR" sz="3200" b="1">
                <a:solidFill>
                  <a:schemeClr val="tx2"/>
                </a:solidFill>
                <a:latin typeface="Times New Roman" pitchFamily="18" charset="0"/>
                <a:cs typeface="+mn-cs"/>
              </a:rPr>
              <a:t>                           (ب) افزایش سهم بازار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6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6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76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68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6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76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6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68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6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376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6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768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6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376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6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768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6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376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6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834" grpId="0"/>
      <p:bldP spid="376835" grpId="0" animBg="1"/>
      <p:bldP spid="376836" grpId="0" animBg="1"/>
      <p:bldP spid="376837" grpId="0" animBg="1"/>
      <p:bldP spid="3768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z="5400" b="1" smtClean="0"/>
              <a:t>کسب و کار چیست ؟ </a:t>
            </a:r>
            <a:endParaRPr lang="en-US" sz="5400" b="1" dirty="0" smtClean="0"/>
          </a:p>
        </p:txBody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 eaLnBrk="1" hangingPunct="1">
              <a:buFont typeface="Wingdings" pitchFamily="2" charset="2"/>
              <a:buNone/>
              <a:defRPr/>
            </a:pPr>
            <a:r>
              <a:rPr lang="fa-IR" smtClean="0"/>
              <a:t>کسب و کار عبارت است از : </a:t>
            </a:r>
          </a:p>
          <a:p>
            <a:pPr algn="r" rtl="1" eaLnBrk="1" hangingPunct="1">
              <a:buFont typeface="Wingdings" pitchFamily="2" charset="2"/>
              <a:buNone/>
              <a:defRPr/>
            </a:pPr>
            <a:r>
              <a:rPr lang="fa-IR" smtClean="0"/>
              <a:t>کسب کردن و بدست آوردن فرصتها در بازار و انجام کار روی آنها برای ایجاد ارزش اضافی </a:t>
            </a:r>
          </a:p>
          <a:p>
            <a:pPr algn="r" rtl="1" eaLnBrk="1" hangingPunct="1">
              <a:buFont typeface="Wingdings" pitchFamily="2" charset="2"/>
              <a:buNone/>
              <a:defRPr/>
            </a:pPr>
            <a:endParaRPr lang="fa-IR" smtClean="0"/>
          </a:p>
          <a:p>
            <a:pPr algn="r" rtl="1" eaLnBrk="1" hangingPunct="1">
              <a:buFont typeface="Wingdings" pitchFamily="2" charset="2"/>
              <a:buChar char="ü"/>
              <a:defRPr/>
            </a:pPr>
            <a:r>
              <a:rPr lang="fa-IR" smtClean="0"/>
              <a:t>لازمه کسب وکار تلاش فعالانه ، هوشیارانه ، آگاهانه و رقابتمندانه برای بدست آوردن فرصتها و کارآفرینی و ارزش آفرینی است .</a:t>
            </a:r>
          </a:p>
          <a:p>
            <a:pPr algn="r" rtl="1"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94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94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94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4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4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94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4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394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4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4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394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4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4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4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4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24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z="5400" b="1" smtClean="0"/>
              <a:t>استراتژی های بازار</a:t>
            </a:r>
            <a:endParaRPr lang="en-US" sz="5400" b="1" dirty="0" smtClean="0"/>
          </a:p>
        </p:txBody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 eaLnBrk="1" hangingPunct="1">
              <a:buFont typeface="Wingdings" pitchFamily="2" charset="2"/>
              <a:buNone/>
              <a:defRPr/>
            </a:pPr>
            <a:r>
              <a:rPr lang="fa-IR" sz="4400" b="1" smtClean="0">
                <a:solidFill>
                  <a:srgbClr val="FF0000"/>
                </a:solidFill>
              </a:rPr>
              <a:t>2- استراتژی جغرافیای بازار</a:t>
            </a:r>
          </a:p>
          <a:p>
            <a:pPr algn="r" rtl="1" eaLnBrk="1" hangingPunct="1">
              <a:buFont typeface="Wingdings" pitchFamily="2" charset="2"/>
              <a:buNone/>
              <a:defRPr/>
            </a:pPr>
            <a:r>
              <a:rPr lang="fa-IR" sz="4400" b="1" smtClean="0"/>
              <a:t> </a:t>
            </a:r>
          </a:p>
          <a:p>
            <a:pPr algn="r" rtl="1" eaLnBrk="1" hangingPunct="1">
              <a:buFont typeface="Wingdings" pitchFamily="2" charset="2"/>
              <a:buNone/>
              <a:defRPr/>
            </a:pPr>
            <a:r>
              <a:rPr lang="fa-IR" smtClean="0"/>
              <a:t>   </a:t>
            </a:r>
            <a:r>
              <a:rPr lang="fa-IR" sz="3600" b="1" smtClean="0"/>
              <a:t>- استراتژی بازار محلی </a:t>
            </a:r>
          </a:p>
          <a:p>
            <a:pPr algn="r" rtl="1" eaLnBrk="1" hangingPunct="1">
              <a:buFont typeface="Wingdings" pitchFamily="2" charset="2"/>
              <a:buNone/>
              <a:defRPr/>
            </a:pPr>
            <a:r>
              <a:rPr lang="fa-IR" sz="3600" b="1" smtClean="0"/>
              <a:t>   - استراتژی بازار  ناحیه ای </a:t>
            </a:r>
          </a:p>
          <a:p>
            <a:pPr algn="r" rtl="1" eaLnBrk="1" hangingPunct="1">
              <a:buFont typeface="Wingdings" pitchFamily="2" charset="2"/>
              <a:buNone/>
              <a:defRPr/>
            </a:pPr>
            <a:r>
              <a:rPr lang="fa-IR" sz="3600" b="1" smtClean="0"/>
              <a:t>   - استراتژی بازار ملی </a:t>
            </a:r>
          </a:p>
          <a:p>
            <a:pPr algn="r" rtl="1" eaLnBrk="1" hangingPunct="1">
              <a:buFont typeface="Wingdings" pitchFamily="2" charset="2"/>
              <a:buNone/>
              <a:defRPr/>
            </a:pPr>
            <a:r>
              <a:rPr lang="fa-IR" sz="3600" b="1" smtClean="0"/>
              <a:t>   - استراتژی بازار بین المللی</a:t>
            </a:r>
            <a:r>
              <a:rPr lang="fa-IR" smtClean="0"/>
              <a:t> </a:t>
            </a:r>
            <a:endParaRPr lang="en-US" dirty="0" smtClean="0"/>
          </a:p>
          <a:p>
            <a:pPr algn="r" rtl="1"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70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70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0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0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370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0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0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70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70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0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370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70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0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370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69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ChangeArrowheads="1"/>
          </p:cNvSpPr>
          <p:nvPr/>
        </p:nvSpPr>
        <p:spPr bwMode="auto">
          <a:xfrm>
            <a:off x="468313" y="-100013"/>
            <a:ext cx="18415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30000"/>
              </a:lnSpc>
              <a:spcBef>
                <a:spcPct val="50000"/>
              </a:spcBef>
              <a:defRPr/>
            </a:pPr>
            <a:endParaRPr lang="en-US" sz="2400" b="1" dirty="0">
              <a:solidFill>
                <a:srgbClr val="0000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77859" name="AutoShape 3"/>
          <p:cNvSpPr>
            <a:spLocks noChangeArrowheads="1"/>
          </p:cNvSpPr>
          <p:nvPr/>
        </p:nvSpPr>
        <p:spPr bwMode="auto">
          <a:xfrm rot="5400000">
            <a:off x="3779838" y="-2763838"/>
            <a:ext cx="1150938" cy="8208963"/>
          </a:xfrm>
          <a:prstGeom prst="cube">
            <a:avLst>
              <a:gd name="adj" fmla="val 11667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rot="10800000" vert="eaVert" wrap="none" lIns="93662" tIns="46038" rIns="93662" bIns="46038" anchor="ctr"/>
          <a:lstStyle/>
          <a:p>
            <a:pPr defTabSz="927100">
              <a:lnSpc>
                <a:spcPct val="150000"/>
              </a:lnSpc>
              <a:spcBef>
                <a:spcPct val="50000"/>
              </a:spcBef>
              <a:defRPr/>
            </a:pPr>
            <a:r>
              <a:rPr lang="fa-IR" sz="3200" b="1">
                <a:solidFill>
                  <a:srgbClr val="FFFF00"/>
                </a:solidFill>
                <a:latin typeface="Times New Roman" pitchFamily="18" charset="0"/>
                <a:cs typeface="+mn-cs"/>
              </a:rPr>
              <a:t> تعريف :</a:t>
            </a:r>
            <a:r>
              <a:rPr lang="fa-IR" sz="3200" b="1">
                <a:solidFill>
                  <a:schemeClr val="accent1"/>
                </a:solidFill>
                <a:latin typeface="Times New Roman" pitchFamily="18" charset="0"/>
                <a:cs typeface="+mn-cs"/>
              </a:rPr>
              <a:t> </a:t>
            </a:r>
            <a:r>
              <a:rPr lang="fa-IR" sz="3200" b="1">
                <a:latin typeface="Times New Roman" pitchFamily="18" charset="0"/>
                <a:cs typeface="+mn-cs"/>
              </a:rPr>
              <a:t>تمرکز فعاليتها در نزديک ترين منطقه</a:t>
            </a:r>
            <a:endParaRPr lang="en-US" altLang="en-US" sz="3200" b="1" dirty="0">
              <a:cs typeface="+mn-cs"/>
            </a:endParaRPr>
          </a:p>
        </p:txBody>
      </p:sp>
      <p:sp>
        <p:nvSpPr>
          <p:cNvPr id="377860" name="AutoShape 4"/>
          <p:cNvSpPr>
            <a:spLocks noChangeArrowheads="1"/>
          </p:cNvSpPr>
          <p:nvPr/>
        </p:nvSpPr>
        <p:spPr bwMode="auto">
          <a:xfrm rot="5400000">
            <a:off x="3779838" y="-1466850"/>
            <a:ext cx="1150937" cy="8208963"/>
          </a:xfrm>
          <a:prstGeom prst="cube">
            <a:avLst>
              <a:gd name="adj" fmla="val 11667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rot="10800000" vert="eaVert" wrap="none" lIns="93662" tIns="46038" rIns="93662" bIns="46038" anchor="ctr"/>
          <a:lstStyle/>
          <a:p>
            <a:pPr defTabSz="927100">
              <a:lnSpc>
                <a:spcPct val="150000"/>
              </a:lnSpc>
              <a:spcBef>
                <a:spcPct val="50000"/>
              </a:spcBef>
              <a:defRPr/>
            </a:pPr>
            <a:r>
              <a:rPr lang="fa-IR" sz="3200" b="1">
                <a:solidFill>
                  <a:srgbClr val="FFFF00"/>
                </a:solidFill>
                <a:latin typeface="Times New Roman" pitchFamily="18" charset="0"/>
                <a:cs typeface="+mn-cs"/>
              </a:rPr>
              <a:t> هدف:</a:t>
            </a:r>
            <a:r>
              <a:rPr lang="fa-IR" sz="3200" b="1">
                <a:latin typeface="Times New Roman" pitchFamily="18" charset="0"/>
                <a:cs typeface="+mn-cs"/>
              </a:rPr>
              <a:t> داشتن کنترل بر کسب و پيشه</a:t>
            </a:r>
            <a:r>
              <a:rPr lang="fa-IR" sz="3200" b="1">
                <a:solidFill>
                  <a:schemeClr val="accent1"/>
                </a:solidFill>
                <a:latin typeface="Times New Roman" pitchFamily="18" charset="0"/>
                <a:cs typeface="+mn-cs"/>
              </a:rPr>
              <a:t> </a:t>
            </a:r>
            <a:endParaRPr lang="en-US" altLang="en-US" sz="3200" b="1" dirty="0">
              <a:solidFill>
                <a:schemeClr val="bg2"/>
              </a:solidFill>
              <a:cs typeface="+mn-cs"/>
            </a:endParaRPr>
          </a:p>
        </p:txBody>
      </p:sp>
      <p:sp>
        <p:nvSpPr>
          <p:cNvPr id="377861" name="AutoShape 5"/>
          <p:cNvSpPr>
            <a:spLocks noChangeArrowheads="1"/>
          </p:cNvSpPr>
          <p:nvPr/>
        </p:nvSpPr>
        <p:spPr bwMode="auto">
          <a:xfrm rot="5400000">
            <a:off x="3493294" y="261144"/>
            <a:ext cx="1870075" cy="8208963"/>
          </a:xfrm>
          <a:prstGeom prst="cube">
            <a:avLst>
              <a:gd name="adj" fmla="val 11667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rot="10800000" vert="eaVert" wrap="none" lIns="93662" tIns="46038" rIns="93662" bIns="46038" anchor="ctr"/>
          <a:lstStyle/>
          <a:p>
            <a:pPr defTabSz="927100">
              <a:lnSpc>
                <a:spcPct val="150000"/>
              </a:lnSpc>
              <a:spcBef>
                <a:spcPct val="50000"/>
              </a:spcBef>
              <a:defRPr/>
            </a:pPr>
            <a:r>
              <a:rPr lang="fa-IR" sz="2400" b="1">
                <a:solidFill>
                  <a:srgbClr val="FFFF00"/>
                </a:solidFill>
                <a:latin typeface="Thuluth" pitchFamily="2" charset="2"/>
                <a:cs typeface="+mn-cs"/>
              </a:rPr>
              <a:t> </a:t>
            </a:r>
            <a:r>
              <a:rPr lang="fa-IR" sz="3200" b="1">
                <a:solidFill>
                  <a:srgbClr val="FFFF00"/>
                </a:solidFill>
                <a:latin typeface="Thuluth" pitchFamily="2" charset="2"/>
                <a:cs typeface="+mn-cs"/>
              </a:rPr>
              <a:t>الزامات :</a:t>
            </a:r>
            <a:r>
              <a:rPr lang="fa-IR" sz="2800" b="1">
                <a:solidFill>
                  <a:schemeClr val="accent1"/>
                </a:solidFill>
                <a:latin typeface="Thuluth" pitchFamily="2" charset="2"/>
                <a:cs typeface="+mn-cs"/>
              </a:rPr>
              <a:t> </a:t>
            </a:r>
            <a:r>
              <a:rPr lang="fa-IR" sz="3200" b="1">
                <a:latin typeface="Thuluth" pitchFamily="2" charset="2"/>
                <a:cs typeface="+mn-cs"/>
              </a:rPr>
              <a:t>(الف) داشتن شهرت خوب در حوزه جغرافيايی</a:t>
            </a:r>
          </a:p>
          <a:p>
            <a:pPr defTabSz="927100">
              <a:lnSpc>
                <a:spcPct val="150000"/>
              </a:lnSpc>
              <a:spcBef>
                <a:spcPct val="50000"/>
              </a:spcBef>
              <a:defRPr/>
            </a:pPr>
            <a:r>
              <a:rPr lang="fa-IR" sz="3200" b="1">
                <a:latin typeface="Times New Roman" pitchFamily="18" charset="0"/>
                <a:cs typeface="+mn-cs"/>
              </a:rPr>
              <a:t>             (ب) احاطه و تسلط بر خواسته های بازار</a:t>
            </a:r>
            <a:r>
              <a:rPr lang="fa-IR" sz="2400" b="1">
                <a:latin typeface="Times New Roman" pitchFamily="18" charset="0"/>
                <a:cs typeface="+mn-cs"/>
              </a:rPr>
              <a:t> </a:t>
            </a:r>
            <a:endParaRPr lang="fa-IR" sz="2400" b="1">
              <a:solidFill>
                <a:schemeClr val="accent1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77862" name="AutoShape 6"/>
          <p:cNvSpPr>
            <a:spLocks noChangeArrowheads="1"/>
          </p:cNvSpPr>
          <p:nvPr/>
        </p:nvSpPr>
        <p:spPr bwMode="auto">
          <a:xfrm rot="5400000">
            <a:off x="3852863" y="1987550"/>
            <a:ext cx="1150937" cy="8208963"/>
          </a:xfrm>
          <a:prstGeom prst="cube">
            <a:avLst>
              <a:gd name="adj" fmla="val 11667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rot="10800000" vert="eaVert" wrap="none" lIns="93662" tIns="46038" rIns="93662" bIns="46038" anchor="ctr"/>
          <a:lstStyle/>
          <a:p>
            <a:pPr defTabSz="927100">
              <a:defRPr/>
            </a:pPr>
            <a:r>
              <a:rPr lang="fa-IR" sz="2400" b="1">
                <a:solidFill>
                  <a:srgbClr val="FFFF00"/>
                </a:solidFill>
                <a:latin typeface="Times New Roman" pitchFamily="18" charset="0"/>
                <a:cs typeface="+mn-cs"/>
              </a:rPr>
              <a:t> </a:t>
            </a:r>
            <a:r>
              <a:rPr lang="fa-IR" sz="3200" b="1">
                <a:solidFill>
                  <a:srgbClr val="FFFF00"/>
                </a:solidFill>
                <a:latin typeface="Times New Roman" pitchFamily="18" charset="0"/>
                <a:cs typeface="+mn-cs"/>
              </a:rPr>
              <a:t>نتايج مورد انتظار:</a:t>
            </a:r>
            <a:r>
              <a:rPr lang="fa-IR" sz="3200" b="1">
                <a:solidFill>
                  <a:schemeClr val="accent1"/>
                </a:solidFill>
                <a:latin typeface="Times New Roman" pitchFamily="18" charset="0"/>
                <a:cs typeface="+mn-cs"/>
              </a:rPr>
              <a:t> </a:t>
            </a:r>
            <a:r>
              <a:rPr lang="fa-IR" sz="3200" b="1">
                <a:latin typeface="Times New Roman" pitchFamily="18" charset="0"/>
                <a:cs typeface="+mn-cs"/>
              </a:rPr>
              <a:t>موفقيت کوتاه مدت، در نهايت بايد به </a:t>
            </a:r>
          </a:p>
          <a:p>
            <a:pPr defTabSz="927100">
              <a:defRPr/>
            </a:pPr>
            <a:r>
              <a:rPr lang="fa-IR" sz="3200" b="1">
                <a:latin typeface="Times New Roman" pitchFamily="18" charset="0"/>
                <a:cs typeface="+mn-cs"/>
              </a:rPr>
              <a:t>                            حوزه های ديگر توسعه پيدا کنيم .</a:t>
            </a:r>
          </a:p>
        </p:txBody>
      </p:sp>
      <p:sp>
        <p:nvSpPr>
          <p:cNvPr id="377863" name="Rectangle 7"/>
          <p:cNvSpPr>
            <a:spLocks noChangeArrowheads="1"/>
          </p:cNvSpPr>
          <p:nvPr/>
        </p:nvSpPr>
        <p:spPr bwMode="auto">
          <a:xfrm>
            <a:off x="4787900" y="-250825"/>
            <a:ext cx="40608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60000"/>
              </a:lnSpc>
              <a:spcBef>
                <a:spcPct val="50000"/>
              </a:spcBef>
              <a:defRPr/>
            </a:pPr>
            <a:r>
              <a:rPr lang="fa-IR" altLang="en-US" sz="3600" b="1" dirty="0">
                <a:solidFill>
                  <a:schemeClr val="tx2"/>
                </a:solidFill>
                <a:latin typeface="Times New Roman" pitchFamily="18" charset="0"/>
                <a:cs typeface="+mn-cs"/>
              </a:rPr>
              <a:t>1-استراتژی بازار محلی: </a:t>
            </a:r>
            <a:endParaRPr lang="en-US" altLang="en-US" sz="3600" b="1" dirty="0">
              <a:solidFill>
                <a:schemeClr val="tx2"/>
              </a:solidFill>
              <a:latin typeface="Times New Roman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7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7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7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7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7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7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7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7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7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7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59" grpId="0" animBg="1"/>
      <p:bldP spid="377860" grpId="0" animBg="1"/>
      <p:bldP spid="377861" grpId="0" animBg="1"/>
      <p:bldP spid="377862" grpId="0" animBg="1"/>
      <p:bldP spid="37786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ChangeArrowheads="1"/>
          </p:cNvSpPr>
          <p:nvPr/>
        </p:nvSpPr>
        <p:spPr bwMode="auto">
          <a:xfrm>
            <a:off x="468313" y="-100013"/>
            <a:ext cx="18415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30000"/>
              </a:lnSpc>
              <a:spcBef>
                <a:spcPct val="50000"/>
              </a:spcBef>
              <a:defRPr/>
            </a:pPr>
            <a:endParaRPr lang="en-US" sz="2400" b="1" dirty="0">
              <a:solidFill>
                <a:srgbClr val="0000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78883" name="AutoShape 3"/>
          <p:cNvSpPr>
            <a:spLocks noChangeArrowheads="1"/>
          </p:cNvSpPr>
          <p:nvPr/>
        </p:nvSpPr>
        <p:spPr bwMode="auto">
          <a:xfrm rot="5400000">
            <a:off x="3996531" y="-3053556"/>
            <a:ext cx="1150938" cy="8642350"/>
          </a:xfrm>
          <a:prstGeom prst="cube">
            <a:avLst>
              <a:gd name="adj" fmla="val 11667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rot="10800000" vert="eaVert" wrap="none" lIns="93662" tIns="46038" rIns="93662" bIns="46038" anchor="ctr"/>
          <a:lstStyle/>
          <a:p>
            <a:pPr defTabSz="927100">
              <a:spcBef>
                <a:spcPct val="50000"/>
              </a:spcBef>
              <a:defRPr/>
            </a:pPr>
            <a:r>
              <a:rPr lang="fa-IR" sz="3200" b="1">
                <a:solidFill>
                  <a:srgbClr val="FFFF00"/>
                </a:solidFill>
                <a:latin typeface="Times New Roman" pitchFamily="18" charset="0"/>
                <a:cs typeface="+mn-cs"/>
              </a:rPr>
              <a:t> تعريف: </a:t>
            </a:r>
            <a:r>
              <a:rPr lang="fa-IR" sz="3200" b="1">
                <a:latin typeface="Times New Roman" pitchFamily="18" charset="0"/>
                <a:cs typeface="+mn-cs"/>
              </a:rPr>
              <a:t>فعالیت در دو یا سه استان یا ناحیه ای از کشور </a:t>
            </a:r>
          </a:p>
        </p:txBody>
      </p:sp>
      <p:sp>
        <p:nvSpPr>
          <p:cNvPr id="378884" name="AutoShape 4"/>
          <p:cNvSpPr>
            <a:spLocks noChangeArrowheads="1"/>
          </p:cNvSpPr>
          <p:nvPr/>
        </p:nvSpPr>
        <p:spPr bwMode="auto">
          <a:xfrm rot="5400000">
            <a:off x="3887788" y="-1647825"/>
            <a:ext cx="1439862" cy="8713788"/>
          </a:xfrm>
          <a:prstGeom prst="cube">
            <a:avLst>
              <a:gd name="adj" fmla="val 11667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rot="10800000" vert="eaVert" wrap="none" lIns="93662" tIns="46038" rIns="93662" bIns="46038" anchor="ctr"/>
          <a:lstStyle/>
          <a:p>
            <a:pPr defTabSz="927100" rtl="1">
              <a:spcBef>
                <a:spcPct val="50000"/>
              </a:spcBef>
              <a:defRPr/>
            </a:pPr>
            <a:r>
              <a:rPr lang="fa-IR" sz="2800" b="1">
                <a:solidFill>
                  <a:srgbClr val="FFFF00"/>
                </a:solidFill>
                <a:latin typeface="Times New Roman" pitchFamily="18" charset="0"/>
                <a:cs typeface="+mn-cs"/>
              </a:rPr>
              <a:t> اهداف:</a:t>
            </a:r>
            <a:r>
              <a:rPr lang="fa-IR" sz="2400" b="1">
                <a:solidFill>
                  <a:schemeClr val="accent1"/>
                </a:solidFill>
                <a:latin typeface="Times New Roman" pitchFamily="18" charset="0"/>
                <a:cs typeface="+mn-cs"/>
              </a:rPr>
              <a:t> </a:t>
            </a:r>
            <a:r>
              <a:rPr lang="fa-IR" sz="2400" b="1">
                <a:latin typeface="Times New Roman" pitchFamily="18" charset="0"/>
                <a:cs typeface="+mn-cs"/>
              </a:rPr>
              <a:t>( الف) پخش ریسک مربوط به وابستگی به یک قسمت از یک ناحیه . </a:t>
            </a:r>
          </a:p>
          <a:p>
            <a:pPr defTabSz="927100">
              <a:spcBef>
                <a:spcPct val="50000"/>
              </a:spcBef>
              <a:defRPr/>
            </a:pPr>
            <a:r>
              <a:rPr lang="fa-IR" sz="2400" b="1">
                <a:latin typeface="Times New Roman" pitchFamily="18" charset="0"/>
                <a:cs typeface="+mn-cs"/>
              </a:rPr>
              <a:t>            (ب) حفظ کنترل مرکزی .</a:t>
            </a:r>
            <a:r>
              <a:rPr lang="fa-IR" sz="2800" b="1">
                <a:latin typeface="Times New Roman" pitchFamily="18" charset="0"/>
                <a:cs typeface="+mn-cs"/>
              </a:rPr>
              <a:t> </a:t>
            </a:r>
          </a:p>
        </p:txBody>
      </p:sp>
      <p:sp>
        <p:nvSpPr>
          <p:cNvPr id="378885" name="AutoShape 5"/>
          <p:cNvSpPr>
            <a:spLocks noChangeArrowheads="1"/>
          </p:cNvSpPr>
          <p:nvPr/>
        </p:nvSpPr>
        <p:spPr bwMode="auto">
          <a:xfrm rot="5400000">
            <a:off x="3708400" y="115888"/>
            <a:ext cx="1727200" cy="8642350"/>
          </a:xfrm>
          <a:prstGeom prst="cube">
            <a:avLst>
              <a:gd name="adj" fmla="val 11667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rot="10800000" vert="eaVert" wrap="none" lIns="93662" tIns="46038" rIns="93662" bIns="46038" anchor="ctr"/>
          <a:lstStyle/>
          <a:p>
            <a:pPr defTabSz="927100" rtl="1">
              <a:spcBef>
                <a:spcPct val="50000"/>
              </a:spcBef>
              <a:defRPr/>
            </a:pPr>
            <a:r>
              <a:rPr lang="fa-IR" sz="2400" b="1">
                <a:solidFill>
                  <a:srgbClr val="FFFF00"/>
                </a:solidFill>
                <a:latin typeface="Times New Roman" pitchFamily="18" charset="0"/>
                <a:cs typeface="+mn-cs"/>
              </a:rPr>
              <a:t> </a:t>
            </a:r>
            <a:r>
              <a:rPr lang="fa-IR" sz="2800" b="1">
                <a:solidFill>
                  <a:srgbClr val="FFFF00"/>
                </a:solidFill>
                <a:latin typeface="Times New Roman" pitchFamily="18" charset="0"/>
                <a:cs typeface="+mn-cs"/>
              </a:rPr>
              <a:t>الزامات:</a:t>
            </a:r>
            <a:r>
              <a:rPr lang="fa-IR" sz="2400" b="1">
                <a:latin typeface="Times New Roman" pitchFamily="18" charset="0"/>
                <a:cs typeface="+mn-cs"/>
              </a:rPr>
              <a:t> (الف) تعهد مديريت به توسعه </a:t>
            </a:r>
          </a:p>
          <a:p>
            <a:pPr defTabSz="927100">
              <a:spcBef>
                <a:spcPct val="50000"/>
              </a:spcBef>
              <a:defRPr/>
            </a:pPr>
            <a:r>
              <a:rPr lang="fa-IR" sz="2400" b="1">
                <a:latin typeface="Times New Roman" pitchFamily="18" charset="0"/>
                <a:cs typeface="+mn-cs"/>
              </a:rPr>
              <a:t>             (ب) منابع کافی     </a:t>
            </a:r>
          </a:p>
          <a:p>
            <a:pPr defTabSz="927100" rtl="1">
              <a:spcBef>
                <a:spcPct val="50000"/>
              </a:spcBef>
              <a:defRPr/>
            </a:pPr>
            <a:r>
              <a:rPr lang="fa-IR" sz="2400" b="1">
                <a:latin typeface="Times New Roman" pitchFamily="18" charset="0"/>
                <a:cs typeface="+mn-cs"/>
              </a:rPr>
              <a:t>             (ج) توانایی لجستيکی برای خدمت رسانی ناحیه ای .</a:t>
            </a:r>
          </a:p>
        </p:txBody>
      </p:sp>
      <p:sp>
        <p:nvSpPr>
          <p:cNvPr id="378886" name="AutoShape 6"/>
          <p:cNvSpPr>
            <a:spLocks noChangeArrowheads="1"/>
          </p:cNvSpPr>
          <p:nvPr/>
        </p:nvSpPr>
        <p:spPr bwMode="auto">
          <a:xfrm rot="5400000">
            <a:off x="3924300" y="1700213"/>
            <a:ext cx="1295400" cy="8642350"/>
          </a:xfrm>
          <a:prstGeom prst="cube">
            <a:avLst>
              <a:gd name="adj" fmla="val 11667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rot="10800000" vert="eaVert" wrap="none" lIns="93662" tIns="46038" rIns="93662" bIns="46038" anchor="ctr"/>
          <a:lstStyle/>
          <a:p>
            <a:pPr defTabSz="927100" rtl="1">
              <a:defRPr/>
            </a:pPr>
            <a:r>
              <a:rPr lang="fa-IR" sz="2400" b="1">
                <a:solidFill>
                  <a:srgbClr val="FFFF00"/>
                </a:solidFill>
                <a:latin typeface="Times New Roman" pitchFamily="18" charset="0"/>
                <a:cs typeface="+mn-cs"/>
              </a:rPr>
              <a:t> </a:t>
            </a:r>
            <a:r>
              <a:rPr lang="fa-IR" sz="2800" b="1">
                <a:solidFill>
                  <a:srgbClr val="FFFF00"/>
                </a:solidFill>
                <a:latin typeface="Times New Roman" pitchFamily="18" charset="0"/>
                <a:cs typeface="+mn-cs"/>
              </a:rPr>
              <a:t>نتايج مورد انتظار:</a:t>
            </a:r>
            <a:r>
              <a:rPr lang="fa-IR" sz="2400" b="1">
                <a:latin typeface="Times New Roman" pitchFamily="18" charset="0"/>
                <a:cs typeface="+mn-cs"/>
              </a:rPr>
              <a:t>      (الف) افزایش رشد  </a:t>
            </a:r>
          </a:p>
          <a:p>
            <a:pPr defTabSz="927100">
              <a:defRPr/>
            </a:pPr>
            <a:r>
              <a:rPr lang="fa-IR" sz="2400" b="1">
                <a:latin typeface="Times New Roman" pitchFamily="18" charset="0"/>
                <a:cs typeface="+mn-cs"/>
              </a:rPr>
              <a:t>                                 (ب) افزایش سهم بازار</a:t>
            </a:r>
          </a:p>
          <a:p>
            <a:pPr defTabSz="927100">
              <a:defRPr/>
            </a:pPr>
            <a:r>
              <a:rPr lang="fa-IR" sz="2400" b="1">
                <a:latin typeface="Times New Roman" pitchFamily="18" charset="0"/>
                <a:cs typeface="+mn-cs"/>
              </a:rPr>
              <a:t>                                 (ج) افزایش سود </a:t>
            </a:r>
          </a:p>
        </p:txBody>
      </p:sp>
      <p:sp>
        <p:nvSpPr>
          <p:cNvPr id="378887" name="Rectangle 7"/>
          <p:cNvSpPr>
            <a:spLocks noChangeArrowheads="1"/>
          </p:cNvSpPr>
          <p:nvPr/>
        </p:nvSpPr>
        <p:spPr bwMode="auto">
          <a:xfrm>
            <a:off x="323850" y="-242888"/>
            <a:ext cx="1841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50000"/>
              </a:lnSpc>
              <a:spcBef>
                <a:spcPct val="50000"/>
              </a:spcBef>
              <a:defRPr/>
            </a:pPr>
            <a:endParaRPr lang="en-US" sz="2400" b="1" dirty="0">
              <a:solidFill>
                <a:srgbClr val="F800F8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78888" name="Rectangle 8"/>
          <p:cNvSpPr>
            <a:spLocks noChangeArrowheads="1"/>
          </p:cNvSpPr>
          <p:nvPr/>
        </p:nvSpPr>
        <p:spPr bwMode="auto">
          <a:xfrm>
            <a:off x="4500563" y="-171450"/>
            <a:ext cx="4086225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60000"/>
              </a:lnSpc>
              <a:spcBef>
                <a:spcPct val="50000"/>
              </a:spcBef>
              <a:defRPr/>
            </a:pPr>
            <a:r>
              <a:rPr lang="fa-IR" sz="3200" b="1">
                <a:latin typeface="Times New Roman" pitchFamily="18" charset="0"/>
                <a:cs typeface="+mn-cs"/>
              </a:rPr>
              <a:t>2-استراتژی بازار منطقه ای </a:t>
            </a:r>
            <a:endParaRPr lang="en-US" sz="3200" b="1" dirty="0">
              <a:latin typeface="Times New Roman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8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8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8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78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78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78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8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78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78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78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78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83" grpId="0" animBg="1"/>
      <p:bldP spid="378884" grpId="0" animBg="1"/>
      <p:bldP spid="378885" grpId="0" animBg="1"/>
      <p:bldP spid="378886" grpId="0" animBg="1"/>
      <p:bldP spid="37888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ChangeArrowheads="1"/>
          </p:cNvSpPr>
          <p:nvPr/>
        </p:nvSpPr>
        <p:spPr bwMode="auto">
          <a:xfrm>
            <a:off x="468313" y="-100013"/>
            <a:ext cx="18415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30000"/>
              </a:lnSpc>
              <a:spcBef>
                <a:spcPct val="50000"/>
              </a:spcBef>
              <a:defRPr/>
            </a:pPr>
            <a:endParaRPr lang="en-US" sz="2400" b="1" dirty="0">
              <a:solidFill>
                <a:srgbClr val="0000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79907" name="AutoShape 3"/>
          <p:cNvSpPr>
            <a:spLocks noChangeArrowheads="1"/>
          </p:cNvSpPr>
          <p:nvPr/>
        </p:nvSpPr>
        <p:spPr bwMode="auto">
          <a:xfrm rot="5400000">
            <a:off x="3997325" y="-2620962"/>
            <a:ext cx="1150938" cy="8208962"/>
          </a:xfrm>
          <a:prstGeom prst="cube">
            <a:avLst>
              <a:gd name="adj" fmla="val 11667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rot="10800000" vert="eaVert" wrap="none" lIns="93662" tIns="46038" rIns="93662" bIns="46038" anchor="ctr"/>
          <a:lstStyle/>
          <a:p>
            <a:pPr defTabSz="927100">
              <a:lnSpc>
                <a:spcPct val="150000"/>
              </a:lnSpc>
              <a:spcBef>
                <a:spcPct val="50000"/>
              </a:spcBef>
              <a:defRPr/>
            </a:pPr>
            <a:r>
              <a:rPr lang="fa-IR" sz="3200" b="1">
                <a:solidFill>
                  <a:srgbClr val="FFFF00"/>
                </a:solidFill>
                <a:latin typeface="Times New Roman" pitchFamily="18" charset="0"/>
                <a:cs typeface="+mn-cs"/>
              </a:rPr>
              <a:t>تعريف:</a:t>
            </a:r>
            <a:r>
              <a:rPr lang="fa-IR" sz="3200" b="1">
                <a:latin typeface="Times New Roman" pitchFamily="18" charset="0"/>
                <a:cs typeface="+mn-cs"/>
              </a:rPr>
              <a:t> فعال شدن در سطح ملی  </a:t>
            </a:r>
            <a:endParaRPr lang="en-US" altLang="en-US" sz="3200" b="1" dirty="0">
              <a:cs typeface="+mn-cs"/>
            </a:endParaRPr>
          </a:p>
        </p:txBody>
      </p:sp>
      <p:sp>
        <p:nvSpPr>
          <p:cNvPr id="379908" name="AutoShape 4"/>
          <p:cNvSpPr>
            <a:spLocks noChangeArrowheads="1"/>
          </p:cNvSpPr>
          <p:nvPr/>
        </p:nvSpPr>
        <p:spPr bwMode="auto">
          <a:xfrm rot="5400000">
            <a:off x="3997325" y="-1395412"/>
            <a:ext cx="1150938" cy="8208962"/>
          </a:xfrm>
          <a:prstGeom prst="cube">
            <a:avLst>
              <a:gd name="adj" fmla="val 11667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rot="10800000" vert="eaVert" wrap="none" lIns="93662" tIns="46038" rIns="93662" bIns="46038" anchor="ctr"/>
          <a:lstStyle/>
          <a:p>
            <a:pPr defTabSz="927100">
              <a:lnSpc>
                <a:spcPct val="150000"/>
              </a:lnSpc>
              <a:spcBef>
                <a:spcPct val="50000"/>
              </a:spcBef>
              <a:defRPr/>
            </a:pPr>
            <a:r>
              <a:rPr lang="fa-IR" sz="3200" b="1">
                <a:solidFill>
                  <a:srgbClr val="FFFF00"/>
                </a:solidFill>
                <a:latin typeface="Times New Roman" pitchFamily="18" charset="0"/>
                <a:cs typeface="+mn-cs"/>
              </a:rPr>
              <a:t>هدف:</a:t>
            </a:r>
            <a:r>
              <a:rPr lang="fa-IR" sz="3200" b="1">
                <a:solidFill>
                  <a:schemeClr val="accent1"/>
                </a:solidFill>
                <a:latin typeface="Times New Roman" pitchFamily="18" charset="0"/>
                <a:cs typeface="+mn-cs"/>
              </a:rPr>
              <a:t> </a:t>
            </a:r>
            <a:r>
              <a:rPr lang="fa-IR" sz="3200" b="1">
                <a:latin typeface="Times New Roman" pitchFamily="18" charset="0"/>
                <a:cs typeface="+mn-cs"/>
              </a:rPr>
              <a:t>جستجوی رشد</a:t>
            </a:r>
            <a:r>
              <a:rPr lang="fa-IR" sz="3200" b="1">
                <a:solidFill>
                  <a:schemeClr val="accent1"/>
                </a:solidFill>
                <a:latin typeface="Times New Roman" pitchFamily="18" charset="0"/>
                <a:cs typeface="+mn-cs"/>
              </a:rPr>
              <a:t> </a:t>
            </a:r>
            <a:endParaRPr lang="en-US" altLang="en-US" sz="3200" b="1" dirty="0">
              <a:solidFill>
                <a:schemeClr val="bg2"/>
              </a:solidFill>
              <a:cs typeface="+mn-cs"/>
            </a:endParaRPr>
          </a:p>
        </p:txBody>
      </p:sp>
      <p:sp>
        <p:nvSpPr>
          <p:cNvPr id="379909" name="AutoShape 5"/>
          <p:cNvSpPr>
            <a:spLocks noChangeArrowheads="1"/>
          </p:cNvSpPr>
          <p:nvPr/>
        </p:nvSpPr>
        <p:spPr bwMode="auto">
          <a:xfrm rot="5400000">
            <a:off x="3672681" y="224632"/>
            <a:ext cx="1800225" cy="8208962"/>
          </a:xfrm>
          <a:prstGeom prst="cube">
            <a:avLst>
              <a:gd name="adj" fmla="val 11667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rot="10800000" vert="eaVert" wrap="none" lIns="93662" tIns="46038" rIns="93662" bIns="46038" anchor="ctr"/>
          <a:lstStyle/>
          <a:p>
            <a:pPr defTabSz="927100" rtl="1">
              <a:defRPr/>
            </a:pPr>
            <a:r>
              <a:rPr lang="fa-IR" sz="3200" b="1">
                <a:solidFill>
                  <a:srgbClr val="FFFF00"/>
                </a:solidFill>
                <a:latin typeface="Times New Roman" pitchFamily="18" charset="0"/>
                <a:cs typeface="+mn-cs"/>
              </a:rPr>
              <a:t>الزامات :</a:t>
            </a:r>
            <a:r>
              <a:rPr lang="fa-IR" sz="3200" b="1">
                <a:solidFill>
                  <a:schemeClr val="accent1"/>
                </a:solidFill>
                <a:latin typeface="Times New Roman" pitchFamily="18" charset="0"/>
                <a:cs typeface="+mn-cs"/>
              </a:rPr>
              <a:t>  </a:t>
            </a:r>
            <a:r>
              <a:rPr lang="fa-IR" sz="3200" b="1">
                <a:latin typeface="Times New Roman" pitchFamily="18" charset="0"/>
                <a:cs typeface="+mn-cs"/>
              </a:rPr>
              <a:t>(الف) تعهد مديريت ارشد  </a:t>
            </a:r>
          </a:p>
          <a:p>
            <a:pPr defTabSz="927100" rtl="1">
              <a:defRPr/>
            </a:pPr>
            <a:r>
              <a:rPr lang="fa-IR" sz="3200" b="1">
                <a:latin typeface="Times New Roman" pitchFamily="18" charset="0"/>
                <a:cs typeface="+mn-cs"/>
              </a:rPr>
              <a:t>              (ب) منابع سرمايه ای کافی  </a:t>
            </a:r>
          </a:p>
          <a:p>
            <a:pPr defTabSz="927100" rtl="1">
              <a:defRPr/>
            </a:pPr>
            <a:r>
              <a:rPr lang="fa-IR" sz="3200" b="1">
                <a:latin typeface="Times New Roman" pitchFamily="18" charset="0"/>
                <a:cs typeface="+mn-cs"/>
              </a:rPr>
              <a:t>              (ج) تمايل به ريسک پذيری</a:t>
            </a:r>
            <a:r>
              <a:rPr lang="fa-IR" sz="2400" b="1">
                <a:solidFill>
                  <a:schemeClr val="accent1"/>
                </a:solidFill>
                <a:latin typeface="Times New Roman" pitchFamily="18" charset="0"/>
                <a:cs typeface="+mn-cs"/>
              </a:rPr>
              <a:t> </a:t>
            </a:r>
          </a:p>
        </p:txBody>
      </p:sp>
      <p:sp>
        <p:nvSpPr>
          <p:cNvPr id="379910" name="AutoShape 6"/>
          <p:cNvSpPr>
            <a:spLocks noChangeArrowheads="1"/>
          </p:cNvSpPr>
          <p:nvPr/>
        </p:nvSpPr>
        <p:spPr bwMode="auto">
          <a:xfrm rot="5400000">
            <a:off x="3817144" y="1997869"/>
            <a:ext cx="1511300" cy="8208962"/>
          </a:xfrm>
          <a:prstGeom prst="cube">
            <a:avLst>
              <a:gd name="adj" fmla="val 11667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rot="10800000" vert="eaVert" wrap="none" lIns="93662" tIns="46038" rIns="93662" bIns="46038" anchor="ctr"/>
          <a:lstStyle/>
          <a:p>
            <a:pPr defTabSz="927100">
              <a:defRPr/>
            </a:pPr>
            <a:r>
              <a:rPr lang="fa-IR" sz="2400" b="1">
                <a:solidFill>
                  <a:srgbClr val="FFFF00"/>
                </a:solidFill>
                <a:latin typeface="Times New Roman" pitchFamily="18" charset="0"/>
                <a:cs typeface="+mn-cs"/>
              </a:rPr>
              <a:t> </a:t>
            </a:r>
            <a:r>
              <a:rPr lang="fa-IR" sz="2800" b="1">
                <a:solidFill>
                  <a:srgbClr val="FFFF00"/>
                </a:solidFill>
                <a:latin typeface="Times New Roman" pitchFamily="18" charset="0"/>
                <a:cs typeface="+mn-cs"/>
              </a:rPr>
              <a:t>نتايج مورد انتظار:</a:t>
            </a:r>
            <a:r>
              <a:rPr lang="fa-IR" sz="2800" b="1">
                <a:solidFill>
                  <a:schemeClr val="accent1"/>
                </a:solidFill>
                <a:latin typeface="Times New Roman" pitchFamily="18" charset="0"/>
                <a:cs typeface="+mn-cs"/>
              </a:rPr>
              <a:t>   </a:t>
            </a:r>
            <a:r>
              <a:rPr lang="fa-IR" sz="2800" b="1">
                <a:latin typeface="Times New Roman" pitchFamily="18" charset="0"/>
                <a:cs typeface="+mn-cs"/>
              </a:rPr>
              <a:t>(الف) افزايش رشد </a:t>
            </a:r>
          </a:p>
          <a:p>
            <a:pPr defTabSz="927100" rtl="1">
              <a:defRPr/>
            </a:pPr>
            <a:r>
              <a:rPr lang="fa-IR" sz="2800" b="1">
                <a:latin typeface="Times New Roman" pitchFamily="18" charset="0"/>
                <a:cs typeface="+mn-cs"/>
              </a:rPr>
              <a:t>                           (ب) افزايش </a:t>
            </a:r>
            <a:r>
              <a:rPr lang="fa-IR" sz="2800" b="1">
                <a:cs typeface="+mn-cs"/>
              </a:rPr>
              <a:t>سهم بازار </a:t>
            </a:r>
            <a:endParaRPr lang="fa-IR" sz="2800" b="1">
              <a:latin typeface="Times New Roman" pitchFamily="18" charset="0"/>
              <a:cs typeface="+mn-cs"/>
            </a:endParaRPr>
          </a:p>
          <a:p>
            <a:pPr defTabSz="927100" rtl="1">
              <a:defRPr/>
            </a:pPr>
            <a:r>
              <a:rPr lang="fa-IR" sz="2800" b="1">
                <a:latin typeface="Times New Roman" pitchFamily="18" charset="0"/>
                <a:cs typeface="+mn-cs"/>
              </a:rPr>
              <a:t>                           (ج) افزايش سود </a:t>
            </a:r>
            <a:endParaRPr lang="fa-IR" sz="2800" b="1">
              <a:solidFill>
                <a:schemeClr val="accent1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79911" name="Rectangle 7"/>
          <p:cNvSpPr>
            <a:spLocks noChangeArrowheads="1"/>
          </p:cNvSpPr>
          <p:nvPr/>
        </p:nvSpPr>
        <p:spPr bwMode="auto">
          <a:xfrm>
            <a:off x="323850" y="-242888"/>
            <a:ext cx="1841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50000"/>
              </a:lnSpc>
              <a:spcBef>
                <a:spcPct val="50000"/>
              </a:spcBef>
              <a:defRPr/>
            </a:pPr>
            <a:endParaRPr lang="en-US" sz="2400" b="1" dirty="0">
              <a:solidFill>
                <a:srgbClr val="F800F8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79912" name="Rectangle 8"/>
          <p:cNvSpPr>
            <a:spLocks noChangeArrowheads="1"/>
          </p:cNvSpPr>
          <p:nvPr/>
        </p:nvSpPr>
        <p:spPr bwMode="auto">
          <a:xfrm>
            <a:off x="4140200" y="-76200"/>
            <a:ext cx="422751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60000"/>
              </a:lnSpc>
              <a:spcBef>
                <a:spcPct val="50000"/>
              </a:spcBef>
              <a:defRPr/>
            </a:pPr>
            <a:r>
              <a:rPr lang="fa-IR" sz="4000" b="1">
                <a:latin typeface="Times New Roman" pitchFamily="18" charset="0"/>
                <a:cs typeface="+mn-cs"/>
              </a:rPr>
              <a:t>3- استراتژی بازار ملی </a:t>
            </a:r>
            <a:endParaRPr lang="en-US" altLang="en-US" sz="4000" b="1" dirty="0">
              <a:latin typeface="Times New Roman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99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99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799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9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9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99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9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9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99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9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9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799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9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9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907" grpId="0" animBg="1"/>
      <p:bldP spid="379908" grpId="0" animBg="1"/>
      <p:bldP spid="379909" grpId="0" animBg="1"/>
      <p:bldP spid="379910" grpId="0" animBg="1"/>
      <p:bldP spid="3799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ChangeArrowheads="1"/>
          </p:cNvSpPr>
          <p:nvPr/>
        </p:nvSpPr>
        <p:spPr bwMode="auto">
          <a:xfrm>
            <a:off x="468313" y="-100013"/>
            <a:ext cx="18415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30000"/>
              </a:lnSpc>
              <a:spcBef>
                <a:spcPct val="50000"/>
              </a:spcBef>
              <a:defRPr/>
            </a:pPr>
            <a:endParaRPr lang="en-US" sz="2400" b="1" dirty="0">
              <a:solidFill>
                <a:srgbClr val="0000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80931" name="AutoShape 3"/>
          <p:cNvSpPr>
            <a:spLocks noChangeArrowheads="1"/>
          </p:cNvSpPr>
          <p:nvPr/>
        </p:nvSpPr>
        <p:spPr bwMode="auto">
          <a:xfrm rot="5400000">
            <a:off x="3852863" y="-2763838"/>
            <a:ext cx="1150938" cy="8208963"/>
          </a:xfrm>
          <a:prstGeom prst="cube">
            <a:avLst>
              <a:gd name="adj" fmla="val 11667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rot="10800000" vert="eaVert" wrap="none" lIns="93662" tIns="46038" rIns="93662" bIns="46038" anchor="ctr"/>
          <a:lstStyle/>
          <a:p>
            <a:pPr defTabSz="927100">
              <a:lnSpc>
                <a:spcPct val="120000"/>
              </a:lnSpc>
              <a:spcBef>
                <a:spcPct val="50000"/>
              </a:spcBef>
              <a:defRPr/>
            </a:pPr>
            <a:r>
              <a:rPr lang="fa-IR" sz="3200" b="1">
                <a:solidFill>
                  <a:srgbClr val="FFFF00"/>
                </a:solidFill>
                <a:latin typeface="Times New Roman" pitchFamily="18" charset="0"/>
                <a:cs typeface="+mn-cs"/>
              </a:rPr>
              <a:t> تعريف:</a:t>
            </a:r>
            <a:r>
              <a:rPr lang="fa-IR" sz="3200" b="1">
                <a:solidFill>
                  <a:schemeClr val="accent1"/>
                </a:solidFill>
                <a:latin typeface="Times New Roman" pitchFamily="18" charset="0"/>
                <a:cs typeface="+mn-cs"/>
              </a:rPr>
              <a:t> </a:t>
            </a:r>
            <a:r>
              <a:rPr lang="fa-IR" sz="3200" b="1">
                <a:latin typeface="Times New Roman" pitchFamily="18" charset="0"/>
                <a:cs typeface="+mn-cs"/>
              </a:rPr>
              <a:t>فعالیت در آن سوی مرزهای ملی   </a:t>
            </a:r>
          </a:p>
        </p:txBody>
      </p:sp>
      <p:sp>
        <p:nvSpPr>
          <p:cNvPr id="380932" name="AutoShape 4"/>
          <p:cNvSpPr>
            <a:spLocks noChangeArrowheads="1"/>
          </p:cNvSpPr>
          <p:nvPr/>
        </p:nvSpPr>
        <p:spPr bwMode="auto">
          <a:xfrm rot="5400000">
            <a:off x="3852863" y="-1539875"/>
            <a:ext cx="1150937" cy="8208963"/>
          </a:xfrm>
          <a:prstGeom prst="cube">
            <a:avLst>
              <a:gd name="adj" fmla="val 11667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rot="10800000" vert="eaVert" wrap="none" lIns="93662" tIns="46038" rIns="93662" bIns="46038" anchor="ctr"/>
          <a:lstStyle/>
          <a:p>
            <a:pPr defTabSz="927100">
              <a:lnSpc>
                <a:spcPct val="120000"/>
              </a:lnSpc>
              <a:spcBef>
                <a:spcPct val="50000"/>
              </a:spcBef>
              <a:defRPr/>
            </a:pPr>
            <a:r>
              <a:rPr lang="fa-IR" sz="3200" b="1">
                <a:solidFill>
                  <a:srgbClr val="FFFF00"/>
                </a:solidFill>
                <a:latin typeface="Times New Roman" pitchFamily="18" charset="0"/>
                <a:cs typeface="+mn-cs"/>
              </a:rPr>
              <a:t> هدف:</a:t>
            </a:r>
            <a:r>
              <a:rPr lang="fa-IR" sz="3200" b="1">
                <a:solidFill>
                  <a:schemeClr val="accent1"/>
                </a:solidFill>
                <a:latin typeface="Times New Roman" pitchFamily="18" charset="0"/>
                <a:cs typeface="+mn-cs"/>
              </a:rPr>
              <a:t> </a:t>
            </a:r>
            <a:r>
              <a:rPr lang="fa-IR" sz="3200" b="1">
                <a:latin typeface="Times New Roman" pitchFamily="18" charset="0"/>
                <a:cs typeface="+mn-cs"/>
              </a:rPr>
              <a:t>جستجوی فرصتها  در بازارهای خارجی </a:t>
            </a:r>
            <a:endParaRPr lang="en-US" altLang="en-US" sz="3200" b="1" dirty="0">
              <a:solidFill>
                <a:schemeClr val="bg2"/>
              </a:solidFill>
              <a:cs typeface="+mn-cs"/>
            </a:endParaRPr>
          </a:p>
        </p:txBody>
      </p:sp>
      <p:sp>
        <p:nvSpPr>
          <p:cNvPr id="380933" name="AutoShape 5"/>
          <p:cNvSpPr>
            <a:spLocks noChangeArrowheads="1"/>
          </p:cNvSpPr>
          <p:nvPr/>
        </p:nvSpPr>
        <p:spPr bwMode="auto">
          <a:xfrm rot="5400000">
            <a:off x="3528219" y="8731"/>
            <a:ext cx="1800225" cy="8208963"/>
          </a:xfrm>
          <a:prstGeom prst="cube">
            <a:avLst>
              <a:gd name="adj" fmla="val 11667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rot="10800000" vert="eaVert" wrap="none" lIns="93662" tIns="46038" rIns="93662" bIns="46038" anchor="ctr"/>
          <a:lstStyle/>
          <a:p>
            <a:pPr defTabSz="927100">
              <a:defRPr/>
            </a:pPr>
            <a:r>
              <a:rPr lang="fa-IR" sz="2400" b="1">
                <a:solidFill>
                  <a:srgbClr val="FFFF00"/>
                </a:solidFill>
                <a:latin typeface="Times New Roman" pitchFamily="18" charset="0"/>
                <a:cs typeface="+mn-cs"/>
              </a:rPr>
              <a:t> </a:t>
            </a:r>
            <a:r>
              <a:rPr lang="fa-IR" sz="3200" b="1">
                <a:solidFill>
                  <a:srgbClr val="FFFF00"/>
                </a:solidFill>
                <a:latin typeface="Times New Roman" pitchFamily="18" charset="0"/>
                <a:cs typeface="+mn-cs"/>
              </a:rPr>
              <a:t>الزامات:</a:t>
            </a:r>
            <a:r>
              <a:rPr lang="fa-IR" sz="3200" b="1">
                <a:solidFill>
                  <a:schemeClr val="accent1"/>
                </a:solidFill>
                <a:latin typeface="Times New Roman" pitchFamily="18" charset="0"/>
                <a:cs typeface="+mn-cs"/>
              </a:rPr>
              <a:t>   </a:t>
            </a:r>
            <a:r>
              <a:rPr lang="fa-IR" sz="3200" b="1">
                <a:latin typeface="Times New Roman" pitchFamily="18" charset="0"/>
                <a:cs typeface="+mn-cs"/>
              </a:rPr>
              <a:t>(الف) تعهد مديريت عالی</a:t>
            </a:r>
          </a:p>
          <a:p>
            <a:pPr defTabSz="927100">
              <a:defRPr/>
            </a:pPr>
            <a:r>
              <a:rPr lang="fa-IR" sz="3200" b="1">
                <a:latin typeface="Times New Roman" pitchFamily="18" charset="0"/>
                <a:cs typeface="+mn-cs"/>
              </a:rPr>
              <a:t>              (ب) منابع سرمايه ای کافی  </a:t>
            </a:r>
          </a:p>
          <a:p>
            <a:pPr defTabSz="927100">
              <a:defRPr/>
            </a:pPr>
            <a:r>
              <a:rPr lang="fa-IR" sz="3200" b="1">
                <a:latin typeface="Times New Roman" pitchFamily="18" charset="0"/>
                <a:cs typeface="+mn-cs"/>
              </a:rPr>
              <a:t>              (ج) شناخت و درک بازارهای بين المللی</a:t>
            </a:r>
            <a:r>
              <a:rPr lang="fa-IR" sz="2400" b="1">
                <a:solidFill>
                  <a:schemeClr val="accent1"/>
                </a:solidFill>
                <a:latin typeface="Times New Roman" pitchFamily="18" charset="0"/>
                <a:cs typeface="+mn-cs"/>
              </a:rPr>
              <a:t>    </a:t>
            </a:r>
          </a:p>
        </p:txBody>
      </p:sp>
      <p:sp>
        <p:nvSpPr>
          <p:cNvPr id="380934" name="AutoShape 6"/>
          <p:cNvSpPr>
            <a:spLocks noChangeArrowheads="1"/>
          </p:cNvSpPr>
          <p:nvPr/>
        </p:nvSpPr>
        <p:spPr bwMode="auto">
          <a:xfrm rot="5400000">
            <a:off x="3578226" y="1903412"/>
            <a:ext cx="1700212" cy="8208963"/>
          </a:xfrm>
          <a:prstGeom prst="cube">
            <a:avLst>
              <a:gd name="adj" fmla="val 11667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rot="10800000" vert="eaVert" wrap="none" lIns="93662" tIns="46038" rIns="93662" bIns="46038" anchor="ctr"/>
          <a:lstStyle/>
          <a:p>
            <a:pPr defTabSz="927100">
              <a:defRPr/>
            </a:pPr>
            <a:r>
              <a:rPr lang="fa-IR" sz="2400" b="1">
                <a:solidFill>
                  <a:srgbClr val="FFFF00"/>
                </a:solidFill>
                <a:latin typeface="Times New Roman" pitchFamily="18" charset="0"/>
                <a:cs typeface="+mn-cs"/>
              </a:rPr>
              <a:t> </a:t>
            </a:r>
            <a:r>
              <a:rPr lang="fa-IR" sz="3200" b="1">
                <a:solidFill>
                  <a:srgbClr val="FFFF00"/>
                </a:solidFill>
                <a:latin typeface="Times New Roman" pitchFamily="18" charset="0"/>
                <a:cs typeface="+mn-cs"/>
              </a:rPr>
              <a:t>نتايج مورد انتظار:   </a:t>
            </a:r>
            <a:r>
              <a:rPr lang="fa-IR" sz="3200" b="1">
                <a:solidFill>
                  <a:schemeClr val="accent1"/>
                </a:solidFill>
                <a:latin typeface="Times New Roman" pitchFamily="18" charset="0"/>
                <a:cs typeface="+mn-cs"/>
              </a:rPr>
              <a:t> </a:t>
            </a:r>
            <a:r>
              <a:rPr lang="fa-IR" sz="3200" b="1">
                <a:latin typeface="Times New Roman" pitchFamily="18" charset="0"/>
                <a:cs typeface="+mn-cs"/>
                <a:sym typeface="Wingdings" pitchFamily="2" charset="2"/>
              </a:rPr>
              <a:t>(الف) افزایش رشد </a:t>
            </a:r>
          </a:p>
          <a:p>
            <a:pPr defTabSz="927100">
              <a:defRPr/>
            </a:pPr>
            <a:r>
              <a:rPr lang="fa-IR" sz="3200" b="1">
                <a:latin typeface="Times New Roman" pitchFamily="18" charset="0"/>
                <a:cs typeface="+mn-cs"/>
                <a:sym typeface="Wingdings" pitchFamily="2" charset="2"/>
              </a:rPr>
              <a:t>                            (ب) افزايش </a:t>
            </a:r>
            <a:r>
              <a:rPr lang="fa-IR" sz="3200" b="1">
                <a:cs typeface="+mn-cs"/>
                <a:sym typeface="Wingdings" pitchFamily="2" charset="2"/>
              </a:rPr>
              <a:t>سهم بازار</a:t>
            </a:r>
            <a:r>
              <a:rPr lang="fa-IR">
                <a:cs typeface="+mn-cs"/>
                <a:sym typeface="Wingdings" pitchFamily="2" charset="2"/>
              </a:rPr>
              <a:t> </a:t>
            </a:r>
            <a:endParaRPr lang="fa-IR" sz="3200" b="1">
              <a:latin typeface="Times New Roman" pitchFamily="18" charset="0"/>
              <a:cs typeface="+mn-cs"/>
              <a:sym typeface="Wingdings" pitchFamily="2" charset="2"/>
            </a:endParaRPr>
          </a:p>
          <a:p>
            <a:pPr defTabSz="927100">
              <a:defRPr/>
            </a:pPr>
            <a:r>
              <a:rPr lang="fa-IR" sz="3200" b="1">
                <a:latin typeface="Times New Roman" pitchFamily="18" charset="0"/>
                <a:cs typeface="+mn-cs"/>
                <a:sym typeface="Wingdings" pitchFamily="2" charset="2"/>
              </a:rPr>
              <a:t>                           (ج) </a:t>
            </a:r>
            <a:r>
              <a:rPr lang="fa-IR" sz="3200" b="1">
                <a:cs typeface="+mn-cs"/>
                <a:sym typeface="Wingdings" pitchFamily="2" charset="2"/>
              </a:rPr>
              <a:t>افزايش</a:t>
            </a:r>
            <a:r>
              <a:rPr lang="fa-IR" sz="3200">
                <a:cs typeface="+mn-cs"/>
                <a:sym typeface="Wingdings" pitchFamily="2" charset="2"/>
              </a:rPr>
              <a:t> </a:t>
            </a:r>
            <a:r>
              <a:rPr lang="fa-IR" sz="3200" b="1">
                <a:latin typeface="Times New Roman" pitchFamily="18" charset="0"/>
                <a:cs typeface="+mn-cs"/>
                <a:sym typeface="Wingdings" pitchFamily="2" charset="2"/>
              </a:rPr>
              <a:t>سود آوری</a:t>
            </a:r>
            <a:endParaRPr lang="en-US" altLang="en-US" sz="3200" b="1" dirty="0">
              <a:latin typeface="Times New Roman" pitchFamily="18" charset="0"/>
              <a:cs typeface="+mn-cs"/>
              <a:sym typeface="Wingdings" pitchFamily="2" charset="2"/>
            </a:endParaRPr>
          </a:p>
        </p:txBody>
      </p:sp>
      <p:sp>
        <p:nvSpPr>
          <p:cNvPr id="380935" name="Rectangle 7"/>
          <p:cNvSpPr>
            <a:spLocks noChangeArrowheads="1"/>
          </p:cNvSpPr>
          <p:nvPr/>
        </p:nvSpPr>
        <p:spPr bwMode="auto">
          <a:xfrm>
            <a:off x="323850" y="-242888"/>
            <a:ext cx="1841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50000"/>
              </a:lnSpc>
              <a:spcBef>
                <a:spcPct val="50000"/>
              </a:spcBef>
              <a:defRPr/>
            </a:pPr>
            <a:endParaRPr lang="en-US" sz="2400" b="1" dirty="0">
              <a:solidFill>
                <a:srgbClr val="F800F8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80936" name="Rectangle 8"/>
          <p:cNvSpPr>
            <a:spLocks noChangeArrowheads="1"/>
          </p:cNvSpPr>
          <p:nvPr/>
        </p:nvSpPr>
        <p:spPr bwMode="auto">
          <a:xfrm>
            <a:off x="4500563" y="-252413"/>
            <a:ext cx="4773612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60000"/>
              </a:lnSpc>
              <a:spcBef>
                <a:spcPct val="50000"/>
              </a:spcBef>
              <a:defRPr/>
            </a:pPr>
            <a:r>
              <a:rPr lang="fa-IR" sz="3600" b="1" dirty="0">
                <a:latin typeface="Times New Roman" pitchFamily="18" charset="0"/>
                <a:cs typeface="+mn-cs"/>
              </a:rPr>
              <a:t>4- استراتژی بازار بين المللی</a:t>
            </a:r>
            <a:r>
              <a:rPr lang="fa-IR" sz="3600" dirty="0">
                <a:latin typeface="Times New Roman" pitchFamily="18" charset="0"/>
                <a:cs typeface="+mn-cs"/>
              </a:rPr>
              <a:t> </a:t>
            </a:r>
            <a:endParaRPr lang="en-US" altLang="en-US" sz="3600" dirty="0">
              <a:latin typeface="Times New Roman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093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093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0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80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80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80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80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1" grpId="0" animBg="1"/>
      <p:bldP spid="380932" grpId="0" animBg="1"/>
      <p:bldP spid="380933" grpId="0" animBg="1"/>
      <p:bldP spid="380934" grpId="0" animBg="1"/>
      <p:bldP spid="38093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z="6000" b="1" smtClean="0"/>
              <a:t>استراتژی های بازار</a:t>
            </a:r>
            <a:endParaRPr lang="en-US" sz="6000" b="1" dirty="0" smtClean="0"/>
          </a:p>
        </p:txBody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 eaLnBrk="1" hangingPunct="1">
              <a:buFont typeface="Wingdings" pitchFamily="2" charset="2"/>
              <a:buNone/>
              <a:defRPr/>
            </a:pPr>
            <a:r>
              <a:rPr lang="fa-IR" sz="4400" b="1" smtClean="0">
                <a:solidFill>
                  <a:srgbClr val="FF0000"/>
                </a:solidFill>
              </a:rPr>
              <a:t>3- استراتژی ورود به بازار </a:t>
            </a:r>
          </a:p>
          <a:p>
            <a:pPr algn="r" rtl="1" eaLnBrk="1" hangingPunct="1">
              <a:buFont typeface="Wingdings" pitchFamily="2" charset="2"/>
              <a:buNone/>
              <a:defRPr/>
            </a:pPr>
            <a:endParaRPr lang="fa-IR" sz="4400" b="1" smtClean="0">
              <a:solidFill>
                <a:srgbClr val="FF0000"/>
              </a:solidFill>
            </a:endParaRPr>
          </a:p>
          <a:p>
            <a:pPr algn="r" rtl="1" eaLnBrk="1" hangingPunct="1">
              <a:buFont typeface="Wingdings" pitchFamily="2" charset="2"/>
              <a:buNone/>
              <a:defRPr/>
            </a:pPr>
            <a:r>
              <a:rPr lang="fa-IR" smtClean="0"/>
              <a:t>    </a:t>
            </a:r>
            <a:r>
              <a:rPr lang="fa-IR" sz="3600" b="1" smtClean="0"/>
              <a:t>- استراتژی اولین ورودی </a:t>
            </a:r>
          </a:p>
          <a:p>
            <a:pPr algn="r" rtl="1" eaLnBrk="1" hangingPunct="1">
              <a:buFont typeface="Wingdings" pitchFamily="2" charset="2"/>
              <a:buNone/>
              <a:defRPr/>
            </a:pPr>
            <a:r>
              <a:rPr lang="fa-IR" sz="3600" b="1" smtClean="0"/>
              <a:t>    - استراتژی ورود زود هنگام </a:t>
            </a:r>
          </a:p>
          <a:p>
            <a:pPr algn="r" rtl="1" eaLnBrk="1" hangingPunct="1">
              <a:buFont typeface="Wingdings" pitchFamily="2" charset="2"/>
              <a:buNone/>
              <a:defRPr/>
            </a:pPr>
            <a:r>
              <a:rPr lang="fa-IR" sz="3600" b="1" smtClean="0"/>
              <a:t>    - استراتژی ورود دیر هنگام </a:t>
            </a:r>
            <a:endParaRPr lang="en-US" sz="3600" b="1" dirty="0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1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1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17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1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1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1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71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371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371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371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371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371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371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371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371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371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371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371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371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1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ChangeArrowheads="1"/>
          </p:cNvSpPr>
          <p:nvPr/>
        </p:nvSpPr>
        <p:spPr bwMode="auto">
          <a:xfrm>
            <a:off x="468313" y="-100013"/>
            <a:ext cx="18415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30000"/>
              </a:lnSpc>
              <a:spcBef>
                <a:spcPct val="50000"/>
              </a:spcBef>
              <a:defRPr/>
            </a:pPr>
            <a:endParaRPr lang="en-US" sz="2400" b="1" dirty="0">
              <a:solidFill>
                <a:srgbClr val="0000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81955" name="AutoShape 3"/>
          <p:cNvSpPr>
            <a:spLocks noChangeArrowheads="1"/>
          </p:cNvSpPr>
          <p:nvPr/>
        </p:nvSpPr>
        <p:spPr bwMode="auto">
          <a:xfrm rot="5400000">
            <a:off x="3994944" y="-3007519"/>
            <a:ext cx="720725" cy="8208963"/>
          </a:xfrm>
          <a:prstGeom prst="cube">
            <a:avLst>
              <a:gd name="adj" fmla="val 11667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rot="10800000" vert="eaVert" wrap="none" lIns="93662" tIns="46038" rIns="93662" bIns="46038" anchor="ctr"/>
          <a:lstStyle/>
          <a:p>
            <a:pPr defTabSz="927100">
              <a:lnSpc>
                <a:spcPct val="80000"/>
              </a:lnSpc>
              <a:spcBef>
                <a:spcPct val="50000"/>
              </a:spcBef>
              <a:defRPr/>
            </a:pPr>
            <a:r>
              <a:rPr lang="fa-IR" sz="2400" b="1">
                <a:solidFill>
                  <a:srgbClr val="FFFF00"/>
                </a:solidFill>
                <a:latin typeface="Times New Roman" pitchFamily="18" charset="0"/>
                <a:cs typeface="+mn-cs"/>
              </a:rPr>
              <a:t> تعريف :</a:t>
            </a:r>
            <a:r>
              <a:rPr lang="fa-IR" sz="2400" b="1">
                <a:solidFill>
                  <a:schemeClr val="accent1"/>
                </a:solidFill>
                <a:latin typeface="Times New Roman" pitchFamily="18" charset="0"/>
                <a:cs typeface="+mn-cs"/>
              </a:rPr>
              <a:t> </a:t>
            </a:r>
            <a:r>
              <a:rPr lang="fa-IR" sz="2400" b="1">
                <a:latin typeface="Times New Roman" pitchFamily="18" charset="0"/>
                <a:cs typeface="+mn-cs"/>
              </a:rPr>
              <a:t>ورود به بازارقبل از ديگران</a:t>
            </a:r>
            <a:endParaRPr lang="en-US" altLang="en-US" sz="2400" b="1" dirty="0">
              <a:cs typeface="+mn-cs"/>
            </a:endParaRPr>
          </a:p>
        </p:txBody>
      </p:sp>
      <p:sp>
        <p:nvSpPr>
          <p:cNvPr id="381956" name="AutoShape 4"/>
          <p:cNvSpPr>
            <a:spLocks noChangeArrowheads="1"/>
          </p:cNvSpPr>
          <p:nvPr/>
        </p:nvSpPr>
        <p:spPr bwMode="auto">
          <a:xfrm rot="5400000">
            <a:off x="3815557" y="-1962944"/>
            <a:ext cx="1079500" cy="8208963"/>
          </a:xfrm>
          <a:prstGeom prst="cube">
            <a:avLst>
              <a:gd name="adj" fmla="val 11667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rot="10800000" vert="eaVert" wrap="none" lIns="93662" tIns="46038" rIns="93662" bIns="46038" anchor="ctr"/>
          <a:lstStyle/>
          <a:p>
            <a:pPr defTabSz="927100">
              <a:lnSpc>
                <a:spcPct val="80000"/>
              </a:lnSpc>
              <a:spcBef>
                <a:spcPct val="50000"/>
              </a:spcBef>
              <a:defRPr/>
            </a:pPr>
            <a:r>
              <a:rPr lang="fa-IR" sz="2400" b="1">
                <a:solidFill>
                  <a:srgbClr val="FFFF00"/>
                </a:solidFill>
                <a:latin typeface="Times New Roman" pitchFamily="18" charset="0"/>
                <a:cs typeface="+mn-cs"/>
              </a:rPr>
              <a:t>هدف:</a:t>
            </a:r>
            <a:r>
              <a:rPr lang="fa-IR" sz="2400" b="1">
                <a:solidFill>
                  <a:schemeClr val="accent1"/>
                </a:solidFill>
                <a:latin typeface="Times New Roman" pitchFamily="18" charset="0"/>
                <a:cs typeface="+mn-cs"/>
              </a:rPr>
              <a:t> </a:t>
            </a:r>
            <a:r>
              <a:rPr lang="fa-IR" sz="2400" b="1">
                <a:latin typeface="Times New Roman" pitchFamily="18" charset="0"/>
                <a:cs typeface="+mn-cs"/>
              </a:rPr>
              <a:t>خلق موقعيت رهبری در رقابت که رسيدن به آن موقعيت</a:t>
            </a:r>
          </a:p>
          <a:p>
            <a:pPr defTabSz="927100">
              <a:lnSpc>
                <a:spcPct val="80000"/>
              </a:lnSpc>
              <a:spcBef>
                <a:spcPct val="50000"/>
              </a:spcBef>
              <a:defRPr/>
            </a:pPr>
            <a:r>
              <a:rPr lang="fa-IR" sz="2400" b="1">
                <a:latin typeface="Times New Roman" pitchFamily="18" charset="0"/>
                <a:cs typeface="+mn-cs"/>
              </a:rPr>
              <a:t>         برای رقبا مشکل باشد.</a:t>
            </a:r>
          </a:p>
        </p:txBody>
      </p:sp>
      <p:sp>
        <p:nvSpPr>
          <p:cNvPr id="381957" name="AutoShape 5"/>
          <p:cNvSpPr>
            <a:spLocks noChangeArrowheads="1"/>
          </p:cNvSpPr>
          <p:nvPr/>
        </p:nvSpPr>
        <p:spPr bwMode="auto">
          <a:xfrm rot="5400000">
            <a:off x="3382963" y="-234950"/>
            <a:ext cx="1944687" cy="8208963"/>
          </a:xfrm>
          <a:prstGeom prst="cube">
            <a:avLst>
              <a:gd name="adj" fmla="val 11667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rot="10800000" vert="eaVert" wrap="none" lIns="93662" tIns="46038" rIns="93662" bIns="46038" anchor="ctr"/>
          <a:lstStyle/>
          <a:p>
            <a:pPr defTabSz="927100">
              <a:lnSpc>
                <a:spcPct val="80000"/>
              </a:lnSpc>
              <a:spcBef>
                <a:spcPct val="50000"/>
              </a:spcBef>
              <a:defRPr/>
            </a:pPr>
            <a:r>
              <a:rPr lang="fa-IR" sz="2400" b="1">
                <a:solidFill>
                  <a:srgbClr val="FFFF00"/>
                </a:solidFill>
                <a:latin typeface="Times New Roman" pitchFamily="18" charset="0"/>
                <a:cs typeface="+mn-cs"/>
              </a:rPr>
              <a:t> الزامات:</a:t>
            </a:r>
            <a:r>
              <a:rPr lang="fa-IR" sz="2400" b="1">
                <a:latin typeface="Times New Roman" pitchFamily="18" charset="0"/>
                <a:cs typeface="+mn-cs"/>
                <a:sym typeface="Wingdings" pitchFamily="2" charset="2"/>
              </a:rPr>
              <a:t>(الف) تمايل و توانایی  ريسک پذيری (ب) شايستگی های فنی </a:t>
            </a:r>
          </a:p>
          <a:p>
            <a:pPr defTabSz="927100">
              <a:lnSpc>
                <a:spcPct val="80000"/>
              </a:lnSpc>
              <a:spcBef>
                <a:spcPct val="50000"/>
              </a:spcBef>
              <a:defRPr/>
            </a:pPr>
            <a:r>
              <a:rPr lang="fa-IR" sz="2400" b="1">
                <a:latin typeface="Times New Roman" pitchFamily="18" charset="0"/>
                <a:cs typeface="+mn-cs"/>
                <a:sym typeface="Wingdings" pitchFamily="2" charset="2"/>
              </a:rPr>
              <a:t>            (ج) کوشش برای پیشتاز ماندن (د) ترويج و تبلیغ زیاد</a:t>
            </a:r>
            <a:endParaRPr lang="fa-IR" sz="2400" b="1">
              <a:latin typeface="Times New Roman" pitchFamily="18" charset="0"/>
              <a:cs typeface="+mn-cs"/>
            </a:endParaRPr>
          </a:p>
          <a:p>
            <a:pPr defTabSz="927100">
              <a:lnSpc>
                <a:spcPct val="80000"/>
              </a:lnSpc>
              <a:spcBef>
                <a:spcPct val="50000"/>
              </a:spcBef>
              <a:defRPr/>
            </a:pPr>
            <a:r>
              <a:rPr lang="fa-IR" sz="2400" b="1">
                <a:latin typeface="Times New Roman" pitchFamily="18" charset="0"/>
                <a:cs typeface="+mn-cs"/>
              </a:rPr>
              <a:t>            (ه) ايجاد تقاضای اوليه (و) ارزيابی دقيق قدرتها   </a:t>
            </a:r>
          </a:p>
        </p:txBody>
      </p:sp>
      <p:sp>
        <p:nvSpPr>
          <p:cNvPr id="381958" name="AutoShape 6"/>
          <p:cNvSpPr>
            <a:spLocks noChangeArrowheads="1"/>
          </p:cNvSpPr>
          <p:nvPr/>
        </p:nvSpPr>
        <p:spPr bwMode="auto">
          <a:xfrm rot="5400000">
            <a:off x="3455988" y="1854200"/>
            <a:ext cx="1798637" cy="8208963"/>
          </a:xfrm>
          <a:prstGeom prst="cube">
            <a:avLst>
              <a:gd name="adj" fmla="val 11667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rot="10800000" vert="eaVert" wrap="none" lIns="93662" tIns="46038" rIns="93662" bIns="46038" anchor="ctr"/>
          <a:lstStyle/>
          <a:p>
            <a:pPr marL="457200" indent="-457200" defTabSz="927100">
              <a:lnSpc>
                <a:spcPct val="80000"/>
              </a:lnSpc>
              <a:spcBef>
                <a:spcPct val="50000"/>
              </a:spcBef>
              <a:defRPr/>
            </a:pPr>
            <a:r>
              <a:rPr lang="fa-IR" sz="2400" b="1">
                <a:solidFill>
                  <a:srgbClr val="FFFF00"/>
                </a:solidFill>
                <a:latin typeface="Times New Roman" pitchFamily="18" charset="0"/>
                <a:cs typeface="+mn-cs"/>
              </a:rPr>
              <a:t> نتايج مورد انتظار:</a:t>
            </a:r>
            <a:r>
              <a:rPr lang="fa-IR" sz="2400" b="1">
                <a:solidFill>
                  <a:schemeClr val="accent1"/>
                </a:solidFill>
                <a:latin typeface="Times New Roman" pitchFamily="18" charset="0"/>
                <a:cs typeface="+mn-cs"/>
              </a:rPr>
              <a:t> </a:t>
            </a:r>
            <a:r>
              <a:rPr lang="fa-IR" sz="2400" b="1">
                <a:latin typeface="Times New Roman" pitchFamily="18" charset="0"/>
                <a:cs typeface="+mn-cs"/>
              </a:rPr>
              <a:t>(الف) کاهش هزينه ها با افزايش تجربه  </a:t>
            </a:r>
          </a:p>
          <a:p>
            <a:pPr marL="457200" indent="-457200" defTabSz="927100">
              <a:lnSpc>
                <a:spcPct val="80000"/>
              </a:lnSpc>
              <a:spcBef>
                <a:spcPct val="50000"/>
              </a:spcBef>
              <a:defRPr/>
            </a:pPr>
            <a:r>
              <a:rPr lang="fa-IR" sz="2400" b="1">
                <a:latin typeface="Times New Roman" pitchFamily="18" charset="0"/>
                <a:cs typeface="+mn-cs"/>
              </a:rPr>
              <a:t>                       (ب) افزايش </a:t>
            </a:r>
            <a:r>
              <a:rPr lang="fa-IR" sz="2400" b="1">
                <a:cs typeface="+mn-cs"/>
              </a:rPr>
              <a:t>رشد ، سهم بازار و سود</a:t>
            </a:r>
            <a:r>
              <a:rPr lang="fa-IR" b="1">
                <a:cs typeface="+mn-cs"/>
              </a:rPr>
              <a:t> </a:t>
            </a:r>
            <a:endParaRPr lang="fa-IR" sz="2400" b="1">
              <a:latin typeface="Times New Roman" pitchFamily="18" charset="0"/>
              <a:cs typeface="+mn-cs"/>
            </a:endParaRPr>
          </a:p>
          <a:p>
            <a:pPr marL="457200" indent="-457200" defTabSz="927100">
              <a:lnSpc>
                <a:spcPct val="80000"/>
              </a:lnSpc>
              <a:spcBef>
                <a:spcPct val="50000"/>
              </a:spcBef>
              <a:defRPr/>
            </a:pPr>
            <a:r>
              <a:rPr lang="fa-IR" sz="2400" b="1">
                <a:latin typeface="Times New Roman" pitchFamily="18" charset="0"/>
                <a:cs typeface="+mn-cs"/>
              </a:rPr>
              <a:t>                           </a:t>
            </a:r>
            <a:endParaRPr lang="en-US" altLang="en-US" sz="2400" b="1" dirty="0">
              <a:latin typeface="Times New Roman" pitchFamily="18" charset="0"/>
              <a:cs typeface="+mn-cs"/>
            </a:endParaRPr>
          </a:p>
        </p:txBody>
      </p:sp>
      <p:sp>
        <p:nvSpPr>
          <p:cNvPr id="381959" name="Rectangle 7"/>
          <p:cNvSpPr>
            <a:spLocks noChangeArrowheads="1"/>
          </p:cNvSpPr>
          <p:nvPr/>
        </p:nvSpPr>
        <p:spPr bwMode="auto">
          <a:xfrm>
            <a:off x="323850" y="-242888"/>
            <a:ext cx="1841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50000"/>
              </a:lnSpc>
              <a:spcBef>
                <a:spcPct val="50000"/>
              </a:spcBef>
              <a:defRPr/>
            </a:pPr>
            <a:endParaRPr lang="en-US" sz="2400" b="1" dirty="0">
              <a:solidFill>
                <a:srgbClr val="F800F8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81960" name="Rectangle 8"/>
          <p:cNvSpPr>
            <a:spLocks noChangeArrowheads="1"/>
          </p:cNvSpPr>
          <p:nvPr/>
        </p:nvSpPr>
        <p:spPr bwMode="auto">
          <a:xfrm>
            <a:off x="3340100" y="-360363"/>
            <a:ext cx="5059363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80000"/>
              </a:lnSpc>
              <a:spcBef>
                <a:spcPct val="50000"/>
              </a:spcBef>
              <a:defRPr/>
            </a:pPr>
            <a:r>
              <a:rPr lang="fa-IR" sz="3200" b="1">
                <a:latin typeface="Times New Roman" pitchFamily="18" charset="0"/>
                <a:cs typeface="+mn-cs"/>
              </a:rPr>
              <a:t>1- استراتژی اولین ورودی به بازار </a:t>
            </a:r>
            <a:endParaRPr lang="en-US" sz="3200" b="1" dirty="0">
              <a:latin typeface="Times New Roman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1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1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81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819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19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81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81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1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81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819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19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81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819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819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81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955" grpId="0" animBg="1"/>
      <p:bldP spid="381956" grpId="0" animBg="1"/>
      <p:bldP spid="381957" grpId="0" animBg="1"/>
      <p:bldP spid="381958" grpId="0" animBg="1"/>
      <p:bldP spid="38196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ChangeArrowheads="1"/>
          </p:cNvSpPr>
          <p:nvPr/>
        </p:nvSpPr>
        <p:spPr bwMode="auto">
          <a:xfrm>
            <a:off x="468313" y="-100013"/>
            <a:ext cx="18415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30000"/>
              </a:lnSpc>
              <a:spcBef>
                <a:spcPct val="50000"/>
              </a:spcBef>
              <a:defRPr/>
            </a:pPr>
            <a:endParaRPr lang="en-US" sz="2400" b="1" dirty="0">
              <a:solidFill>
                <a:srgbClr val="0000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82979" name="AutoShape 3"/>
          <p:cNvSpPr>
            <a:spLocks noChangeArrowheads="1"/>
          </p:cNvSpPr>
          <p:nvPr/>
        </p:nvSpPr>
        <p:spPr bwMode="auto">
          <a:xfrm rot="5400000">
            <a:off x="3960019" y="-2944019"/>
            <a:ext cx="936625" cy="8208963"/>
          </a:xfrm>
          <a:prstGeom prst="cube">
            <a:avLst>
              <a:gd name="adj" fmla="val 11667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rot="10800000" vert="eaVert" wrap="none" lIns="93662" tIns="46038" rIns="93662" bIns="46038" anchor="ctr"/>
          <a:lstStyle/>
          <a:p>
            <a:pPr defTabSz="927100">
              <a:spcBef>
                <a:spcPct val="50000"/>
              </a:spcBef>
              <a:defRPr/>
            </a:pPr>
            <a:r>
              <a:rPr lang="fa-IR" sz="2400" b="1">
                <a:solidFill>
                  <a:srgbClr val="FFFF00"/>
                </a:solidFill>
                <a:latin typeface="Times New Roman" pitchFamily="18" charset="0"/>
                <a:cs typeface="+mn-cs"/>
              </a:rPr>
              <a:t> تعريف:</a:t>
            </a:r>
            <a:r>
              <a:rPr lang="fa-IR" sz="2400" b="1">
                <a:solidFill>
                  <a:schemeClr val="accent1"/>
                </a:solidFill>
                <a:latin typeface="Times New Roman" pitchFamily="18" charset="0"/>
                <a:cs typeface="+mn-cs"/>
              </a:rPr>
              <a:t> </a:t>
            </a:r>
            <a:r>
              <a:rPr lang="fa-IR" sz="2400" b="1">
                <a:latin typeface="Times New Roman" pitchFamily="18" charset="0"/>
                <a:cs typeface="+mn-cs"/>
              </a:rPr>
              <a:t>ورود به بازار بلافاصله پس از پیشتاز بازار </a:t>
            </a:r>
          </a:p>
        </p:txBody>
      </p:sp>
      <p:sp>
        <p:nvSpPr>
          <p:cNvPr id="382980" name="AutoShape 4"/>
          <p:cNvSpPr>
            <a:spLocks noChangeArrowheads="1"/>
          </p:cNvSpPr>
          <p:nvPr/>
        </p:nvSpPr>
        <p:spPr bwMode="auto">
          <a:xfrm rot="5400000">
            <a:off x="3852863" y="-1755775"/>
            <a:ext cx="1150937" cy="8208963"/>
          </a:xfrm>
          <a:prstGeom prst="cube">
            <a:avLst>
              <a:gd name="adj" fmla="val 11667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rot="10800000" vert="eaVert" wrap="none" lIns="93662" tIns="46038" rIns="93662" bIns="46038" anchor="ctr"/>
          <a:lstStyle/>
          <a:p>
            <a:pPr defTabSz="927100">
              <a:spcBef>
                <a:spcPct val="50000"/>
              </a:spcBef>
              <a:defRPr/>
            </a:pPr>
            <a:r>
              <a:rPr lang="fa-IR" sz="2400" b="1">
                <a:solidFill>
                  <a:srgbClr val="FFFF00"/>
                </a:solidFill>
                <a:latin typeface="Times New Roman" pitchFamily="18" charset="0"/>
                <a:cs typeface="+mn-cs"/>
              </a:rPr>
              <a:t> </a:t>
            </a:r>
            <a:r>
              <a:rPr lang="fa-IR" sz="2800" b="1">
                <a:solidFill>
                  <a:srgbClr val="FFFF00"/>
                </a:solidFill>
                <a:latin typeface="Times New Roman" pitchFamily="18" charset="0"/>
                <a:cs typeface="+mn-cs"/>
              </a:rPr>
              <a:t>هدف:</a:t>
            </a:r>
            <a:r>
              <a:rPr lang="fa-IR" sz="2800" b="1">
                <a:solidFill>
                  <a:schemeClr val="accent1"/>
                </a:solidFill>
                <a:latin typeface="Times New Roman" pitchFamily="18" charset="0"/>
                <a:cs typeface="+mn-cs"/>
              </a:rPr>
              <a:t> </a:t>
            </a:r>
            <a:r>
              <a:rPr lang="fa-IR" sz="2800" b="1">
                <a:latin typeface="Times New Roman" pitchFamily="18" charset="0"/>
                <a:cs typeface="+mn-cs"/>
              </a:rPr>
              <a:t>جلوگیری از جایگاه و پایگاه قوی برای پیشتاز </a:t>
            </a:r>
          </a:p>
        </p:txBody>
      </p:sp>
      <p:sp>
        <p:nvSpPr>
          <p:cNvPr id="382981" name="AutoShape 5"/>
          <p:cNvSpPr>
            <a:spLocks noChangeArrowheads="1"/>
          </p:cNvSpPr>
          <p:nvPr/>
        </p:nvSpPr>
        <p:spPr bwMode="auto">
          <a:xfrm rot="5400000">
            <a:off x="3563938" y="-171450"/>
            <a:ext cx="1728787" cy="8208963"/>
          </a:xfrm>
          <a:prstGeom prst="cube">
            <a:avLst>
              <a:gd name="adj" fmla="val 11667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rot="10800000" vert="eaVert" wrap="none" lIns="93662" tIns="46038" rIns="93662" bIns="46038" anchor="ctr"/>
          <a:lstStyle/>
          <a:p>
            <a:pPr defTabSz="927100">
              <a:spcBef>
                <a:spcPct val="50000"/>
              </a:spcBef>
              <a:defRPr/>
            </a:pPr>
            <a:r>
              <a:rPr lang="fa-IR" sz="2400" b="1">
                <a:solidFill>
                  <a:srgbClr val="FFFF00"/>
                </a:solidFill>
                <a:latin typeface="Times New Roman" pitchFamily="18" charset="0"/>
                <a:cs typeface="+mn-cs"/>
              </a:rPr>
              <a:t> الزامات</a:t>
            </a:r>
            <a:r>
              <a:rPr lang="fa-IR" sz="2400" b="1">
                <a:solidFill>
                  <a:schemeClr val="accent1"/>
                </a:solidFill>
                <a:latin typeface="Times New Roman" pitchFamily="18" charset="0"/>
                <a:cs typeface="+mn-cs"/>
              </a:rPr>
              <a:t> </a:t>
            </a:r>
            <a:r>
              <a:rPr lang="fa-IR" sz="2400" b="1">
                <a:latin typeface="Times New Roman" pitchFamily="18" charset="0"/>
                <a:cs typeface="+mn-cs"/>
              </a:rPr>
              <a:t>:  (الف) استراتژی بازاريابی برتر </a:t>
            </a:r>
          </a:p>
          <a:p>
            <a:pPr defTabSz="927100">
              <a:spcBef>
                <a:spcPct val="50000"/>
              </a:spcBef>
              <a:defRPr/>
            </a:pPr>
            <a:r>
              <a:rPr lang="fa-IR" sz="2400" b="1">
                <a:latin typeface="Times New Roman" pitchFamily="18" charset="0"/>
                <a:cs typeface="+mn-cs"/>
              </a:rPr>
              <a:t>              (ب) منابع زياد </a:t>
            </a:r>
          </a:p>
          <a:p>
            <a:pPr defTabSz="927100">
              <a:spcBef>
                <a:spcPct val="50000"/>
              </a:spcBef>
              <a:defRPr/>
            </a:pPr>
            <a:r>
              <a:rPr lang="fa-IR" sz="2400" b="1">
                <a:latin typeface="Times New Roman" pitchFamily="18" charset="0"/>
                <a:cs typeface="+mn-cs"/>
              </a:rPr>
              <a:t>              (ج) تعهد قوی برای چالش با پیشتاز بازار  </a:t>
            </a:r>
          </a:p>
        </p:txBody>
      </p:sp>
      <p:sp>
        <p:nvSpPr>
          <p:cNvPr id="382982" name="AutoShape 6"/>
          <p:cNvSpPr>
            <a:spLocks noChangeArrowheads="1"/>
          </p:cNvSpPr>
          <p:nvPr/>
        </p:nvSpPr>
        <p:spPr bwMode="auto">
          <a:xfrm rot="5400000">
            <a:off x="3601244" y="1737519"/>
            <a:ext cx="1654175" cy="8208963"/>
          </a:xfrm>
          <a:prstGeom prst="cube">
            <a:avLst>
              <a:gd name="adj" fmla="val 11667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rot="10800000" vert="eaVert" wrap="none" lIns="93662" tIns="46038" rIns="93662" bIns="46038" anchor="ctr"/>
          <a:lstStyle/>
          <a:p>
            <a:pPr defTabSz="927100" rtl="1">
              <a:defRPr/>
            </a:pPr>
            <a:r>
              <a:rPr lang="fa-IR" sz="3200" b="1">
                <a:solidFill>
                  <a:srgbClr val="FFFF00"/>
                </a:solidFill>
                <a:latin typeface="Times New Roman" pitchFamily="18" charset="0"/>
                <a:cs typeface="+mn-cs"/>
              </a:rPr>
              <a:t> نتايج مورد انتظار:</a:t>
            </a:r>
            <a:r>
              <a:rPr lang="fa-IR" sz="3200" b="1">
                <a:solidFill>
                  <a:schemeClr val="accent1"/>
                </a:solidFill>
                <a:latin typeface="Times New Roman" pitchFamily="18" charset="0"/>
                <a:cs typeface="+mn-cs"/>
              </a:rPr>
              <a:t>    </a:t>
            </a:r>
            <a:r>
              <a:rPr lang="fa-IR" sz="3200" b="1">
                <a:latin typeface="Times New Roman" pitchFamily="18" charset="0"/>
                <a:cs typeface="+mn-cs"/>
              </a:rPr>
              <a:t>افزايش رشد ، سهم بازار و سود </a:t>
            </a:r>
          </a:p>
          <a:p>
            <a:pPr defTabSz="927100">
              <a:defRPr/>
            </a:pPr>
            <a:r>
              <a:rPr lang="fa-IR" sz="2400" b="1">
                <a:latin typeface="Times New Roman" pitchFamily="18" charset="0"/>
                <a:cs typeface="+mn-cs"/>
              </a:rPr>
              <a:t>                            </a:t>
            </a:r>
            <a:endParaRPr lang="en-US" altLang="en-US" sz="2400" b="1" dirty="0">
              <a:latin typeface="Times New Roman" pitchFamily="18" charset="0"/>
              <a:cs typeface="+mn-cs"/>
            </a:endParaRPr>
          </a:p>
        </p:txBody>
      </p:sp>
      <p:sp>
        <p:nvSpPr>
          <p:cNvPr id="382983" name="Rectangle 7"/>
          <p:cNvSpPr>
            <a:spLocks noChangeArrowheads="1"/>
          </p:cNvSpPr>
          <p:nvPr/>
        </p:nvSpPr>
        <p:spPr bwMode="auto">
          <a:xfrm>
            <a:off x="250825" y="-242888"/>
            <a:ext cx="1841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50000"/>
              </a:lnSpc>
              <a:spcBef>
                <a:spcPct val="50000"/>
              </a:spcBef>
              <a:defRPr/>
            </a:pPr>
            <a:endParaRPr lang="en-US" sz="2400" b="1" dirty="0">
              <a:solidFill>
                <a:srgbClr val="F800F8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82984" name="Rectangle 8"/>
          <p:cNvSpPr>
            <a:spLocks noChangeArrowheads="1"/>
          </p:cNvSpPr>
          <p:nvPr/>
        </p:nvSpPr>
        <p:spPr bwMode="auto">
          <a:xfrm>
            <a:off x="3670300" y="-242888"/>
            <a:ext cx="5473700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80000"/>
              </a:lnSpc>
              <a:spcBef>
                <a:spcPct val="50000"/>
              </a:spcBef>
              <a:defRPr/>
            </a:pPr>
            <a:r>
              <a:rPr lang="fa-IR" sz="3200" b="1">
                <a:latin typeface="Times New Roman" pitchFamily="18" charset="0"/>
                <a:cs typeface="+mn-cs"/>
              </a:rPr>
              <a:t>2- استراتژی ورود زود هنگام به بازار</a:t>
            </a:r>
            <a:r>
              <a:rPr lang="fa-IR" sz="3200">
                <a:latin typeface="Times New Roman" pitchFamily="18" charset="0"/>
                <a:cs typeface="+mn-cs"/>
              </a:rPr>
              <a:t> </a:t>
            </a:r>
            <a:endParaRPr lang="en-US" sz="3200" dirty="0">
              <a:latin typeface="Times New Roman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29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29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2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82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82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82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82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979" grpId="0" animBg="1"/>
      <p:bldP spid="382980" grpId="0" animBg="1"/>
      <p:bldP spid="382981" grpId="0" animBg="1"/>
      <p:bldP spid="382982" grpId="0" animBg="1"/>
      <p:bldP spid="38298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ChangeArrowheads="1"/>
          </p:cNvSpPr>
          <p:nvPr/>
        </p:nvSpPr>
        <p:spPr bwMode="auto">
          <a:xfrm>
            <a:off x="468313" y="-100013"/>
            <a:ext cx="18415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30000"/>
              </a:lnSpc>
              <a:spcBef>
                <a:spcPct val="50000"/>
              </a:spcBef>
              <a:defRPr/>
            </a:pPr>
            <a:endParaRPr lang="en-US" sz="2400" b="1" dirty="0">
              <a:solidFill>
                <a:srgbClr val="0000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84003" name="AutoShape 3"/>
          <p:cNvSpPr>
            <a:spLocks noChangeArrowheads="1"/>
          </p:cNvSpPr>
          <p:nvPr/>
        </p:nvSpPr>
        <p:spPr bwMode="auto">
          <a:xfrm rot="5400000">
            <a:off x="3599656" y="-2512218"/>
            <a:ext cx="1800225" cy="8208962"/>
          </a:xfrm>
          <a:prstGeom prst="cube">
            <a:avLst>
              <a:gd name="adj" fmla="val 11667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rot="10800000" vert="eaVert" wrap="none" lIns="93662" tIns="46038" rIns="93662" bIns="46038" anchor="ctr"/>
          <a:lstStyle/>
          <a:p>
            <a:pPr defTabSz="927100" rtl="1">
              <a:spcBef>
                <a:spcPct val="50000"/>
              </a:spcBef>
              <a:defRPr/>
            </a:pPr>
            <a:r>
              <a:rPr lang="fa-IR" sz="2400" b="1">
                <a:solidFill>
                  <a:srgbClr val="FFFF00"/>
                </a:solidFill>
                <a:latin typeface="Times New Roman" pitchFamily="18" charset="0"/>
                <a:cs typeface="+mn-cs"/>
              </a:rPr>
              <a:t> تعريف:</a:t>
            </a:r>
            <a:r>
              <a:rPr lang="fa-IR" sz="2400" b="1">
                <a:solidFill>
                  <a:schemeClr val="accent1"/>
                </a:solidFill>
                <a:latin typeface="Times New Roman" pitchFamily="18" charset="0"/>
                <a:cs typeface="+mn-cs"/>
              </a:rPr>
              <a:t> </a:t>
            </a:r>
            <a:r>
              <a:rPr lang="fa-IR" sz="2400" b="1">
                <a:latin typeface="Times New Roman" pitchFamily="18" charset="0"/>
                <a:cs typeface="+mn-cs"/>
              </a:rPr>
              <a:t>ورود به بازار در آخر مرحله رشد يا در آغاز مرحله بلوغ از طریق :</a:t>
            </a:r>
            <a:r>
              <a:rPr lang="fa-IR" sz="2400" b="1">
                <a:solidFill>
                  <a:schemeClr val="accent1"/>
                </a:solidFill>
                <a:latin typeface="Times New Roman" pitchFamily="18" charset="0"/>
                <a:cs typeface="+mn-cs"/>
              </a:rPr>
              <a:t>  </a:t>
            </a:r>
            <a:endParaRPr lang="fa-IR" sz="2400" b="1">
              <a:latin typeface="Times New Roman" pitchFamily="18" charset="0"/>
              <a:cs typeface="+mn-cs"/>
            </a:endParaRPr>
          </a:p>
          <a:p>
            <a:pPr defTabSz="927100" rtl="1">
              <a:defRPr/>
            </a:pPr>
            <a:r>
              <a:rPr lang="fa-IR" sz="2400" b="1">
                <a:cs typeface="+mn-cs"/>
              </a:rPr>
              <a:t> (الف) ورود تقليدی همراه با محصولی مشابه  دیگران </a:t>
            </a:r>
          </a:p>
          <a:p>
            <a:pPr defTabSz="927100">
              <a:defRPr/>
            </a:pPr>
            <a:r>
              <a:rPr lang="fa-IR" sz="2400" b="1">
                <a:cs typeface="+mn-cs"/>
              </a:rPr>
              <a:t> (ب) ورود ابداعی با استراتژی های بازاریابی غیر متداول   </a:t>
            </a:r>
          </a:p>
          <a:p>
            <a:pPr defTabSz="927100" rtl="1">
              <a:spcBef>
                <a:spcPct val="50000"/>
              </a:spcBef>
              <a:defRPr/>
            </a:pPr>
            <a:endParaRPr lang="fa-IR" sz="2400" b="1">
              <a:latin typeface="Times New Roman" pitchFamily="18" charset="0"/>
              <a:cs typeface="+mn-cs"/>
            </a:endParaRPr>
          </a:p>
        </p:txBody>
      </p:sp>
      <p:sp>
        <p:nvSpPr>
          <p:cNvPr id="384005" name="AutoShape 5"/>
          <p:cNvSpPr>
            <a:spLocks noChangeArrowheads="1"/>
          </p:cNvSpPr>
          <p:nvPr/>
        </p:nvSpPr>
        <p:spPr bwMode="auto">
          <a:xfrm rot="5400000">
            <a:off x="3743325" y="-782637"/>
            <a:ext cx="1512888" cy="8208962"/>
          </a:xfrm>
          <a:prstGeom prst="cube">
            <a:avLst>
              <a:gd name="adj" fmla="val 11667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rot="10800000" vert="eaVert" wrap="none" lIns="93662" tIns="46038" rIns="93662" bIns="46038" anchor="ctr"/>
          <a:lstStyle/>
          <a:p>
            <a:pPr defTabSz="927100" rtl="1">
              <a:lnSpc>
                <a:spcPct val="130000"/>
              </a:lnSpc>
              <a:spcBef>
                <a:spcPct val="50000"/>
              </a:spcBef>
              <a:defRPr/>
            </a:pPr>
            <a:r>
              <a:rPr lang="fa-IR" sz="2400" b="1">
                <a:solidFill>
                  <a:srgbClr val="FFFF00"/>
                </a:solidFill>
                <a:latin typeface="Times New Roman" pitchFamily="18" charset="0"/>
                <a:cs typeface="+mn-cs"/>
              </a:rPr>
              <a:t> اهداف:</a:t>
            </a:r>
            <a:r>
              <a:rPr lang="fa-IR" sz="2400" b="1">
                <a:solidFill>
                  <a:schemeClr val="accent1"/>
                </a:solidFill>
                <a:latin typeface="Times New Roman" pitchFamily="18" charset="0"/>
                <a:cs typeface="+mn-cs"/>
              </a:rPr>
              <a:t> </a:t>
            </a:r>
            <a:r>
              <a:rPr lang="fa-IR" sz="2400" b="1">
                <a:latin typeface="Times New Roman" pitchFamily="18" charset="0"/>
                <a:cs typeface="+mn-cs"/>
              </a:rPr>
              <a:t>مقلد - </a:t>
            </a:r>
            <a:r>
              <a:rPr lang="fa-IR" sz="2200" b="1">
                <a:latin typeface="Times New Roman" pitchFamily="18" charset="0"/>
                <a:cs typeface="+mn-cs"/>
              </a:rPr>
              <a:t>دستيابی به بخشی  از بازار که وفادار به نام و نشان ها نیستند </a:t>
            </a:r>
            <a:r>
              <a:rPr lang="fa-IR" sz="2400" b="1">
                <a:latin typeface="Times New Roman" pitchFamily="18" charset="0"/>
                <a:cs typeface="+mn-cs"/>
              </a:rPr>
              <a:t>.</a:t>
            </a:r>
          </a:p>
          <a:p>
            <a:pPr defTabSz="927100" rtl="1">
              <a:lnSpc>
                <a:spcPct val="130000"/>
              </a:lnSpc>
              <a:spcBef>
                <a:spcPct val="50000"/>
              </a:spcBef>
              <a:defRPr/>
            </a:pPr>
            <a:r>
              <a:rPr lang="fa-IR" sz="2400" b="1">
                <a:latin typeface="Times New Roman" pitchFamily="18" charset="0"/>
                <a:cs typeface="+mn-cs"/>
              </a:rPr>
              <a:t>           نوآور- پاسخگويی به نيازهای بازار بهتر از شرکتهای فعلی  . </a:t>
            </a:r>
          </a:p>
          <a:p>
            <a:pPr defTabSz="927100" rtl="1">
              <a:defRPr/>
            </a:pPr>
            <a:endParaRPr lang="en-US" altLang="en-US" sz="2400" b="1" dirty="0">
              <a:cs typeface="+mn-cs"/>
            </a:endParaRPr>
          </a:p>
        </p:txBody>
      </p:sp>
      <p:sp>
        <p:nvSpPr>
          <p:cNvPr id="384006" name="Rectangle 6"/>
          <p:cNvSpPr>
            <a:spLocks noChangeArrowheads="1"/>
          </p:cNvSpPr>
          <p:nvPr/>
        </p:nvSpPr>
        <p:spPr bwMode="auto">
          <a:xfrm>
            <a:off x="323850" y="-242888"/>
            <a:ext cx="1841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50000"/>
              </a:lnSpc>
              <a:spcBef>
                <a:spcPct val="50000"/>
              </a:spcBef>
              <a:defRPr/>
            </a:pPr>
            <a:endParaRPr lang="en-US" sz="2400" b="1" dirty="0">
              <a:solidFill>
                <a:srgbClr val="F800F8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84007" name="Rectangle 7"/>
          <p:cNvSpPr>
            <a:spLocks noChangeArrowheads="1"/>
          </p:cNvSpPr>
          <p:nvPr/>
        </p:nvSpPr>
        <p:spPr bwMode="auto">
          <a:xfrm>
            <a:off x="2843213" y="-315913"/>
            <a:ext cx="59182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80000"/>
              </a:lnSpc>
              <a:spcBef>
                <a:spcPct val="50000"/>
              </a:spcBef>
              <a:defRPr/>
            </a:pPr>
            <a:r>
              <a:rPr lang="fa-IR" sz="3600" b="1">
                <a:latin typeface="Times New Roman" pitchFamily="18" charset="0"/>
                <a:cs typeface="+mn-cs"/>
              </a:rPr>
              <a:t>3-استراتژی ورود دير هنگام به بازار </a:t>
            </a:r>
            <a:endParaRPr lang="en-US" sz="3600" b="1" dirty="0">
              <a:latin typeface="Times New Roman" pitchFamily="18" charset="0"/>
              <a:cs typeface="+mn-cs"/>
            </a:endParaRPr>
          </a:p>
        </p:txBody>
      </p:sp>
      <p:sp>
        <p:nvSpPr>
          <p:cNvPr id="384009" name="AutoShape 9"/>
          <p:cNvSpPr>
            <a:spLocks noChangeArrowheads="1"/>
          </p:cNvSpPr>
          <p:nvPr/>
        </p:nvSpPr>
        <p:spPr bwMode="auto">
          <a:xfrm rot="5400000">
            <a:off x="3744119" y="729456"/>
            <a:ext cx="1368425" cy="8208963"/>
          </a:xfrm>
          <a:prstGeom prst="cube">
            <a:avLst>
              <a:gd name="adj" fmla="val 11667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rot="10800000" vert="eaVert" wrap="none" lIns="93662" tIns="46038" rIns="93662" bIns="46038" anchor="ctr"/>
          <a:lstStyle/>
          <a:p>
            <a:pPr defTabSz="927100" rtl="1">
              <a:lnSpc>
                <a:spcPct val="130000"/>
              </a:lnSpc>
              <a:spcBef>
                <a:spcPct val="50000"/>
              </a:spcBef>
              <a:defRPr/>
            </a:pPr>
            <a:r>
              <a:rPr lang="fa-IR" sz="2400" b="1">
                <a:solidFill>
                  <a:srgbClr val="FFFF00"/>
                </a:solidFill>
                <a:latin typeface="Times New Roman" pitchFamily="18" charset="0"/>
                <a:cs typeface="+mn-cs"/>
              </a:rPr>
              <a:t> الزامات : </a:t>
            </a:r>
            <a:r>
              <a:rPr lang="fa-IR" sz="2400" b="1">
                <a:latin typeface="Times New Roman" pitchFamily="18" charset="0"/>
                <a:cs typeface="+mn-cs"/>
              </a:rPr>
              <a:t>مقلد - (الف) توانایی تحقیق بازار    (ب) قابلیت تولید </a:t>
            </a:r>
          </a:p>
          <a:p>
            <a:pPr defTabSz="927100" rtl="1">
              <a:lnSpc>
                <a:spcPct val="130000"/>
              </a:lnSpc>
              <a:spcBef>
                <a:spcPct val="50000"/>
              </a:spcBef>
              <a:defRPr/>
            </a:pPr>
            <a:r>
              <a:rPr lang="fa-IR" altLang="en-US" sz="2400" b="1">
                <a:latin typeface="Times New Roman" pitchFamily="18" charset="0"/>
                <a:cs typeface="+mn-cs"/>
              </a:rPr>
              <a:t>  </a:t>
            </a:r>
            <a:r>
              <a:rPr lang="fa-IR" altLang="en-US" sz="2000" b="1">
                <a:latin typeface="Times New Roman" pitchFamily="18" charset="0"/>
                <a:cs typeface="+mn-cs"/>
              </a:rPr>
              <a:t>نوآور– (الف) توانایی تحقیق بازار    (ب) توانایی ارائه استراتژیهای بازاریابی خلاق </a:t>
            </a:r>
            <a:endParaRPr lang="en-US" altLang="en-US" sz="2000" b="1" dirty="0">
              <a:cs typeface="+mn-cs"/>
            </a:endParaRPr>
          </a:p>
        </p:txBody>
      </p:sp>
      <p:sp>
        <p:nvSpPr>
          <p:cNvPr id="384010" name="AutoShape 10"/>
          <p:cNvSpPr>
            <a:spLocks noChangeArrowheads="1"/>
          </p:cNvSpPr>
          <p:nvPr/>
        </p:nvSpPr>
        <p:spPr bwMode="auto">
          <a:xfrm rot="5400000">
            <a:off x="3744119" y="2069306"/>
            <a:ext cx="1368425" cy="8208963"/>
          </a:xfrm>
          <a:prstGeom prst="cube">
            <a:avLst>
              <a:gd name="adj" fmla="val 11667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rot="10800000" vert="eaVert" wrap="none" lIns="93662" tIns="46038" rIns="93662" bIns="46038" anchor="ctr"/>
          <a:lstStyle/>
          <a:p>
            <a:pPr defTabSz="927100" rtl="1">
              <a:lnSpc>
                <a:spcPct val="130000"/>
              </a:lnSpc>
              <a:spcBef>
                <a:spcPct val="50000"/>
              </a:spcBef>
              <a:defRPr/>
            </a:pPr>
            <a:r>
              <a:rPr lang="fa-IR" sz="2000" b="1">
                <a:solidFill>
                  <a:srgbClr val="FFFF00"/>
                </a:solidFill>
                <a:latin typeface="Times New Roman" pitchFamily="18" charset="0"/>
                <a:cs typeface="+mn-cs"/>
              </a:rPr>
              <a:t> نتایج مورد انتظار : مقلد – افزایش منافع کوتاه مدت </a:t>
            </a:r>
          </a:p>
          <a:p>
            <a:pPr defTabSz="927100" rtl="1">
              <a:lnSpc>
                <a:spcPct val="130000"/>
              </a:lnSpc>
              <a:spcBef>
                <a:spcPct val="50000"/>
              </a:spcBef>
              <a:defRPr/>
            </a:pPr>
            <a:r>
              <a:rPr lang="fa-IR" sz="2000" b="1">
                <a:solidFill>
                  <a:srgbClr val="FFFF00"/>
                </a:solidFill>
                <a:latin typeface="Times New Roman" pitchFamily="18" charset="0"/>
                <a:cs typeface="+mn-cs"/>
              </a:rPr>
              <a:t>   نوآور – (الف) ایجاد مرحله رشد جدید در بازار (ب)  افزایش سود (ج) فرصتهای رشد </a:t>
            </a:r>
            <a:endParaRPr lang="en-US" altLang="en-US" sz="2000" b="1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40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40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4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40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40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84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4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40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40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4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4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4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84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003" grpId="0" animBg="1"/>
      <p:bldP spid="384005" grpId="0" animBg="1"/>
      <p:bldP spid="384007" grpId="0"/>
      <p:bldP spid="384009" grpId="0" animBg="1"/>
      <p:bldP spid="3840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z="6000" b="1" smtClean="0"/>
              <a:t>استراتژی های بازار</a:t>
            </a:r>
            <a:endParaRPr lang="en-US" sz="6000" b="1" dirty="0" smtClean="0"/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 eaLnBrk="1" hangingPunct="1">
              <a:buFont typeface="Wingdings" pitchFamily="2" charset="2"/>
              <a:buNone/>
              <a:defRPr/>
            </a:pPr>
            <a:r>
              <a:rPr lang="fa-IR" sz="4400" b="1" smtClean="0">
                <a:solidFill>
                  <a:srgbClr val="FF0000"/>
                </a:solidFill>
              </a:rPr>
              <a:t>4- استراتژی تعهد و فعال بودن در بازار </a:t>
            </a:r>
          </a:p>
          <a:p>
            <a:pPr algn="r" rtl="1" eaLnBrk="1" hangingPunct="1">
              <a:buFont typeface="Wingdings" pitchFamily="2" charset="2"/>
              <a:buNone/>
              <a:defRPr/>
            </a:pPr>
            <a:endParaRPr lang="fa-IR" sz="4400" b="1" smtClean="0">
              <a:solidFill>
                <a:srgbClr val="FF0000"/>
              </a:solidFill>
            </a:endParaRPr>
          </a:p>
          <a:p>
            <a:pPr algn="r" rtl="1" eaLnBrk="1" hangingPunct="1">
              <a:buFont typeface="Wingdings" pitchFamily="2" charset="2"/>
              <a:buNone/>
              <a:defRPr/>
            </a:pPr>
            <a:r>
              <a:rPr lang="fa-IR" smtClean="0"/>
              <a:t>      </a:t>
            </a:r>
            <a:r>
              <a:rPr lang="fa-IR" sz="3600" b="1" smtClean="0"/>
              <a:t>- استراتژی تعهد و فعالیت قوی  </a:t>
            </a:r>
          </a:p>
          <a:p>
            <a:pPr algn="r" rtl="1" eaLnBrk="1" hangingPunct="1">
              <a:buFont typeface="Wingdings" pitchFamily="2" charset="2"/>
              <a:buNone/>
              <a:defRPr/>
            </a:pPr>
            <a:r>
              <a:rPr lang="fa-IR" sz="3600" b="1" smtClean="0"/>
              <a:t>     - استراتژی تعهد و فعالیت متوسط </a:t>
            </a:r>
          </a:p>
          <a:p>
            <a:pPr algn="r" rtl="1" eaLnBrk="1" hangingPunct="1">
              <a:buFont typeface="Wingdings" pitchFamily="2" charset="2"/>
              <a:buNone/>
              <a:defRPr/>
            </a:pPr>
            <a:r>
              <a:rPr lang="fa-IR" sz="3600" b="1" smtClean="0"/>
              <a:t>     - استراتژی تعهد و فعالیت کم </a:t>
            </a:r>
            <a:endParaRPr lang="en-US" sz="3600" b="1" dirty="0" smtClean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727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727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27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72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2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72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2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372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372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372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7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mtClean="0"/>
              <a:t>کاسبکار کیست؟ </a:t>
            </a:r>
            <a:endParaRPr lang="en-US" dirty="0" smtClean="0"/>
          </a:p>
        </p:txBody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 eaLnBrk="1" hangingPunct="1">
              <a:buFont typeface="Wingdings" pitchFamily="2" charset="2"/>
              <a:buNone/>
              <a:defRPr/>
            </a:pPr>
            <a:r>
              <a:rPr lang="fa-IR" smtClean="0"/>
              <a:t>کاسبکار فردیست حرفه ای که وظیفه اش فرصت یابی و فرصت سازی و نیز کارآفرینی و ارزش آفرینی در محیط و فضای رقابتی کسب و کار و بازار است .</a:t>
            </a:r>
          </a:p>
          <a:p>
            <a:pPr algn="r" rtl="1" eaLnBrk="1" hangingPunct="1">
              <a:buFont typeface="Wingdings" pitchFamily="2" charset="2"/>
              <a:buNone/>
              <a:defRPr/>
            </a:pPr>
            <a:endParaRPr lang="fa-IR" smtClean="0"/>
          </a:p>
          <a:p>
            <a:pPr algn="r" rtl="1" eaLnBrk="1" hangingPunct="1">
              <a:buFont typeface="Wingdings" pitchFamily="2" charset="2"/>
              <a:buChar char="ü"/>
              <a:defRPr/>
            </a:pPr>
            <a:r>
              <a:rPr lang="fa-IR" smtClean="0"/>
              <a:t>لازمه کاسبکاری موفق ارتباط و حضور دائم در صحنه بازار و رقابت است . </a:t>
            </a:r>
            <a:endParaRPr lang="en-US" dirty="0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5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95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5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5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5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5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5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5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5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5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5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526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AutoShape 2"/>
          <p:cNvSpPr>
            <a:spLocks noChangeArrowheads="1"/>
          </p:cNvSpPr>
          <p:nvPr/>
        </p:nvSpPr>
        <p:spPr bwMode="auto">
          <a:xfrm rot="5400000">
            <a:off x="3635375" y="-2332037"/>
            <a:ext cx="1800225" cy="8280400"/>
          </a:xfrm>
          <a:prstGeom prst="cube">
            <a:avLst>
              <a:gd name="adj" fmla="val 11667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rot="10800000" vert="eaVert" wrap="none" lIns="93662" tIns="46038" rIns="93662" bIns="46038" anchor="ctr"/>
          <a:lstStyle/>
          <a:p>
            <a:pPr defTabSz="927100">
              <a:lnSpc>
                <a:spcPct val="120000"/>
              </a:lnSpc>
              <a:spcBef>
                <a:spcPct val="50000"/>
              </a:spcBef>
              <a:defRPr/>
            </a:pPr>
            <a:r>
              <a:rPr lang="fa-IR" sz="3600" b="1">
                <a:latin typeface="Times New Roman" pitchFamily="18" charset="0"/>
                <a:cs typeface="+mn-cs"/>
              </a:rPr>
              <a:t> </a:t>
            </a:r>
            <a:r>
              <a:rPr lang="fa-IR" sz="2800" b="1">
                <a:solidFill>
                  <a:srgbClr val="FFFF00"/>
                </a:solidFill>
                <a:latin typeface="Times New Roman" pitchFamily="18" charset="0"/>
                <a:cs typeface="+mn-cs"/>
              </a:rPr>
              <a:t>تعریف :</a:t>
            </a:r>
            <a:r>
              <a:rPr lang="fa-IR" sz="2800" b="1">
                <a:latin typeface="Times New Roman" pitchFamily="18" charset="0"/>
                <a:cs typeface="+mn-cs"/>
              </a:rPr>
              <a:t> چالش تهاجمی از طریق شکل های گوناگون و متنوع </a:t>
            </a:r>
          </a:p>
          <a:p>
            <a:pPr defTabSz="927100">
              <a:lnSpc>
                <a:spcPct val="120000"/>
              </a:lnSpc>
              <a:spcBef>
                <a:spcPct val="50000"/>
              </a:spcBef>
              <a:defRPr/>
            </a:pPr>
            <a:r>
              <a:rPr lang="fa-IR" sz="2800" b="1">
                <a:latin typeface="Times New Roman" pitchFamily="18" charset="0"/>
                <a:cs typeface="+mn-cs"/>
              </a:rPr>
              <a:t>           آمیخته بازاریابی (محصول ، قیمت ،توزیع ، ترویج) </a:t>
            </a:r>
          </a:p>
        </p:txBody>
      </p:sp>
      <p:sp>
        <p:nvSpPr>
          <p:cNvPr id="385027" name="Rectangle 3"/>
          <p:cNvSpPr>
            <a:spLocks noChangeArrowheads="1"/>
          </p:cNvSpPr>
          <p:nvPr/>
        </p:nvSpPr>
        <p:spPr bwMode="auto">
          <a:xfrm>
            <a:off x="3203575" y="0"/>
            <a:ext cx="55324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 algn="l">
              <a:lnSpc>
                <a:spcPct val="150000"/>
              </a:lnSpc>
              <a:spcBef>
                <a:spcPct val="50000"/>
              </a:spcBef>
              <a:defRPr/>
            </a:pPr>
            <a:r>
              <a:rPr lang="fa-IR" sz="4000" b="1" dirty="0">
                <a:latin typeface="Times New Roman" pitchFamily="18" charset="0"/>
                <a:cs typeface="+mn-cs"/>
              </a:rPr>
              <a:t>1-استراتژی تعهد وفعالیت قوی</a:t>
            </a:r>
            <a:r>
              <a:rPr lang="fa-IR" sz="4000" dirty="0">
                <a:latin typeface="Times New Roman" pitchFamily="18" charset="0"/>
                <a:cs typeface="+mn-cs"/>
              </a:rPr>
              <a:t> </a:t>
            </a:r>
          </a:p>
        </p:txBody>
      </p:sp>
      <p:sp>
        <p:nvSpPr>
          <p:cNvPr id="385029" name="AutoShape 5"/>
          <p:cNvSpPr>
            <a:spLocks noChangeArrowheads="1"/>
          </p:cNvSpPr>
          <p:nvPr/>
        </p:nvSpPr>
        <p:spPr bwMode="auto">
          <a:xfrm rot="5400000">
            <a:off x="3924300" y="-819150"/>
            <a:ext cx="1079500" cy="8280400"/>
          </a:xfrm>
          <a:prstGeom prst="cube">
            <a:avLst>
              <a:gd name="adj" fmla="val 11667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rot="10800000" vert="eaVert" wrap="none" lIns="93662" tIns="46038" rIns="93662" bIns="46038" anchor="ctr"/>
          <a:lstStyle/>
          <a:p>
            <a:pPr defTabSz="927100">
              <a:lnSpc>
                <a:spcPct val="120000"/>
              </a:lnSpc>
              <a:spcBef>
                <a:spcPct val="50000"/>
              </a:spcBef>
              <a:defRPr/>
            </a:pPr>
            <a:r>
              <a:rPr lang="fa-IR" sz="3600" b="1" dirty="0">
                <a:latin typeface="Times New Roman" pitchFamily="18" charset="0"/>
                <a:cs typeface="+mn-cs"/>
              </a:rPr>
              <a:t> </a:t>
            </a:r>
            <a:r>
              <a:rPr lang="fa-IR" sz="2800" b="1" dirty="0">
                <a:solidFill>
                  <a:srgbClr val="FFFF00"/>
                </a:solidFill>
                <a:latin typeface="Times New Roman" pitchFamily="18" charset="0"/>
                <a:cs typeface="+mn-cs"/>
              </a:rPr>
              <a:t>هدف :</a:t>
            </a:r>
            <a:r>
              <a:rPr lang="fa-IR" sz="2800" b="1" dirty="0">
                <a:latin typeface="Times New Roman" pitchFamily="18" charset="0"/>
                <a:cs typeface="+mn-cs"/>
              </a:rPr>
              <a:t> دفاع از وضعیت و موقعیت به هر قیمت  </a:t>
            </a:r>
          </a:p>
        </p:txBody>
      </p:sp>
      <p:sp>
        <p:nvSpPr>
          <p:cNvPr id="385030" name="AutoShape 6"/>
          <p:cNvSpPr>
            <a:spLocks noChangeArrowheads="1"/>
          </p:cNvSpPr>
          <p:nvPr/>
        </p:nvSpPr>
        <p:spPr bwMode="auto">
          <a:xfrm rot="5400000">
            <a:off x="3600450" y="657225"/>
            <a:ext cx="1727200" cy="8280400"/>
          </a:xfrm>
          <a:prstGeom prst="cube">
            <a:avLst>
              <a:gd name="adj" fmla="val 11667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rot="10800000" vert="eaVert" wrap="none" lIns="93662" tIns="46038" rIns="93662" bIns="46038" anchor="ctr"/>
          <a:lstStyle/>
          <a:p>
            <a:pPr defTabSz="927100" rtl="1">
              <a:lnSpc>
                <a:spcPct val="120000"/>
              </a:lnSpc>
              <a:spcBef>
                <a:spcPct val="50000"/>
              </a:spcBef>
              <a:defRPr/>
            </a:pPr>
            <a:r>
              <a:rPr lang="fa-IR" sz="2400" b="1">
                <a:solidFill>
                  <a:srgbClr val="FFFF00"/>
                </a:solidFill>
                <a:latin typeface="Times New Roman" pitchFamily="18" charset="0"/>
                <a:cs typeface="+mn-cs"/>
              </a:rPr>
              <a:t>الزامات :</a:t>
            </a:r>
            <a:r>
              <a:rPr lang="fa-IR" sz="2400" b="1">
                <a:solidFill>
                  <a:schemeClr val="tx2"/>
                </a:solidFill>
                <a:latin typeface="Times New Roman" pitchFamily="18" charset="0"/>
                <a:cs typeface="+mn-cs"/>
              </a:rPr>
              <a:t>(</a:t>
            </a:r>
            <a:r>
              <a:rPr lang="fa-IR" sz="2400" b="1">
                <a:latin typeface="Times New Roman" pitchFamily="18" charset="0"/>
                <a:cs typeface="+mn-cs"/>
                <a:sym typeface="Wingdings" pitchFamily="2" charset="2"/>
              </a:rPr>
              <a:t>الف )</a:t>
            </a:r>
            <a:r>
              <a:rPr lang="fa-IR" sz="2400" b="1">
                <a:latin typeface="Times New Roman" pitchFamily="18" charset="0"/>
                <a:cs typeface="+mn-cs"/>
              </a:rPr>
              <a:t> انجام فعالیت ها به بهترین شکل با توجه به صرفه جویی مقیاس </a:t>
            </a:r>
          </a:p>
          <a:p>
            <a:pPr defTabSz="927100" rtl="1">
              <a:lnSpc>
                <a:spcPct val="120000"/>
              </a:lnSpc>
              <a:spcBef>
                <a:spcPct val="50000"/>
              </a:spcBef>
              <a:defRPr/>
            </a:pPr>
            <a:r>
              <a:rPr lang="fa-IR" sz="2400" b="1">
                <a:latin typeface="Times New Roman" pitchFamily="18" charset="0"/>
                <a:cs typeface="+mn-cs"/>
              </a:rPr>
              <a:t>            (ب) عدم قناعت و رضایت از وضع موجود</a:t>
            </a:r>
          </a:p>
          <a:p>
            <a:pPr defTabSz="927100" rtl="1">
              <a:lnSpc>
                <a:spcPct val="120000"/>
              </a:lnSpc>
              <a:spcBef>
                <a:spcPct val="50000"/>
              </a:spcBef>
              <a:defRPr/>
            </a:pPr>
            <a:r>
              <a:rPr lang="fa-IR" sz="2400" b="1">
                <a:latin typeface="Times New Roman" pitchFamily="18" charset="0"/>
                <a:cs typeface="+mn-cs"/>
              </a:rPr>
              <a:t>            (ج) منابع فراوان               (د) تمایل و توانایی ریسک پذیری  </a:t>
            </a:r>
          </a:p>
        </p:txBody>
      </p:sp>
      <p:sp>
        <p:nvSpPr>
          <p:cNvPr id="385032" name="AutoShape 8"/>
          <p:cNvSpPr>
            <a:spLocks noChangeArrowheads="1"/>
          </p:cNvSpPr>
          <p:nvPr/>
        </p:nvSpPr>
        <p:spPr bwMode="auto">
          <a:xfrm rot="5400000">
            <a:off x="3924300" y="2178050"/>
            <a:ext cx="1079500" cy="8280400"/>
          </a:xfrm>
          <a:prstGeom prst="cube">
            <a:avLst>
              <a:gd name="adj" fmla="val 11667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rot="10800000" vert="eaVert" wrap="none" lIns="93662" tIns="46038" rIns="93662" bIns="46038" anchor="ctr"/>
          <a:lstStyle/>
          <a:p>
            <a:pPr defTabSz="927100">
              <a:lnSpc>
                <a:spcPct val="120000"/>
              </a:lnSpc>
              <a:spcBef>
                <a:spcPct val="50000"/>
              </a:spcBef>
              <a:defRPr/>
            </a:pPr>
            <a:r>
              <a:rPr lang="fa-IR" sz="3600" b="1">
                <a:latin typeface="Times New Roman" pitchFamily="18" charset="0"/>
                <a:cs typeface="+mn-cs"/>
              </a:rPr>
              <a:t> </a:t>
            </a:r>
            <a:r>
              <a:rPr lang="fa-IR" sz="2800" b="1">
                <a:solidFill>
                  <a:srgbClr val="FFFF00"/>
                </a:solidFill>
                <a:latin typeface="Times New Roman" pitchFamily="18" charset="0"/>
                <a:cs typeface="+mn-cs"/>
              </a:rPr>
              <a:t>نتایج مورد انتظار :</a:t>
            </a:r>
            <a:r>
              <a:rPr lang="fa-IR" sz="2800" b="1">
                <a:latin typeface="Times New Roman" pitchFamily="18" charset="0"/>
                <a:cs typeface="+mn-cs"/>
              </a:rPr>
              <a:t> افزایش رشد ، سود و سهم بازار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5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5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5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5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5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5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5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5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5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5026" grpId="0" animBg="1"/>
      <p:bldP spid="385027" grpId="0"/>
      <p:bldP spid="385029" grpId="0" animBg="1"/>
      <p:bldP spid="385030" grpId="0" animBg="1"/>
      <p:bldP spid="38503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AutoShape 2"/>
          <p:cNvSpPr>
            <a:spLocks noChangeArrowheads="1"/>
          </p:cNvSpPr>
          <p:nvPr/>
        </p:nvSpPr>
        <p:spPr bwMode="auto">
          <a:xfrm rot="5400000">
            <a:off x="3925094" y="-2693194"/>
            <a:ext cx="1079500" cy="8281988"/>
          </a:xfrm>
          <a:prstGeom prst="cube">
            <a:avLst>
              <a:gd name="adj" fmla="val 11667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rot="10800000" vert="eaVert" wrap="none" lIns="93662" tIns="46038" rIns="93662" bIns="46038" anchor="ctr"/>
          <a:lstStyle/>
          <a:p>
            <a:pPr defTabSz="927100">
              <a:lnSpc>
                <a:spcPct val="120000"/>
              </a:lnSpc>
              <a:spcBef>
                <a:spcPct val="50000"/>
              </a:spcBef>
              <a:defRPr/>
            </a:pPr>
            <a:r>
              <a:rPr lang="fa-IR" sz="3200" b="1">
                <a:solidFill>
                  <a:schemeClr val="accent1"/>
                </a:solidFill>
                <a:latin typeface="Times New Roman" pitchFamily="18" charset="0"/>
                <a:cs typeface="+mn-cs"/>
              </a:rPr>
              <a:t> </a:t>
            </a:r>
            <a:r>
              <a:rPr lang="fa-IR" sz="3200" b="1">
                <a:solidFill>
                  <a:srgbClr val="FFFF00"/>
                </a:solidFill>
                <a:latin typeface="Times New Roman" pitchFamily="18" charset="0"/>
                <a:cs typeface="+mn-cs"/>
              </a:rPr>
              <a:t>تعريف :</a:t>
            </a:r>
            <a:r>
              <a:rPr lang="fa-IR" sz="3200" b="1">
                <a:latin typeface="Times New Roman" pitchFamily="18" charset="0"/>
                <a:cs typeface="+mn-cs"/>
              </a:rPr>
              <a:t> حفظ ثبات منافع در بازار </a:t>
            </a:r>
          </a:p>
          <a:p>
            <a:pPr defTabSz="927100" eaLnBrk="0" hangingPunct="0">
              <a:defRPr/>
            </a:pPr>
            <a:endParaRPr lang="en-US" altLang="en-US" sz="3200" b="1" dirty="0">
              <a:cs typeface="+mn-cs"/>
            </a:endParaRPr>
          </a:p>
        </p:txBody>
      </p:sp>
      <p:sp>
        <p:nvSpPr>
          <p:cNvPr id="386051" name="AutoShape 3"/>
          <p:cNvSpPr>
            <a:spLocks noChangeArrowheads="1"/>
          </p:cNvSpPr>
          <p:nvPr/>
        </p:nvSpPr>
        <p:spPr bwMode="auto">
          <a:xfrm rot="5400000">
            <a:off x="3852068" y="-1251743"/>
            <a:ext cx="1223963" cy="8280400"/>
          </a:xfrm>
          <a:prstGeom prst="cube">
            <a:avLst>
              <a:gd name="adj" fmla="val 11667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rot="10800000" vert="eaVert" wrap="none" lIns="93662" tIns="46038" rIns="93662" bIns="46038" anchor="ctr"/>
          <a:lstStyle/>
          <a:p>
            <a:pPr defTabSz="927100">
              <a:lnSpc>
                <a:spcPct val="120000"/>
              </a:lnSpc>
              <a:spcBef>
                <a:spcPct val="50000"/>
              </a:spcBef>
              <a:defRPr/>
            </a:pPr>
            <a:r>
              <a:rPr lang="fa-IR" sz="3200" b="1">
                <a:solidFill>
                  <a:schemeClr val="accent1"/>
                </a:solidFill>
                <a:latin typeface="Times New Roman" pitchFamily="18" charset="0"/>
                <a:cs typeface="+mn-cs"/>
              </a:rPr>
              <a:t> </a:t>
            </a:r>
            <a:r>
              <a:rPr lang="fa-IR" sz="3200" b="1">
                <a:solidFill>
                  <a:srgbClr val="FFFF00"/>
                </a:solidFill>
                <a:latin typeface="Times New Roman" pitchFamily="18" charset="0"/>
                <a:cs typeface="+mn-cs"/>
              </a:rPr>
              <a:t>هدف:</a:t>
            </a:r>
            <a:r>
              <a:rPr lang="fa-IR" sz="3200" b="1">
                <a:solidFill>
                  <a:schemeClr val="accent1"/>
                </a:solidFill>
                <a:latin typeface="Times New Roman" pitchFamily="18" charset="0"/>
                <a:cs typeface="+mn-cs"/>
              </a:rPr>
              <a:t> </a:t>
            </a:r>
            <a:r>
              <a:rPr lang="fa-IR" sz="3200" b="1">
                <a:latin typeface="Times New Roman" pitchFamily="18" charset="0"/>
                <a:cs typeface="+mn-cs"/>
              </a:rPr>
              <a:t>نگهداری وضع موجود</a:t>
            </a:r>
            <a:r>
              <a:rPr lang="fa-IR" sz="3200" b="1">
                <a:solidFill>
                  <a:schemeClr val="accent1"/>
                </a:solidFill>
                <a:latin typeface="Times New Roman" pitchFamily="18" charset="0"/>
                <a:cs typeface="+mn-cs"/>
              </a:rPr>
              <a:t> </a:t>
            </a:r>
          </a:p>
        </p:txBody>
      </p:sp>
      <p:sp>
        <p:nvSpPr>
          <p:cNvPr id="386052" name="AutoShape 4"/>
          <p:cNvSpPr>
            <a:spLocks noChangeArrowheads="1"/>
          </p:cNvSpPr>
          <p:nvPr/>
        </p:nvSpPr>
        <p:spPr bwMode="auto">
          <a:xfrm rot="5400000">
            <a:off x="3814762" y="225426"/>
            <a:ext cx="1152525" cy="8280400"/>
          </a:xfrm>
          <a:prstGeom prst="cube">
            <a:avLst>
              <a:gd name="adj" fmla="val 11667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rot="10800000" vert="eaVert" wrap="none" lIns="93662" tIns="46038" rIns="93662" bIns="46038" anchor="ctr"/>
          <a:lstStyle/>
          <a:p>
            <a:pPr defTabSz="927100">
              <a:lnSpc>
                <a:spcPct val="120000"/>
              </a:lnSpc>
              <a:spcBef>
                <a:spcPct val="50000"/>
              </a:spcBef>
              <a:defRPr/>
            </a:pPr>
            <a:r>
              <a:rPr lang="fa-IR" sz="3200" b="1">
                <a:solidFill>
                  <a:schemeClr val="accent1"/>
                </a:solidFill>
                <a:latin typeface="Times New Roman" pitchFamily="18" charset="0"/>
                <a:cs typeface="+mn-cs"/>
              </a:rPr>
              <a:t> </a:t>
            </a:r>
            <a:r>
              <a:rPr lang="fa-IR" sz="3200" b="1">
                <a:solidFill>
                  <a:srgbClr val="FFFF00"/>
                </a:solidFill>
                <a:latin typeface="Times New Roman" pitchFamily="18" charset="0"/>
                <a:cs typeface="+mn-cs"/>
              </a:rPr>
              <a:t>الزامات :</a:t>
            </a:r>
            <a:r>
              <a:rPr lang="fa-IR" sz="3200" b="1">
                <a:solidFill>
                  <a:schemeClr val="accent1"/>
                </a:solidFill>
                <a:latin typeface="Times New Roman" pitchFamily="18" charset="0"/>
                <a:cs typeface="+mn-cs"/>
              </a:rPr>
              <a:t> </a:t>
            </a:r>
            <a:r>
              <a:rPr lang="fa-IR" sz="3200" b="1">
                <a:latin typeface="Times New Roman" pitchFamily="18" charset="0"/>
                <a:cs typeface="+mn-cs"/>
              </a:rPr>
              <a:t>رضایت و خشنودی مشتری</a:t>
            </a:r>
            <a:r>
              <a:rPr lang="fa-IR" sz="3200" b="1">
                <a:solidFill>
                  <a:schemeClr val="accent1"/>
                </a:solidFill>
                <a:latin typeface="Times New Roman" pitchFamily="18" charset="0"/>
                <a:cs typeface="+mn-cs"/>
              </a:rPr>
              <a:t> </a:t>
            </a:r>
            <a:endParaRPr lang="en-US" sz="3200" b="1" dirty="0">
              <a:latin typeface="Times New Roman" pitchFamily="18" charset="0"/>
              <a:cs typeface="+mn-cs"/>
            </a:endParaRPr>
          </a:p>
        </p:txBody>
      </p:sp>
      <p:sp>
        <p:nvSpPr>
          <p:cNvPr id="386053" name="AutoShape 5"/>
          <p:cNvSpPr>
            <a:spLocks noChangeArrowheads="1"/>
          </p:cNvSpPr>
          <p:nvPr/>
        </p:nvSpPr>
        <p:spPr bwMode="auto">
          <a:xfrm rot="5400000">
            <a:off x="3780631" y="1770857"/>
            <a:ext cx="1222375" cy="8281988"/>
          </a:xfrm>
          <a:prstGeom prst="cube">
            <a:avLst>
              <a:gd name="adj" fmla="val 11667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rot="10800000" vert="eaVert" wrap="none" lIns="93662" tIns="46038" rIns="93662" bIns="46038" anchor="ctr"/>
          <a:lstStyle/>
          <a:p>
            <a:pPr defTabSz="927100">
              <a:lnSpc>
                <a:spcPct val="120000"/>
              </a:lnSpc>
              <a:spcBef>
                <a:spcPct val="50000"/>
              </a:spcBef>
              <a:defRPr/>
            </a:pPr>
            <a:r>
              <a:rPr lang="fa-IR" sz="3200" b="1">
                <a:solidFill>
                  <a:schemeClr val="accent1"/>
                </a:solidFill>
                <a:latin typeface="Times New Roman" pitchFamily="18" charset="0"/>
                <a:cs typeface="+mn-cs"/>
              </a:rPr>
              <a:t> </a:t>
            </a:r>
            <a:r>
              <a:rPr lang="fa-IR" sz="3200" b="1">
                <a:solidFill>
                  <a:srgbClr val="FFFF00"/>
                </a:solidFill>
                <a:latin typeface="Times New Roman" pitchFamily="18" charset="0"/>
                <a:cs typeface="+mn-cs"/>
              </a:rPr>
              <a:t>نتايج مورد انتظار :</a:t>
            </a:r>
            <a:r>
              <a:rPr lang="fa-IR" sz="3200" b="1">
                <a:solidFill>
                  <a:schemeClr val="accent1"/>
                </a:solidFill>
                <a:latin typeface="Times New Roman" pitchFamily="18" charset="0"/>
                <a:cs typeface="+mn-cs"/>
              </a:rPr>
              <a:t> </a:t>
            </a:r>
            <a:r>
              <a:rPr lang="fa-IR" sz="3200" b="1">
                <a:latin typeface="Times New Roman" pitchFamily="18" charset="0"/>
                <a:cs typeface="+mn-cs"/>
              </a:rPr>
              <a:t>سود آوری قابل قبول</a:t>
            </a:r>
            <a:r>
              <a:rPr lang="fa-IR" sz="3200" b="1">
                <a:solidFill>
                  <a:schemeClr val="accent1"/>
                </a:solidFill>
                <a:latin typeface="Times New Roman" pitchFamily="18" charset="0"/>
                <a:cs typeface="+mn-cs"/>
              </a:rPr>
              <a:t> </a:t>
            </a:r>
            <a:endParaRPr lang="en-US" sz="3200" b="1" dirty="0">
              <a:latin typeface="Times New Roman" pitchFamily="18" charset="0"/>
              <a:cs typeface="+mn-cs"/>
            </a:endParaRPr>
          </a:p>
        </p:txBody>
      </p:sp>
      <p:sp>
        <p:nvSpPr>
          <p:cNvPr id="386054" name="Rectangle 6"/>
          <p:cNvSpPr>
            <a:spLocks noChangeArrowheads="1"/>
          </p:cNvSpPr>
          <p:nvPr/>
        </p:nvSpPr>
        <p:spPr bwMode="auto">
          <a:xfrm>
            <a:off x="3789363" y="0"/>
            <a:ext cx="56594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1">
              <a:lnSpc>
                <a:spcPct val="150000"/>
              </a:lnSpc>
              <a:spcBef>
                <a:spcPct val="50000"/>
              </a:spcBef>
              <a:defRPr/>
            </a:pPr>
            <a:r>
              <a:rPr lang="fa-IR" sz="3600" b="1" dirty="0">
                <a:latin typeface="Times New Roman" pitchFamily="18" charset="0"/>
                <a:cs typeface="+mn-cs"/>
              </a:rPr>
              <a:t>2-استراتژی تعهد و فعالیت متوسط</a:t>
            </a:r>
            <a:r>
              <a:rPr lang="fa-IR" sz="3600" dirty="0">
                <a:latin typeface="Times New Roman" pitchFamily="18" charset="0"/>
                <a:cs typeface="+mn-cs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6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6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86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6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6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86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6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6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6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6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6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6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6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6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86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050" grpId="0" animBg="1"/>
      <p:bldP spid="386051" grpId="0" animBg="1"/>
      <p:bldP spid="386052" grpId="0" animBg="1"/>
      <p:bldP spid="386053" grpId="0" animBg="1"/>
      <p:bldP spid="38605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AutoShape 2"/>
          <p:cNvSpPr>
            <a:spLocks noChangeArrowheads="1"/>
          </p:cNvSpPr>
          <p:nvPr/>
        </p:nvSpPr>
        <p:spPr bwMode="auto">
          <a:xfrm rot="5400000">
            <a:off x="4067175" y="-3052762"/>
            <a:ext cx="936625" cy="8569325"/>
          </a:xfrm>
          <a:prstGeom prst="cube">
            <a:avLst>
              <a:gd name="adj" fmla="val 11667"/>
            </a:avLst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rot="10800000" vert="eaVert" wrap="none" lIns="93662" tIns="46038" rIns="93662" bIns="46038" anchor="ctr"/>
          <a:lstStyle/>
          <a:p>
            <a:pPr defTabSz="927100">
              <a:lnSpc>
                <a:spcPct val="130000"/>
              </a:lnSpc>
              <a:spcBef>
                <a:spcPct val="50000"/>
              </a:spcBef>
              <a:defRPr/>
            </a:pPr>
            <a:r>
              <a:rPr lang="fa-IR" sz="3200" b="1">
                <a:solidFill>
                  <a:schemeClr val="accent1"/>
                </a:solidFill>
                <a:latin typeface="Times New Roman" pitchFamily="18" charset="0"/>
                <a:cs typeface="+mn-cs"/>
              </a:rPr>
              <a:t> </a:t>
            </a:r>
            <a:r>
              <a:rPr lang="fa-IR" sz="3200" b="1">
                <a:solidFill>
                  <a:srgbClr val="FFFF00"/>
                </a:solidFill>
                <a:latin typeface="Times New Roman" pitchFamily="18" charset="0"/>
                <a:cs typeface="+mn-cs"/>
              </a:rPr>
              <a:t>تعريف :</a:t>
            </a:r>
            <a:r>
              <a:rPr lang="fa-IR" sz="3200" b="1">
                <a:solidFill>
                  <a:schemeClr val="accent1"/>
                </a:solidFill>
                <a:latin typeface="Times New Roman" pitchFamily="18" charset="0"/>
                <a:cs typeface="+mn-cs"/>
              </a:rPr>
              <a:t> </a:t>
            </a:r>
            <a:r>
              <a:rPr lang="fa-IR" sz="3200" b="1">
                <a:latin typeface="Times New Roman" pitchFamily="18" charset="0"/>
                <a:cs typeface="+mn-cs"/>
              </a:rPr>
              <a:t>کسب منافع زود گذر در بازار </a:t>
            </a:r>
            <a:r>
              <a:rPr lang="fa-IR" sz="3200" b="1">
                <a:solidFill>
                  <a:schemeClr val="accent1"/>
                </a:solidFill>
                <a:latin typeface="Times New Roman" pitchFamily="18" charset="0"/>
                <a:cs typeface="+mn-cs"/>
              </a:rPr>
              <a:t> </a:t>
            </a:r>
            <a:endParaRPr lang="en-US" altLang="en-US" sz="3200" b="1" dirty="0">
              <a:solidFill>
                <a:schemeClr val="accent1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87075" name="AutoShape 3"/>
          <p:cNvSpPr>
            <a:spLocks noChangeArrowheads="1"/>
          </p:cNvSpPr>
          <p:nvPr/>
        </p:nvSpPr>
        <p:spPr bwMode="auto">
          <a:xfrm rot="5400000">
            <a:off x="4103687" y="-1936749"/>
            <a:ext cx="936625" cy="8642350"/>
          </a:xfrm>
          <a:prstGeom prst="cube">
            <a:avLst>
              <a:gd name="adj" fmla="val 11667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rot="10800000" vert="eaVert" wrap="none" lIns="93662" tIns="46038" rIns="93662" bIns="46038" anchor="ctr"/>
          <a:lstStyle/>
          <a:p>
            <a:pPr defTabSz="927100">
              <a:lnSpc>
                <a:spcPct val="130000"/>
              </a:lnSpc>
              <a:spcBef>
                <a:spcPct val="50000"/>
              </a:spcBef>
              <a:defRPr/>
            </a:pPr>
            <a:r>
              <a:rPr lang="fa-IR" sz="3200" b="1">
                <a:solidFill>
                  <a:schemeClr val="accent1"/>
                </a:solidFill>
                <a:latin typeface="Times New Roman" pitchFamily="18" charset="0"/>
                <a:cs typeface="+mn-cs"/>
              </a:rPr>
              <a:t> </a:t>
            </a:r>
            <a:r>
              <a:rPr lang="fa-IR" sz="3200" b="1">
                <a:solidFill>
                  <a:srgbClr val="FFFF00"/>
                </a:solidFill>
                <a:latin typeface="Times New Roman" pitchFamily="18" charset="0"/>
                <a:cs typeface="+mn-cs"/>
              </a:rPr>
              <a:t>هدف:</a:t>
            </a:r>
            <a:r>
              <a:rPr lang="fa-IR" sz="3200" b="1">
                <a:solidFill>
                  <a:schemeClr val="accent1"/>
                </a:solidFill>
                <a:latin typeface="Times New Roman" pitchFamily="18" charset="0"/>
                <a:cs typeface="+mn-cs"/>
              </a:rPr>
              <a:t> </a:t>
            </a:r>
            <a:r>
              <a:rPr lang="fa-IR" sz="3200" b="1">
                <a:latin typeface="Times New Roman" pitchFamily="18" charset="0"/>
                <a:cs typeface="+mn-cs"/>
              </a:rPr>
              <a:t>اقدام در تاريکی</a:t>
            </a:r>
          </a:p>
        </p:txBody>
      </p:sp>
      <p:sp>
        <p:nvSpPr>
          <p:cNvPr id="387076" name="AutoShape 4"/>
          <p:cNvSpPr>
            <a:spLocks noChangeArrowheads="1"/>
          </p:cNvSpPr>
          <p:nvPr/>
        </p:nvSpPr>
        <p:spPr bwMode="auto">
          <a:xfrm rot="5400000">
            <a:off x="4067969" y="-748506"/>
            <a:ext cx="1008062" cy="8642350"/>
          </a:xfrm>
          <a:prstGeom prst="cube">
            <a:avLst>
              <a:gd name="adj" fmla="val 11667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rot="10800000" vert="eaVert" wrap="none" lIns="93662" tIns="46038" rIns="93662" bIns="46038" anchor="ctr"/>
          <a:lstStyle/>
          <a:p>
            <a:pPr defTabSz="927100" rtl="1">
              <a:lnSpc>
                <a:spcPct val="130000"/>
              </a:lnSpc>
              <a:spcBef>
                <a:spcPct val="50000"/>
              </a:spcBef>
              <a:defRPr/>
            </a:pPr>
            <a:r>
              <a:rPr lang="fa-IR" sz="2800" b="1">
                <a:solidFill>
                  <a:schemeClr val="accent1"/>
                </a:solidFill>
                <a:latin typeface="Times New Roman" pitchFamily="18" charset="0"/>
                <a:cs typeface="+mn-cs"/>
              </a:rPr>
              <a:t> </a:t>
            </a:r>
            <a:r>
              <a:rPr lang="fa-IR" sz="3200" b="1">
                <a:solidFill>
                  <a:srgbClr val="FFFF00"/>
                </a:solidFill>
                <a:latin typeface="Times New Roman" pitchFamily="18" charset="0"/>
                <a:cs typeface="+mn-cs"/>
              </a:rPr>
              <a:t>الزامات:</a:t>
            </a:r>
            <a:r>
              <a:rPr lang="fa-IR" sz="2800" b="1">
                <a:solidFill>
                  <a:schemeClr val="accent1"/>
                </a:solidFill>
                <a:latin typeface="Times New Roman" pitchFamily="18" charset="0"/>
                <a:cs typeface="+mn-cs"/>
              </a:rPr>
              <a:t> </a:t>
            </a:r>
            <a:r>
              <a:rPr lang="fa-IR" sz="2800" b="1">
                <a:latin typeface="Times New Roman" pitchFamily="18" charset="0"/>
                <a:cs typeface="+mn-cs"/>
              </a:rPr>
              <a:t>خودارای از سرمايه گذاری برای هر نوع منفعت بلند مدت </a:t>
            </a:r>
            <a:endParaRPr lang="en-US" sz="2800" b="1" dirty="0">
              <a:latin typeface="Times New Roman" pitchFamily="18" charset="0"/>
              <a:cs typeface="+mn-cs"/>
            </a:endParaRPr>
          </a:p>
        </p:txBody>
      </p:sp>
      <p:sp>
        <p:nvSpPr>
          <p:cNvPr id="387077" name="AutoShape 5"/>
          <p:cNvSpPr>
            <a:spLocks noChangeArrowheads="1"/>
          </p:cNvSpPr>
          <p:nvPr/>
        </p:nvSpPr>
        <p:spPr bwMode="auto">
          <a:xfrm rot="5400000">
            <a:off x="3348037" y="1123951"/>
            <a:ext cx="2303463" cy="8640762"/>
          </a:xfrm>
          <a:prstGeom prst="cube">
            <a:avLst>
              <a:gd name="adj" fmla="val 11667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rot="10800000" vert="eaVert" wrap="none" lIns="93662" tIns="46038" rIns="93662" bIns="46038" anchor="ctr"/>
          <a:lstStyle/>
          <a:p>
            <a:pPr defTabSz="927100" rtl="1">
              <a:lnSpc>
                <a:spcPct val="130000"/>
              </a:lnSpc>
              <a:spcBef>
                <a:spcPct val="50000"/>
              </a:spcBef>
              <a:defRPr/>
            </a:pPr>
            <a:r>
              <a:rPr lang="fa-IR" sz="2400" b="1">
                <a:solidFill>
                  <a:schemeClr val="accent1"/>
                </a:solidFill>
                <a:latin typeface="Times New Roman" pitchFamily="18" charset="0"/>
                <a:cs typeface="+mn-cs"/>
              </a:rPr>
              <a:t> </a:t>
            </a:r>
            <a:r>
              <a:rPr lang="fa-IR" sz="3200" b="1">
                <a:solidFill>
                  <a:srgbClr val="FFFF00"/>
                </a:solidFill>
                <a:latin typeface="Times New Roman" pitchFamily="18" charset="0"/>
                <a:cs typeface="+mn-cs"/>
              </a:rPr>
              <a:t>نتايج مورد انتظار:</a:t>
            </a:r>
            <a:r>
              <a:rPr lang="fa-IR" sz="3200" b="1">
                <a:solidFill>
                  <a:schemeClr val="accent1"/>
                </a:solidFill>
                <a:latin typeface="Times New Roman" pitchFamily="18" charset="0"/>
                <a:cs typeface="+mn-cs"/>
              </a:rPr>
              <a:t> </a:t>
            </a:r>
            <a:r>
              <a:rPr lang="fa-IR" sz="3200" b="1">
                <a:latin typeface="Times New Roman" pitchFamily="18" charset="0"/>
                <a:cs typeface="+mn-cs"/>
              </a:rPr>
              <a:t>حفظ وضع موجود ( عدم افزایش </a:t>
            </a:r>
          </a:p>
          <a:p>
            <a:pPr defTabSz="927100">
              <a:lnSpc>
                <a:spcPct val="130000"/>
              </a:lnSpc>
              <a:spcBef>
                <a:spcPct val="50000"/>
              </a:spcBef>
              <a:defRPr/>
            </a:pPr>
            <a:r>
              <a:rPr lang="fa-IR" sz="3200" b="1">
                <a:latin typeface="Times New Roman" pitchFamily="18" charset="0"/>
                <a:cs typeface="+mn-cs"/>
              </a:rPr>
              <a:t> رشد ،سود و سهم بازار)</a:t>
            </a:r>
          </a:p>
          <a:p>
            <a:pPr defTabSz="927100">
              <a:defRPr/>
            </a:pPr>
            <a:endParaRPr lang="en-US" sz="2400" b="1" dirty="0">
              <a:latin typeface="Times New Roman" pitchFamily="18" charset="0"/>
              <a:cs typeface="+mn-cs"/>
            </a:endParaRPr>
          </a:p>
        </p:txBody>
      </p:sp>
      <p:sp>
        <p:nvSpPr>
          <p:cNvPr id="387078" name="Rectangle 6"/>
          <p:cNvSpPr>
            <a:spLocks noChangeArrowheads="1"/>
          </p:cNvSpPr>
          <p:nvPr/>
        </p:nvSpPr>
        <p:spPr bwMode="auto">
          <a:xfrm>
            <a:off x="4497388" y="0"/>
            <a:ext cx="4646612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30000"/>
              </a:lnSpc>
              <a:spcBef>
                <a:spcPct val="50000"/>
              </a:spcBef>
              <a:defRPr/>
            </a:pPr>
            <a:r>
              <a:rPr lang="fa-IR" sz="3600" b="1">
                <a:latin typeface="Times New Roman" pitchFamily="18" charset="0"/>
                <a:cs typeface="+mn-cs"/>
              </a:rPr>
              <a:t>3- استراتژی تعهد وفعالیت کم</a:t>
            </a:r>
            <a:endParaRPr lang="en-US" altLang="en-US" sz="3600" dirty="0">
              <a:latin typeface="Times New Roman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7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7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7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7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7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7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7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7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7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7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7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7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7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7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7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7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7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7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7074" grpId="0"/>
      <p:bldP spid="387075" grpId="0" animBg="1"/>
      <p:bldP spid="387076" grpId="0" animBg="1"/>
      <p:bldP spid="387077" grpId="0" animBg="1"/>
      <p:bldP spid="38707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z="6000" b="1" smtClean="0"/>
              <a:t>استراتژی های بازار</a:t>
            </a:r>
            <a:endParaRPr lang="en-US" sz="6000" b="1" dirty="0" smtClean="0"/>
          </a:p>
        </p:txBody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 eaLnBrk="1" hangingPunct="1">
              <a:buFont typeface="Wingdings" pitchFamily="2" charset="2"/>
              <a:buNone/>
              <a:defRPr/>
            </a:pPr>
            <a:r>
              <a:rPr lang="fa-IR" sz="4400" b="1" smtClean="0">
                <a:solidFill>
                  <a:srgbClr val="FF0000"/>
                </a:solidFill>
              </a:rPr>
              <a:t>5- استراتژی کاهش و حذف بازار </a:t>
            </a:r>
          </a:p>
          <a:p>
            <a:pPr algn="r" rtl="1" eaLnBrk="1" hangingPunct="1">
              <a:buFont typeface="Wingdings" pitchFamily="2" charset="2"/>
              <a:buNone/>
              <a:defRPr/>
            </a:pPr>
            <a:endParaRPr lang="fa-IR" sz="4400" b="1" smtClean="0">
              <a:solidFill>
                <a:srgbClr val="FF0000"/>
              </a:solidFill>
            </a:endParaRPr>
          </a:p>
          <a:p>
            <a:pPr algn="r" rtl="1" eaLnBrk="1" hangingPunct="1">
              <a:buFont typeface="Wingdings" pitchFamily="2" charset="2"/>
              <a:buNone/>
              <a:defRPr/>
            </a:pPr>
            <a:r>
              <a:rPr lang="fa-IR" smtClean="0"/>
              <a:t>     - </a:t>
            </a:r>
            <a:r>
              <a:rPr lang="fa-IR" sz="3600" b="1" smtClean="0"/>
              <a:t>استراتژی بازاریابی تضعیفی </a:t>
            </a:r>
          </a:p>
          <a:p>
            <a:pPr algn="r" rtl="1" eaLnBrk="1" hangingPunct="1">
              <a:buFont typeface="Wingdings" pitchFamily="2" charset="2"/>
              <a:buNone/>
              <a:defRPr/>
            </a:pPr>
            <a:r>
              <a:rPr lang="fa-IR" sz="3600" b="1" smtClean="0"/>
              <a:t>     - استراتژی هرس کردن بازارهای اضافی </a:t>
            </a:r>
            <a:r>
              <a:rPr lang="fa-IR" b="1" smtClean="0"/>
              <a:t>(حاشیه)</a:t>
            </a:r>
            <a:r>
              <a:rPr lang="fa-IR" sz="3600" b="1" smtClean="0"/>
              <a:t> </a:t>
            </a:r>
          </a:p>
          <a:p>
            <a:pPr algn="r" rtl="1" eaLnBrk="1" hangingPunct="1">
              <a:buFont typeface="Wingdings" pitchFamily="2" charset="2"/>
              <a:buNone/>
              <a:defRPr/>
            </a:pPr>
            <a:r>
              <a:rPr lang="fa-IR" sz="3600" b="1" smtClean="0"/>
              <a:t>     - استراتژی بازارهای کلیدی </a:t>
            </a:r>
          </a:p>
          <a:p>
            <a:pPr algn="r" rtl="1" eaLnBrk="1" hangingPunct="1">
              <a:buFont typeface="Wingdings" pitchFamily="2" charset="2"/>
              <a:buNone/>
              <a:defRPr/>
            </a:pPr>
            <a:r>
              <a:rPr lang="fa-IR" sz="3600" b="1" smtClean="0"/>
              <a:t>     - استراتژی خوشه چینی (برداشت)</a:t>
            </a:r>
            <a:endParaRPr lang="en-US" sz="3600" b="1" dirty="0" smtClean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3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3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73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3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3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3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3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7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73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73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73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76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AutoShape 2"/>
          <p:cNvSpPr>
            <a:spLocks noChangeArrowheads="1"/>
          </p:cNvSpPr>
          <p:nvPr/>
        </p:nvSpPr>
        <p:spPr bwMode="auto">
          <a:xfrm rot="5400000">
            <a:off x="3995738" y="-3124200"/>
            <a:ext cx="1079500" cy="8569325"/>
          </a:xfrm>
          <a:prstGeom prst="cube">
            <a:avLst>
              <a:gd name="adj" fmla="val 11667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rot="10800000" vert="eaVert" wrap="none" lIns="93662" tIns="46038" rIns="93662" bIns="46038" anchor="ctr"/>
          <a:lstStyle/>
          <a:p>
            <a:pPr defTabSz="927100" rtl="1" eaLnBrk="0" hangingPunct="0">
              <a:defRPr/>
            </a:pPr>
            <a:r>
              <a:rPr lang="fa-IR" sz="2400" b="1">
                <a:solidFill>
                  <a:srgbClr val="FFFF00"/>
                </a:solidFill>
                <a:latin typeface="Times New Roman" pitchFamily="18" charset="0"/>
                <a:cs typeface="+mn-cs"/>
              </a:rPr>
              <a:t>تعريف:</a:t>
            </a:r>
            <a:r>
              <a:rPr lang="fa-IR" sz="2400" b="1">
                <a:solidFill>
                  <a:schemeClr val="accent1"/>
                </a:solidFill>
                <a:latin typeface="Times New Roman" pitchFamily="18" charset="0"/>
                <a:cs typeface="+mn-cs"/>
              </a:rPr>
              <a:t> </a:t>
            </a:r>
            <a:r>
              <a:rPr lang="fa-IR" sz="2400" b="1">
                <a:latin typeface="Times New Roman" pitchFamily="18" charset="0"/>
                <a:cs typeface="+mn-cs"/>
              </a:rPr>
              <a:t>دلسرد کردن گروه خاصی از مشتریان به طور موقت یا دائم </a:t>
            </a:r>
          </a:p>
        </p:txBody>
      </p:sp>
      <p:sp>
        <p:nvSpPr>
          <p:cNvPr id="388099" name="AutoShape 3"/>
          <p:cNvSpPr>
            <a:spLocks noChangeArrowheads="1"/>
          </p:cNvSpPr>
          <p:nvPr/>
        </p:nvSpPr>
        <p:spPr bwMode="auto">
          <a:xfrm rot="5400000">
            <a:off x="4212432" y="-1972469"/>
            <a:ext cx="792162" cy="8569325"/>
          </a:xfrm>
          <a:prstGeom prst="cube">
            <a:avLst>
              <a:gd name="adj" fmla="val 11667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rot="10800000" vert="eaVert" wrap="none" lIns="93662" tIns="46038" rIns="93662" bIns="46038" anchor="ctr"/>
          <a:lstStyle/>
          <a:p>
            <a:pPr defTabSz="927100">
              <a:lnSpc>
                <a:spcPct val="190000"/>
              </a:lnSpc>
              <a:spcBef>
                <a:spcPct val="50000"/>
              </a:spcBef>
              <a:defRPr/>
            </a:pPr>
            <a:r>
              <a:rPr lang="fa-IR" sz="2400" b="1">
                <a:solidFill>
                  <a:schemeClr val="accent1"/>
                </a:solidFill>
                <a:latin typeface="Times New Roman" pitchFamily="18" charset="0"/>
                <a:cs typeface="+mn-cs"/>
              </a:rPr>
              <a:t>    </a:t>
            </a:r>
            <a:r>
              <a:rPr lang="fa-IR" sz="2400" b="1">
                <a:solidFill>
                  <a:srgbClr val="FFFF00"/>
                </a:solidFill>
                <a:latin typeface="Times New Roman" pitchFamily="18" charset="0"/>
                <a:cs typeface="+mn-cs"/>
              </a:rPr>
              <a:t>هدف:</a:t>
            </a:r>
            <a:r>
              <a:rPr lang="fa-IR" sz="2400" b="1">
                <a:solidFill>
                  <a:schemeClr val="accent1"/>
                </a:solidFill>
                <a:latin typeface="Times New Roman" pitchFamily="18" charset="0"/>
                <a:cs typeface="+mn-cs"/>
              </a:rPr>
              <a:t> </a:t>
            </a:r>
            <a:r>
              <a:rPr lang="fa-IR" sz="2400" b="1">
                <a:latin typeface="Times New Roman" pitchFamily="18" charset="0"/>
                <a:cs typeface="+mn-cs"/>
              </a:rPr>
              <a:t>حفظ مشتریان وفادار دوران کمبود </a:t>
            </a:r>
            <a:endParaRPr lang="fa-IR" sz="2400" b="1">
              <a:solidFill>
                <a:schemeClr val="accent1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88100" name="AutoShape 4"/>
          <p:cNvSpPr>
            <a:spLocks noChangeArrowheads="1"/>
          </p:cNvSpPr>
          <p:nvPr/>
        </p:nvSpPr>
        <p:spPr bwMode="auto">
          <a:xfrm rot="5400000">
            <a:off x="3528219" y="-280194"/>
            <a:ext cx="2160588" cy="8569325"/>
          </a:xfrm>
          <a:prstGeom prst="cube">
            <a:avLst>
              <a:gd name="adj" fmla="val 11667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rot="10800000" vert="eaVert" wrap="none" lIns="93662" tIns="46038" rIns="93662" bIns="46038" anchor="ctr"/>
          <a:lstStyle/>
          <a:p>
            <a:pPr algn="l" defTabSz="927100">
              <a:lnSpc>
                <a:spcPct val="170000"/>
              </a:lnSpc>
              <a:spcBef>
                <a:spcPct val="50000"/>
              </a:spcBef>
              <a:defRPr/>
            </a:pPr>
            <a:endParaRPr lang="en-US" sz="2200" b="1" dirty="0">
              <a:latin typeface="Times New Roman" pitchFamily="18" charset="0"/>
              <a:cs typeface="+mn-cs"/>
            </a:endParaRPr>
          </a:p>
        </p:txBody>
      </p:sp>
      <p:sp>
        <p:nvSpPr>
          <p:cNvPr id="388101" name="Rectangle 5"/>
          <p:cNvSpPr>
            <a:spLocks noChangeArrowheads="1"/>
          </p:cNvSpPr>
          <p:nvPr/>
        </p:nvSpPr>
        <p:spPr bwMode="auto">
          <a:xfrm>
            <a:off x="3635375" y="-171450"/>
            <a:ext cx="518477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>
              <a:lnSpc>
                <a:spcPct val="160000"/>
              </a:lnSpc>
              <a:spcBef>
                <a:spcPct val="50000"/>
              </a:spcBef>
              <a:defRPr/>
            </a:pPr>
            <a:r>
              <a:rPr lang="fa-IR" sz="2800" b="1">
                <a:latin typeface="Times New Roman" pitchFamily="18" charset="0"/>
                <a:cs typeface="+mn-cs"/>
              </a:rPr>
              <a:t>استراتژی بازاريابی تضعیفی ( تخريبی):</a:t>
            </a:r>
            <a:endParaRPr lang="en-US" sz="2800" b="1" dirty="0">
              <a:latin typeface="Times New Roman" pitchFamily="18" charset="0"/>
              <a:cs typeface="+mn-cs"/>
              <a:hlinkClick r:id="rId3" action="ppaction://hlinksldjump"/>
            </a:endParaRPr>
          </a:p>
        </p:txBody>
      </p:sp>
      <p:sp>
        <p:nvSpPr>
          <p:cNvPr id="388102" name="Text Box 6"/>
          <p:cNvSpPr txBox="1">
            <a:spLocks noChangeArrowheads="1"/>
          </p:cNvSpPr>
          <p:nvPr/>
        </p:nvSpPr>
        <p:spPr bwMode="auto">
          <a:xfrm>
            <a:off x="468313" y="2924175"/>
            <a:ext cx="81375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defRPr/>
            </a:pPr>
            <a:r>
              <a:rPr lang="fa-IR" sz="2400" b="1">
                <a:solidFill>
                  <a:srgbClr val="FFFF00"/>
                </a:solidFill>
                <a:latin typeface="Times New Roman" pitchFamily="18" charset="0"/>
                <a:cs typeface="+mn-cs"/>
              </a:rPr>
              <a:t>الزامات:</a:t>
            </a:r>
          </a:p>
          <a:p>
            <a:pPr rtl="1">
              <a:defRPr/>
            </a:pPr>
            <a:r>
              <a:rPr lang="fa-IR" sz="2400" b="1">
                <a:latin typeface="Times New Roman" pitchFamily="18" charset="0"/>
                <a:cs typeface="+mn-cs"/>
              </a:rPr>
              <a:t>(الف) رعایت زمانبندی  در پاسخگویی به در خواست های مشتریان </a:t>
            </a:r>
          </a:p>
          <a:p>
            <a:pPr>
              <a:defRPr/>
            </a:pPr>
            <a:r>
              <a:rPr lang="fa-IR" sz="2400" b="1">
                <a:latin typeface="Times New Roman" pitchFamily="18" charset="0"/>
                <a:cs typeface="+mn-cs"/>
              </a:rPr>
              <a:t>(ب) عرضه مقدار ثابتی از محصول به مشتریان   </a:t>
            </a:r>
          </a:p>
          <a:p>
            <a:pPr>
              <a:defRPr/>
            </a:pPr>
            <a:r>
              <a:rPr lang="fa-IR" sz="2400" b="1">
                <a:latin typeface="Times New Roman" pitchFamily="18" charset="0"/>
                <a:cs typeface="+mn-cs"/>
              </a:rPr>
              <a:t>(ج) الویت به مشتریانی که نیازهای آنی و شدیدی دارند نسبت به سایر مشتریان </a:t>
            </a:r>
          </a:p>
          <a:p>
            <a:pPr>
              <a:defRPr/>
            </a:pPr>
            <a:r>
              <a:rPr lang="fa-IR" sz="2400" b="1">
                <a:latin typeface="Times New Roman" pitchFamily="18" charset="0"/>
                <a:cs typeface="+mn-cs"/>
              </a:rPr>
              <a:t>(د) شناسایی و معرفی محصولات جایگزین به مشتریان </a:t>
            </a:r>
          </a:p>
          <a:p>
            <a:pPr>
              <a:defRPr/>
            </a:pPr>
            <a:r>
              <a:rPr lang="en-US" sz="2400" b="1" dirty="0">
                <a:latin typeface="Times New Roman" pitchFamily="18" charset="0"/>
                <a:cs typeface="+mn-cs"/>
              </a:rPr>
              <a:t> </a:t>
            </a:r>
          </a:p>
        </p:txBody>
      </p:sp>
      <p:sp>
        <p:nvSpPr>
          <p:cNvPr id="388105" name="AutoShape 9"/>
          <p:cNvSpPr>
            <a:spLocks noChangeArrowheads="1"/>
          </p:cNvSpPr>
          <p:nvPr/>
        </p:nvSpPr>
        <p:spPr bwMode="auto">
          <a:xfrm rot="5400000">
            <a:off x="3924300" y="1628775"/>
            <a:ext cx="1223963" cy="8424863"/>
          </a:xfrm>
          <a:prstGeom prst="cube">
            <a:avLst>
              <a:gd name="adj" fmla="val 11667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rot="10800000" vert="eaVert" wrap="none" lIns="93662" tIns="46038" rIns="93662" bIns="46038" anchor="ctr"/>
          <a:lstStyle/>
          <a:p>
            <a:pPr defTabSz="927100">
              <a:lnSpc>
                <a:spcPct val="170000"/>
              </a:lnSpc>
              <a:spcBef>
                <a:spcPct val="50000"/>
              </a:spcBef>
              <a:defRPr/>
            </a:pPr>
            <a:r>
              <a:rPr lang="fa-IR" sz="2400" b="1">
                <a:solidFill>
                  <a:srgbClr val="FFFF00"/>
                </a:solidFill>
                <a:latin typeface="Times New Roman" pitchFamily="18" charset="0"/>
                <a:cs typeface="+mn-cs"/>
              </a:rPr>
              <a:t>نتايج مورد انتظار:</a:t>
            </a:r>
            <a:r>
              <a:rPr lang="fa-IR" sz="2400" b="1">
                <a:latin typeface="Times New Roman" pitchFamily="18" charset="0"/>
                <a:cs typeface="+mn-cs"/>
              </a:rPr>
              <a:t> (الف) افزایش سود    (ب) وفاداری و علاقمندی زیاد مشتری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88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88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88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88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8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8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88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88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88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88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8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8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388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88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88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88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8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8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388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88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88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88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8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8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388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88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388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388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8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8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88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8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388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8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8098" grpId="0" animBg="1"/>
      <p:bldP spid="388099" grpId="0" animBg="1"/>
      <p:bldP spid="388100" grpId="0" animBg="1"/>
      <p:bldP spid="388101" grpId="0"/>
      <p:bldP spid="388102" grpId="0"/>
      <p:bldP spid="38810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AutoShape 2"/>
          <p:cNvSpPr>
            <a:spLocks noChangeArrowheads="1"/>
          </p:cNvSpPr>
          <p:nvPr/>
        </p:nvSpPr>
        <p:spPr bwMode="auto">
          <a:xfrm rot="5400000">
            <a:off x="3995738" y="-2908300"/>
            <a:ext cx="935037" cy="8424863"/>
          </a:xfrm>
          <a:prstGeom prst="cube">
            <a:avLst>
              <a:gd name="adj" fmla="val 11667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rot="10800000" vert="eaVert" wrap="none" lIns="93662" tIns="46038" rIns="93662" bIns="46038" anchor="ctr"/>
          <a:lstStyle/>
          <a:p>
            <a:pPr defTabSz="927100" rtl="1">
              <a:spcBef>
                <a:spcPct val="50000"/>
              </a:spcBef>
              <a:defRPr/>
            </a:pPr>
            <a:r>
              <a:rPr lang="fa-IR" sz="2400" b="1">
                <a:solidFill>
                  <a:srgbClr val="FFFF00"/>
                </a:solidFill>
                <a:latin typeface="Times New Roman" pitchFamily="18" charset="0"/>
                <a:cs typeface="+mn-cs"/>
              </a:rPr>
              <a:t>تعریف :</a:t>
            </a:r>
            <a:r>
              <a:rPr lang="fa-IR" sz="2400" b="1">
                <a:solidFill>
                  <a:schemeClr val="accent1"/>
                </a:solidFill>
                <a:latin typeface="Times New Roman" pitchFamily="18" charset="0"/>
                <a:cs typeface="+mn-cs"/>
              </a:rPr>
              <a:t> </a:t>
            </a:r>
            <a:r>
              <a:rPr lang="fa-IR" sz="2400" b="1">
                <a:latin typeface="Times New Roman" pitchFamily="18" charset="0"/>
                <a:cs typeface="+mn-cs"/>
              </a:rPr>
              <a:t>برچیدن بازارهای غیر مفید</a:t>
            </a:r>
            <a:r>
              <a:rPr lang="fa-IR" sz="2400" b="1">
                <a:solidFill>
                  <a:schemeClr val="accent1"/>
                </a:solidFill>
                <a:latin typeface="Times New Roman" pitchFamily="18" charset="0"/>
                <a:cs typeface="+mn-cs"/>
              </a:rPr>
              <a:t> </a:t>
            </a:r>
            <a:endParaRPr lang="fa-IR" sz="2400" b="1">
              <a:latin typeface="Times New Roman" pitchFamily="18" charset="0"/>
              <a:cs typeface="+mn-cs"/>
            </a:endParaRPr>
          </a:p>
        </p:txBody>
      </p:sp>
      <p:sp>
        <p:nvSpPr>
          <p:cNvPr id="390147" name="AutoShape 3"/>
          <p:cNvSpPr>
            <a:spLocks noChangeArrowheads="1"/>
          </p:cNvSpPr>
          <p:nvPr/>
        </p:nvSpPr>
        <p:spPr bwMode="auto">
          <a:xfrm rot="5400000">
            <a:off x="4139407" y="-1970882"/>
            <a:ext cx="647700" cy="8424863"/>
          </a:xfrm>
          <a:prstGeom prst="cube">
            <a:avLst>
              <a:gd name="adj" fmla="val 11667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rot="10800000" vert="eaVert" wrap="none" lIns="93662" tIns="46038" rIns="93662" bIns="46038" anchor="ctr"/>
          <a:lstStyle/>
          <a:p>
            <a:pPr defTabSz="927100" rtl="1">
              <a:spcBef>
                <a:spcPct val="50000"/>
              </a:spcBef>
              <a:defRPr/>
            </a:pPr>
            <a:r>
              <a:rPr lang="fa-IR" sz="2400" b="1">
                <a:solidFill>
                  <a:srgbClr val="FFFF00"/>
                </a:solidFill>
                <a:latin typeface="Times New Roman" pitchFamily="18" charset="0"/>
                <a:cs typeface="+mn-cs"/>
              </a:rPr>
              <a:t>هدف :</a:t>
            </a:r>
            <a:r>
              <a:rPr lang="fa-IR" sz="2400" b="1">
                <a:latin typeface="Times New Roman" pitchFamily="18" charset="0"/>
                <a:cs typeface="+mn-cs"/>
              </a:rPr>
              <a:t> هدایت سرمایه گذاری ها بسوی بازارهای قابل  رشد .</a:t>
            </a:r>
          </a:p>
        </p:txBody>
      </p:sp>
      <p:sp>
        <p:nvSpPr>
          <p:cNvPr id="390148" name="AutoShape 4"/>
          <p:cNvSpPr>
            <a:spLocks noChangeArrowheads="1"/>
          </p:cNvSpPr>
          <p:nvPr/>
        </p:nvSpPr>
        <p:spPr bwMode="auto">
          <a:xfrm rot="5400000">
            <a:off x="3347244" y="-388144"/>
            <a:ext cx="2305050" cy="8497888"/>
          </a:xfrm>
          <a:prstGeom prst="cube">
            <a:avLst>
              <a:gd name="adj" fmla="val 11667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rot="10800000" vert="eaVert" wrap="none" lIns="93662" tIns="46038" rIns="93662" bIns="46038" anchor="ctr"/>
          <a:lstStyle/>
          <a:p>
            <a:pPr defTabSz="927100" rtl="1">
              <a:spcBef>
                <a:spcPct val="50000"/>
              </a:spcBef>
              <a:defRPr/>
            </a:pPr>
            <a:r>
              <a:rPr lang="fa-IR" sz="2400" b="1">
                <a:solidFill>
                  <a:srgbClr val="FFFF00"/>
                </a:solidFill>
                <a:latin typeface="Times New Roman" pitchFamily="18" charset="0"/>
                <a:cs typeface="+mn-cs"/>
              </a:rPr>
              <a:t>الزامات :</a:t>
            </a:r>
            <a:r>
              <a:rPr lang="fa-IR" sz="2400" b="1">
                <a:latin typeface="Times New Roman" pitchFamily="18" charset="0"/>
                <a:cs typeface="+mn-cs"/>
              </a:rPr>
              <a:t> (الف) داشتن معلومات کافی از بازارهای انتخابی </a:t>
            </a:r>
          </a:p>
          <a:p>
            <a:pPr defTabSz="927100">
              <a:spcBef>
                <a:spcPct val="50000"/>
              </a:spcBef>
              <a:defRPr/>
            </a:pPr>
            <a:r>
              <a:rPr lang="fa-IR" sz="2400" b="1">
                <a:latin typeface="Times New Roman" pitchFamily="18" charset="0"/>
                <a:cs typeface="+mn-cs"/>
              </a:rPr>
              <a:t>              (ب) تمرکز همه انرژی های روی اینگونه بازارها </a:t>
            </a:r>
          </a:p>
          <a:p>
            <a:pPr defTabSz="927100">
              <a:spcBef>
                <a:spcPct val="50000"/>
              </a:spcBef>
              <a:defRPr/>
            </a:pPr>
            <a:r>
              <a:rPr lang="fa-IR" sz="2400" b="1">
                <a:latin typeface="Times New Roman" pitchFamily="18" charset="0"/>
                <a:cs typeface="+mn-cs"/>
              </a:rPr>
              <a:t>              (ج)تنظیم استراتژی ویژه برای بازارهای انتخابی</a:t>
            </a:r>
          </a:p>
        </p:txBody>
      </p:sp>
      <p:sp>
        <p:nvSpPr>
          <p:cNvPr id="390149" name="AutoShape 5"/>
          <p:cNvSpPr>
            <a:spLocks noChangeArrowheads="1"/>
          </p:cNvSpPr>
          <p:nvPr/>
        </p:nvSpPr>
        <p:spPr bwMode="auto">
          <a:xfrm rot="5400000">
            <a:off x="3613151" y="1795462"/>
            <a:ext cx="1700212" cy="8424863"/>
          </a:xfrm>
          <a:prstGeom prst="cube">
            <a:avLst>
              <a:gd name="adj" fmla="val 11667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rot="10800000" vert="eaVert" wrap="none" lIns="93662" tIns="46038" rIns="93662" bIns="46038" anchor="ctr"/>
          <a:lstStyle/>
          <a:p>
            <a:pPr defTabSz="927100">
              <a:spcBef>
                <a:spcPct val="50000"/>
              </a:spcBef>
              <a:defRPr/>
            </a:pPr>
            <a:r>
              <a:rPr lang="fa-IR" sz="2400" b="1">
                <a:solidFill>
                  <a:srgbClr val="FFFF00"/>
                </a:solidFill>
                <a:latin typeface="Times New Roman" pitchFamily="18" charset="0"/>
                <a:cs typeface="+mn-cs"/>
              </a:rPr>
              <a:t>نتايج مورد انتظار:</a:t>
            </a:r>
            <a:r>
              <a:rPr lang="fa-IR" sz="2400" b="1">
                <a:latin typeface="Times New Roman" pitchFamily="18" charset="0"/>
                <a:cs typeface="+mn-cs"/>
              </a:rPr>
              <a:t>      (الف) رشد بلند مدت </a:t>
            </a:r>
          </a:p>
          <a:p>
            <a:pPr defTabSz="927100">
              <a:spcBef>
                <a:spcPct val="50000"/>
              </a:spcBef>
              <a:defRPr/>
            </a:pPr>
            <a:r>
              <a:rPr lang="fa-IR" sz="2400" b="1">
                <a:latin typeface="Times New Roman" pitchFamily="18" charset="0"/>
                <a:cs typeface="+mn-cs"/>
              </a:rPr>
              <a:t>                             (ب) بهبود بازده سرمايه گذاری   </a:t>
            </a:r>
          </a:p>
          <a:p>
            <a:pPr defTabSz="927100">
              <a:spcBef>
                <a:spcPct val="50000"/>
              </a:spcBef>
              <a:defRPr/>
            </a:pPr>
            <a:r>
              <a:rPr lang="fa-IR" sz="2400" b="1">
                <a:latin typeface="Times New Roman" pitchFamily="18" charset="0"/>
                <a:cs typeface="+mn-cs"/>
              </a:rPr>
              <a:t>                             (ج) کاهش سهم بازار  </a:t>
            </a:r>
          </a:p>
        </p:txBody>
      </p:sp>
      <p:sp>
        <p:nvSpPr>
          <p:cNvPr id="390152" name="Rectangle 8"/>
          <p:cNvSpPr>
            <a:spLocks noChangeArrowheads="1"/>
          </p:cNvSpPr>
          <p:nvPr/>
        </p:nvSpPr>
        <p:spPr bwMode="auto">
          <a:xfrm>
            <a:off x="2339975" y="15875"/>
            <a:ext cx="6376988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60000"/>
              </a:lnSpc>
              <a:spcBef>
                <a:spcPct val="50000"/>
              </a:spcBef>
              <a:defRPr/>
            </a:pPr>
            <a:r>
              <a:rPr lang="fa-IR" sz="2800" b="1" u="sng">
                <a:solidFill>
                  <a:srgbClr val="FFFF00"/>
                </a:solidFill>
                <a:latin typeface="Times New Roman" pitchFamily="18" charset="0"/>
                <a:cs typeface="+mn-cs"/>
              </a:rPr>
              <a:t>(ب)استراتژی هرس کردن </a:t>
            </a:r>
            <a:endParaRPr lang="en-US" sz="2800" b="1" u="sng" dirty="0">
              <a:solidFill>
                <a:srgbClr val="FFFF00"/>
              </a:solidFill>
              <a:latin typeface="Times New Roman" pitchFamily="18" charset="0"/>
              <a:cs typeface="+mn-cs"/>
              <a:hlinkClick r:id="rId3" action="ppaction://hlinksldjump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0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0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90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0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0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0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0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0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0146" grpId="0" animBg="1"/>
      <p:bldP spid="390147" grpId="0" animBg="1"/>
      <p:bldP spid="390148" grpId="0" animBg="1"/>
      <p:bldP spid="39014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1" name="AutoShape 3"/>
          <p:cNvSpPr>
            <a:spLocks noChangeArrowheads="1"/>
          </p:cNvSpPr>
          <p:nvPr/>
        </p:nvSpPr>
        <p:spPr bwMode="auto">
          <a:xfrm rot="5400000">
            <a:off x="1944688" y="-712788"/>
            <a:ext cx="1295400" cy="4537075"/>
          </a:xfrm>
          <a:prstGeom prst="cube">
            <a:avLst>
              <a:gd name="adj" fmla="val 11667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rot="10800000" vert="eaVert" wrap="none" lIns="93662" tIns="46038" rIns="93662" bIns="46038" anchor="ctr"/>
          <a:lstStyle/>
          <a:p>
            <a:pPr defTabSz="927100" rtl="1">
              <a:lnSpc>
                <a:spcPct val="110000"/>
              </a:lnSpc>
              <a:spcBef>
                <a:spcPct val="50000"/>
              </a:spcBef>
              <a:defRPr/>
            </a:pPr>
            <a:r>
              <a:rPr lang="fa-IR" sz="2400" b="1" dirty="0">
                <a:solidFill>
                  <a:srgbClr val="FFFF00"/>
                </a:solidFill>
                <a:latin typeface="Times New Roman" pitchFamily="18" charset="0"/>
                <a:cs typeface="+mn-cs"/>
              </a:rPr>
              <a:t>هدف:</a:t>
            </a:r>
            <a:r>
              <a:rPr lang="fa-IR" sz="2400" b="1" dirty="0">
                <a:solidFill>
                  <a:schemeClr val="accent1"/>
                </a:solidFill>
                <a:latin typeface="Times New Roman" pitchFamily="18" charset="0"/>
                <a:cs typeface="+mn-cs"/>
              </a:rPr>
              <a:t> </a:t>
            </a:r>
            <a:r>
              <a:rPr lang="fa-IR" sz="2400" b="1" dirty="0">
                <a:solidFill>
                  <a:schemeClr val="tx2"/>
                </a:solidFill>
                <a:latin typeface="Times New Roman" pitchFamily="18" charset="0"/>
                <a:cs typeface="+mn-cs"/>
              </a:rPr>
              <a:t>ارائه خدمات فوق العاده عالی به </a:t>
            </a:r>
          </a:p>
          <a:p>
            <a:pPr defTabSz="927100" rtl="1">
              <a:lnSpc>
                <a:spcPct val="110000"/>
              </a:lnSpc>
              <a:spcBef>
                <a:spcPct val="50000"/>
              </a:spcBef>
              <a:defRPr/>
            </a:pPr>
            <a:r>
              <a:rPr lang="fa-IR" sz="2400" b="1" dirty="0">
                <a:solidFill>
                  <a:schemeClr val="tx2"/>
                </a:solidFill>
                <a:latin typeface="Times New Roman" pitchFamily="18" charset="0"/>
                <a:cs typeface="+mn-cs"/>
              </a:rPr>
              <a:t>بازارهای انتخاب شده</a:t>
            </a:r>
            <a:r>
              <a:rPr lang="fa-IR" sz="2400" b="1" dirty="0">
                <a:solidFill>
                  <a:schemeClr val="accent1"/>
                </a:solidFill>
                <a:latin typeface="Times New Roman" pitchFamily="18" charset="0"/>
                <a:cs typeface="+mn-cs"/>
              </a:rPr>
              <a:t> </a:t>
            </a:r>
            <a:r>
              <a:rPr lang="fa-IR" sz="2400" b="1" dirty="0">
                <a:solidFill>
                  <a:schemeClr val="tx2"/>
                </a:solidFill>
                <a:latin typeface="Times New Roman" pitchFamily="18" charset="0"/>
                <a:cs typeface="+mn-cs"/>
              </a:rPr>
              <a:t>. </a:t>
            </a:r>
          </a:p>
        </p:txBody>
      </p:sp>
      <p:sp>
        <p:nvSpPr>
          <p:cNvPr id="391172" name="AutoShape 4"/>
          <p:cNvSpPr>
            <a:spLocks noChangeArrowheads="1"/>
          </p:cNvSpPr>
          <p:nvPr/>
        </p:nvSpPr>
        <p:spPr bwMode="auto">
          <a:xfrm rot="5400000">
            <a:off x="3421063" y="-531813"/>
            <a:ext cx="2374900" cy="8569325"/>
          </a:xfrm>
          <a:prstGeom prst="cube">
            <a:avLst>
              <a:gd name="adj" fmla="val 11667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rot="10800000" vert="eaVert" wrap="none" lIns="93662" tIns="46038" rIns="93662" bIns="46038" anchor="ctr"/>
          <a:lstStyle/>
          <a:p>
            <a:pPr defTabSz="927100">
              <a:lnSpc>
                <a:spcPct val="110000"/>
              </a:lnSpc>
              <a:spcBef>
                <a:spcPct val="50000"/>
              </a:spcBef>
              <a:defRPr/>
            </a:pPr>
            <a:r>
              <a:rPr lang="fa-IR" sz="2400" b="1" dirty="0">
                <a:solidFill>
                  <a:srgbClr val="FFFF00"/>
                </a:solidFill>
                <a:latin typeface="Times New Roman" pitchFamily="18" charset="0"/>
                <a:cs typeface="+mn-cs"/>
              </a:rPr>
              <a:t>الزامات:</a:t>
            </a:r>
            <a:r>
              <a:rPr lang="fa-IR" sz="2400" b="1" dirty="0">
                <a:solidFill>
                  <a:schemeClr val="accent1"/>
                </a:solidFill>
                <a:latin typeface="Times New Roman" pitchFamily="18" charset="0"/>
                <a:cs typeface="+mn-cs"/>
                <a:sym typeface="Wingdings" pitchFamily="2" charset="2"/>
              </a:rPr>
              <a:t> </a:t>
            </a:r>
            <a:r>
              <a:rPr lang="fa-IR" sz="2400" b="1" dirty="0">
                <a:latin typeface="Times New Roman" pitchFamily="18" charset="0"/>
                <a:cs typeface="+mn-cs"/>
                <a:sym typeface="Wingdings" pitchFamily="2" charset="2"/>
              </a:rPr>
              <a:t>(الف) کسب معلومات کافی از بازارهای انتخاب شده .</a:t>
            </a:r>
          </a:p>
          <a:p>
            <a:pPr defTabSz="927100">
              <a:lnSpc>
                <a:spcPct val="110000"/>
              </a:lnSpc>
              <a:spcBef>
                <a:spcPct val="50000"/>
              </a:spcBef>
              <a:defRPr/>
            </a:pPr>
            <a:r>
              <a:rPr lang="fa-IR" sz="2400" b="1" dirty="0">
                <a:latin typeface="Times New Roman" pitchFamily="18" charset="0"/>
                <a:cs typeface="+mn-cs"/>
                <a:sym typeface="Wingdings" pitchFamily="2" charset="2"/>
              </a:rPr>
              <a:t>            (ب) تمرکز انرژی روی این بازارها  .   </a:t>
            </a:r>
          </a:p>
          <a:p>
            <a:pPr defTabSz="927100">
              <a:lnSpc>
                <a:spcPct val="110000"/>
              </a:lnSpc>
              <a:spcBef>
                <a:spcPct val="50000"/>
              </a:spcBef>
              <a:defRPr/>
            </a:pPr>
            <a:r>
              <a:rPr lang="fa-IR" sz="2400" b="1" dirty="0">
                <a:latin typeface="Times New Roman" pitchFamily="18" charset="0"/>
                <a:cs typeface="+mn-cs"/>
                <a:sym typeface="Wingdings" pitchFamily="2" charset="2"/>
              </a:rPr>
              <a:t>            </a:t>
            </a:r>
            <a:r>
              <a:rPr lang="fa-IR" sz="2400" b="1" dirty="0">
                <a:latin typeface="Times New Roman" pitchFamily="18" charset="0"/>
                <a:cs typeface="+mn-cs"/>
              </a:rPr>
              <a:t>(ج) استراتژی های ویژه برای این بازارها </a:t>
            </a:r>
            <a:endParaRPr lang="en-US" sz="2000" b="1" dirty="0">
              <a:latin typeface="Times New Roman" pitchFamily="18" charset="0"/>
              <a:cs typeface="+mn-cs"/>
            </a:endParaRPr>
          </a:p>
        </p:txBody>
      </p:sp>
      <p:sp>
        <p:nvSpPr>
          <p:cNvPr id="391173" name="AutoShape 5"/>
          <p:cNvSpPr>
            <a:spLocks noChangeArrowheads="1"/>
          </p:cNvSpPr>
          <p:nvPr/>
        </p:nvSpPr>
        <p:spPr bwMode="auto">
          <a:xfrm rot="5400000">
            <a:off x="3960019" y="1666082"/>
            <a:ext cx="1441450" cy="8424862"/>
          </a:xfrm>
          <a:prstGeom prst="cube">
            <a:avLst>
              <a:gd name="adj" fmla="val 11667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rot="10800000" vert="eaVert" wrap="none" lIns="93662" tIns="46038" rIns="93662" bIns="46038" anchor="ctr"/>
          <a:lstStyle/>
          <a:p>
            <a:pPr defTabSz="927100" rtl="1">
              <a:lnSpc>
                <a:spcPct val="110000"/>
              </a:lnSpc>
              <a:spcBef>
                <a:spcPct val="50000"/>
              </a:spcBef>
              <a:defRPr/>
            </a:pPr>
            <a:endParaRPr lang="fa-IR" sz="2400" b="1" dirty="0">
              <a:solidFill>
                <a:schemeClr val="accent1"/>
              </a:solidFill>
              <a:latin typeface="Times New Roman" pitchFamily="18" charset="0"/>
              <a:cs typeface="+mn-cs"/>
              <a:sym typeface="Wingdings" pitchFamily="2" charset="2"/>
            </a:endParaRPr>
          </a:p>
          <a:p>
            <a:pPr defTabSz="927100" rtl="1">
              <a:lnSpc>
                <a:spcPct val="110000"/>
              </a:lnSpc>
              <a:spcBef>
                <a:spcPct val="50000"/>
              </a:spcBef>
              <a:defRPr/>
            </a:pPr>
            <a:r>
              <a:rPr lang="fa-IR" sz="2400" b="1" dirty="0">
                <a:solidFill>
                  <a:srgbClr val="FFFF00"/>
                </a:solidFill>
                <a:latin typeface="Times New Roman" pitchFamily="18" charset="0"/>
                <a:cs typeface="+mn-cs"/>
                <a:sym typeface="Wingdings" pitchFamily="2" charset="2"/>
              </a:rPr>
              <a:t>نتايج مورد انتظار:</a:t>
            </a:r>
            <a:r>
              <a:rPr lang="fa-IR" sz="2400" b="1" dirty="0">
                <a:solidFill>
                  <a:schemeClr val="accent1"/>
                </a:solidFill>
                <a:latin typeface="Times New Roman" pitchFamily="18" charset="0"/>
                <a:cs typeface="+mn-cs"/>
                <a:sym typeface="Wingdings" pitchFamily="2" charset="2"/>
              </a:rPr>
              <a:t>  </a:t>
            </a:r>
            <a:r>
              <a:rPr lang="fa-IR" sz="2400" b="1" dirty="0">
                <a:latin typeface="Times New Roman" pitchFamily="18" charset="0"/>
                <a:cs typeface="+mn-cs"/>
                <a:sym typeface="Wingdings" pitchFamily="2" charset="2"/>
              </a:rPr>
              <a:t>(الف) افزايش سود و افزایش سهم بازار در بازارهای فوق</a:t>
            </a:r>
          </a:p>
          <a:p>
            <a:pPr defTabSz="927100" rtl="1">
              <a:lnSpc>
                <a:spcPct val="110000"/>
              </a:lnSpc>
              <a:spcBef>
                <a:spcPct val="50000"/>
              </a:spcBef>
              <a:defRPr/>
            </a:pPr>
            <a:r>
              <a:rPr lang="fa-IR" sz="2400" b="1" dirty="0">
                <a:latin typeface="Times New Roman" pitchFamily="18" charset="0"/>
                <a:cs typeface="+mn-cs"/>
                <a:sym typeface="Wingdings" pitchFamily="2" charset="2"/>
              </a:rPr>
              <a:t>                    </a:t>
            </a:r>
          </a:p>
          <a:p>
            <a:pPr defTabSz="927100">
              <a:lnSpc>
                <a:spcPct val="110000"/>
              </a:lnSpc>
              <a:spcBef>
                <a:spcPct val="50000"/>
              </a:spcBef>
              <a:defRPr/>
            </a:pPr>
            <a:r>
              <a:rPr lang="fa-IR" sz="2400" b="1" dirty="0">
                <a:latin typeface="Times New Roman" pitchFamily="18" charset="0"/>
                <a:cs typeface="+mn-cs"/>
                <a:sym typeface="Wingdings" pitchFamily="2" charset="2"/>
              </a:rPr>
              <a:t>                       </a:t>
            </a:r>
          </a:p>
        </p:txBody>
      </p:sp>
      <p:sp>
        <p:nvSpPr>
          <p:cNvPr id="391174" name="Rectangle 6"/>
          <p:cNvSpPr>
            <a:spLocks noChangeArrowheads="1"/>
          </p:cNvSpPr>
          <p:nvPr/>
        </p:nvSpPr>
        <p:spPr bwMode="auto">
          <a:xfrm>
            <a:off x="4427538" y="0"/>
            <a:ext cx="4486275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60000"/>
              </a:lnSpc>
              <a:spcBef>
                <a:spcPct val="50000"/>
              </a:spcBef>
            </a:pPr>
            <a:r>
              <a:rPr lang="fa-IR" sz="3200" b="1">
                <a:solidFill>
                  <a:srgbClr val="FFFF00"/>
                </a:solidFill>
                <a:latin typeface="Times New Roman" pitchFamily="18" charset="0"/>
                <a:cs typeface="Zar" pitchFamily="2" charset="-78"/>
              </a:rPr>
              <a:t>(ج) استراتژی بازارهای کليدی :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Zar" pitchFamily="2" charset="-78"/>
            </a:endParaRPr>
          </a:p>
        </p:txBody>
      </p:sp>
      <p:sp>
        <p:nvSpPr>
          <p:cNvPr id="391176" name="AutoShape 8"/>
          <p:cNvSpPr>
            <a:spLocks noChangeArrowheads="1"/>
          </p:cNvSpPr>
          <p:nvPr/>
        </p:nvSpPr>
        <p:spPr bwMode="auto">
          <a:xfrm rot="5400000">
            <a:off x="6300787" y="-387349"/>
            <a:ext cx="1223963" cy="3960812"/>
          </a:xfrm>
          <a:prstGeom prst="cube">
            <a:avLst>
              <a:gd name="adj" fmla="val 11667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rot="10800000" vert="eaVert" wrap="none" lIns="93662" tIns="46038" rIns="93662" bIns="46038" anchor="ctr"/>
          <a:lstStyle/>
          <a:p>
            <a:pPr algn="ctr" defTabSz="927100">
              <a:defRPr/>
            </a:pPr>
            <a:r>
              <a:rPr lang="fa-IR" sz="2400" b="1" dirty="0">
                <a:solidFill>
                  <a:srgbClr val="FFFF00"/>
                </a:solidFill>
                <a:latin typeface="Times New Roman" pitchFamily="18" charset="0"/>
                <a:cs typeface="+mn-cs"/>
              </a:rPr>
              <a:t>تعريف:</a:t>
            </a:r>
            <a:r>
              <a:rPr lang="fa-IR" sz="2400" b="1" dirty="0">
                <a:solidFill>
                  <a:schemeClr val="accent1"/>
                </a:solidFill>
                <a:latin typeface="Times New Roman" pitchFamily="18" charset="0"/>
                <a:cs typeface="+mn-cs"/>
              </a:rPr>
              <a:t> </a:t>
            </a:r>
            <a:r>
              <a:rPr lang="fa-IR" sz="2400" b="1" dirty="0">
                <a:cs typeface="+mn-cs"/>
              </a:rPr>
              <a:t>تمرکز فعالیتها روی بازارهای </a:t>
            </a:r>
          </a:p>
          <a:p>
            <a:pPr algn="ctr" defTabSz="927100">
              <a:defRPr/>
            </a:pPr>
            <a:r>
              <a:rPr lang="fa-IR" sz="2400" b="1" dirty="0">
                <a:cs typeface="+mn-cs"/>
              </a:rPr>
              <a:t>انتخاب شده .</a:t>
            </a:r>
            <a:endParaRPr lang="fa-IR" sz="2400" b="1" dirty="0">
              <a:latin typeface="Times New Roman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1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1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1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117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117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1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117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117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1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117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117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1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117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117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1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1171" grpId="0" animBg="1"/>
      <p:bldP spid="391172" grpId="0" animBg="1"/>
      <p:bldP spid="391173" grpId="0" animBg="1"/>
      <p:bldP spid="391174" grpId="0"/>
      <p:bldP spid="39117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AutoShape 2"/>
          <p:cNvSpPr>
            <a:spLocks noChangeArrowheads="1"/>
          </p:cNvSpPr>
          <p:nvPr/>
        </p:nvSpPr>
        <p:spPr bwMode="auto">
          <a:xfrm rot="5400000">
            <a:off x="4247356" y="-2223293"/>
            <a:ext cx="720725" cy="8424862"/>
          </a:xfrm>
          <a:prstGeom prst="cube">
            <a:avLst>
              <a:gd name="adj" fmla="val 11667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rot="10800000" vert="eaVert" wrap="none" lIns="93662" tIns="46038" rIns="93662" bIns="46038" anchor="ctr"/>
          <a:lstStyle/>
          <a:p>
            <a:pPr defTabSz="927100">
              <a:lnSpc>
                <a:spcPct val="150000"/>
              </a:lnSpc>
              <a:spcBef>
                <a:spcPct val="50000"/>
              </a:spcBef>
              <a:defRPr/>
            </a:pPr>
            <a:r>
              <a:rPr lang="fa-IR" sz="2400" b="1" dirty="0">
                <a:solidFill>
                  <a:srgbClr val="FFFF00"/>
                </a:solidFill>
                <a:latin typeface="Times New Roman" pitchFamily="18" charset="0"/>
                <a:cs typeface="+mn-cs"/>
              </a:rPr>
              <a:t>تعريف :</a:t>
            </a:r>
            <a:r>
              <a:rPr lang="fa-IR" sz="2400" b="1" dirty="0">
                <a:solidFill>
                  <a:schemeClr val="accent1"/>
                </a:solidFill>
                <a:latin typeface="Times New Roman" pitchFamily="18" charset="0"/>
                <a:cs typeface="+mn-cs"/>
              </a:rPr>
              <a:t> </a:t>
            </a:r>
            <a:r>
              <a:rPr lang="fa-IR" sz="2400" b="1" dirty="0">
                <a:latin typeface="Times New Roman" pitchFamily="18" charset="0"/>
                <a:cs typeface="+mn-cs"/>
              </a:rPr>
              <a:t>تلاشهای آگاهانه برای کم کردن سهم بازار</a:t>
            </a:r>
            <a:r>
              <a:rPr lang="fa-IR" sz="2400" b="1" dirty="0">
                <a:solidFill>
                  <a:schemeClr val="accent1"/>
                </a:solidFill>
                <a:latin typeface="Times New Roman" pitchFamily="18" charset="0"/>
                <a:cs typeface="+mn-cs"/>
              </a:rPr>
              <a:t>  </a:t>
            </a:r>
          </a:p>
        </p:txBody>
      </p:sp>
      <p:sp>
        <p:nvSpPr>
          <p:cNvPr id="392195" name="AutoShape 3"/>
          <p:cNvSpPr>
            <a:spLocks noChangeArrowheads="1"/>
          </p:cNvSpPr>
          <p:nvPr/>
        </p:nvSpPr>
        <p:spPr bwMode="auto">
          <a:xfrm rot="5400000">
            <a:off x="3923506" y="-891380"/>
            <a:ext cx="1368425" cy="8424862"/>
          </a:xfrm>
          <a:prstGeom prst="cube">
            <a:avLst>
              <a:gd name="adj" fmla="val 11667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rot="10800000" vert="eaVert" wrap="none" lIns="93662" tIns="46038" rIns="93662" bIns="46038" anchor="ctr"/>
          <a:lstStyle/>
          <a:p>
            <a:pPr algn="l" defTabSz="927100">
              <a:lnSpc>
                <a:spcPct val="150000"/>
              </a:lnSpc>
              <a:spcBef>
                <a:spcPct val="50000"/>
              </a:spcBef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2196" name="AutoShape 4"/>
          <p:cNvSpPr>
            <a:spLocks noChangeArrowheads="1"/>
          </p:cNvSpPr>
          <p:nvPr/>
        </p:nvSpPr>
        <p:spPr bwMode="auto">
          <a:xfrm rot="5400000">
            <a:off x="4283869" y="477044"/>
            <a:ext cx="647700" cy="8424862"/>
          </a:xfrm>
          <a:prstGeom prst="cube">
            <a:avLst>
              <a:gd name="adj" fmla="val 11667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rot="10800000" vert="eaVert" wrap="none" lIns="93662" tIns="46038" rIns="93662" bIns="46038" anchor="ctr"/>
          <a:lstStyle/>
          <a:p>
            <a:pPr defTabSz="927100">
              <a:lnSpc>
                <a:spcPct val="150000"/>
              </a:lnSpc>
              <a:spcBef>
                <a:spcPct val="50000"/>
              </a:spcBef>
              <a:defRPr/>
            </a:pPr>
            <a:r>
              <a:rPr lang="fa-IR" sz="2400" b="1" dirty="0">
                <a:solidFill>
                  <a:srgbClr val="FFFF00"/>
                </a:solidFill>
                <a:latin typeface="Times New Roman" pitchFamily="18" charset="0"/>
                <a:cs typeface="+mn-cs"/>
              </a:rPr>
              <a:t>الزامات :</a:t>
            </a:r>
            <a:r>
              <a:rPr lang="fa-IR" sz="2400" b="1" dirty="0">
                <a:solidFill>
                  <a:schemeClr val="accent1"/>
                </a:solidFill>
                <a:latin typeface="Times New Roman" pitchFamily="18" charset="0"/>
                <a:cs typeface="+mn-cs"/>
              </a:rPr>
              <a:t> </a:t>
            </a:r>
            <a:r>
              <a:rPr lang="fa-IR" sz="2400" b="1" dirty="0">
                <a:latin typeface="Times New Roman" pitchFamily="18" charset="0"/>
                <a:cs typeface="+mn-cs"/>
              </a:rPr>
              <a:t>سهم بازار بالا</a:t>
            </a:r>
            <a:r>
              <a:rPr lang="fa-IR" sz="2400" b="1" dirty="0">
                <a:solidFill>
                  <a:schemeClr val="accent1"/>
                </a:solidFill>
                <a:latin typeface="Times New Roman" pitchFamily="18" charset="0"/>
                <a:cs typeface="+mn-cs"/>
              </a:rPr>
              <a:t> </a:t>
            </a:r>
          </a:p>
          <a:p>
            <a:pPr defTabSz="927100">
              <a:defRPr/>
            </a:pPr>
            <a:endParaRPr lang="en-US" sz="2000" b="1" dirty="0">
              <a:latin typeface="Times New Roman" pitchFamily="18" charset="0"/>
              <a:cs typeface="+mn-cs"/>
            </a:endParaRPr>
          </a:p>
        </p:txBody>
      </p:sp>
      <p:sp>
        <p:nvSpPr>
          <p:cNvPr id="392197" name="AutoShape 5"/>
          <p:cNvSpPr>
            <a:spLocks noChangeArrowheads="1"/>
          </p:cNvSpPr>
          <p:nvPr/>
        </p:nvSpPr>
        <p:spPr bwMode="auto">
          <a:xfrm rot="5400000">
            <a:off x="4176712" y="1593851"/>
            <a:ext cx="862013" cy="8424862"/>
          </a:xfrm>
          <a:prstGeom prst="cube">
            <a:avLst>
              <a:gd name="adj" fmla="val 11667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rot="10800000" vert="eaVert" wrap="none" lIns="93662" tIns="46038" rIns="93662" bIns="46038" anchor="ctr"/>
          <a:lstStyle/>
          <a:p>
            <a:pPr defTabSz="927100">
              <a:lnSpc>
                <a:spcPct val="150000"/>
              </a:lnSpc>
              <a:spcBef>
                <a:spcPct val="50000"/>
              </a:spcBef>
              <a:defRPr/>
            </a:pPr>
            <a:r>
              <a:rPr lang="fa-IR" sz="2400" b="1" dirty="0">
                <a:solidFill>
                  <a:srgbClr val="FFFF00"/>
                </a:solidFill>
                <a:latin typeface="Times New Roman" pitchFamily="18" charset="0"/>
                <a:cs typeface="+mn-cs"/>
              </a:rPr>
              <a:t>نتايج مورد انتظار:</a:t>
            </a:r>
            <a:r>
              <a:rPr lang="fa-IR" sz="2400" b="1" dirty="0">
                <a:solidFill>
                  <a:schemeClr val="accent1"/>
                </a:solidFill>
                <a:latin typeface="Times New Roman" pitchFamily="18" charset="0"/>
                <a:cs typeface="+mn-cs"/>
              </a:rPr>
              <a:t> </a:t>
            </a:r>
            <a:r>
              <a:rPr lang="fa-IR" sz="2400" b="1" dirty="0">
                <a:latin typeface="Times New Roman" pitchFamily="18" charset="0"/>
                <a:cs typeface="+mn-cs"/>
              </a:rPr>
              <a:t>کاهش یافتن فروش با وجود درآمدهای مفید </a:t>
            </a:r>
            <a:r>
              <a:rPr lang="fa-IR" sz="2400" b="1" dirty="0">
                <a:solidFill>
                  <a:schemeClr val="accent1"/>
                </a:solidFill>
                <a:latin typeface="Times New Roman" pitchFamily="18" charset="0"/>
                <a:cs typeface="+mn-cs"/>
              </a:rPr>
              <a:t> </a:t>
            </a:r>
            <a:endParaRPr lang="en-US" sz="2400" b="1" dirty="0">
              <a:latin typeface="Times New Roman" pitchFamily="18" charset="0"/>
              <a:cs typeface="+mn-cs"/>
            </a:endParaRPr>
          </a:p>
        </p:txBody>
      </p:sp>
      <p:sp>
        <p:nvSpPr>
          <p:cNvPr id="392198" name="Rectangle 6"/>
          <p:cNvSpPr>
            <a:spLocks noChangeArrowheads="1"/>
          </p:cNvSpPr>
          <p:nvPr/>
        </p:nvSpPr>
        <p:spPr bwMode="auto">
          <a:xfrm>
            <a:off x="2700338" y="333375"/>
            <a:ext cx="5297487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60000"/>
              </a:lnSpc>
              <a:spcBef>
                <a:spcPct val="50000"/>
              </a:spcBef>
            </a:pPr>
            <a:r>
              <a:rPr lang="fa-IR" sz="3200" b="1">
                <a:solidFill>
                  <a:srgbClr val="FFFF00"/>
                </a:solidFill>
                <a:latin typeface="Times New Roman" pitchFamily="18" charset="0"/>
                <a:cs typeface="Zar" pitchFamily="2" charset="-78"/>
                <a:hlinkClick r:id="rId3" action="ppaction://hlinksldjump"/>
              </a:rPr>
              <a:t>(د) استراتژي خوشه چينی بازار (برداشت )  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Zar" pitchFamily="2" charset="-78"/>
              <a:hlinkClick r:id="rId3" action="ppaction://hlinksldjump"/>
            </a:endParaRPr>
          </a:p>
        </p:txBody>
      </p:sp>
      <p:sp>
        <p:nvSpPr>
          <p:cNvPr id="392199" name="Text Box 7"/>
          <p:cNvSpPr txBox="1">
            <a:spLocks noChangeArrowheads="1"/>
          </p:cNvSpPr>
          <p:nvPr/>
        </p:nvSpPr>
        <p:spPr bwMode="auto">
          <a:xfrm>
            <a:off x="1042988" y="2636838"/>
            <a:ext cx="77041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a-IR" sz="2400" b="1" dirty="0">
                <a:solidFill>
                  <a:srgbClr val="FFFF00"/>
                </a:solidFill>
                <a:latin typeface="Times New Roman" pitchFamily="18" charset="0"/>
                <a:cs typeface="+mn-cs"/>
              </a:rPr>
              <a:t>هدف:</a:t>
            </a:r>
            <a:r>
              <a:rPr lang="fa-IR" sz="2400" b="1" dirty="0">
                <a:solidFill>
                  <a:schemeClr val="accent1"/>
                </a:solidFill>
                <a:latin typeface="Times New Roman" pitchFamily="18" charset="0"/>
                <a:cs typeface="+mn-cs"/>
              </a:rPr>
              <a:t> </a:t>
            </a:r>
            <a:r>
              <a:rPr lang="fa-IR" sz="2400" b="1" dirty="0">
                <a:latin typeface="Times New Roman" pitchFamily="18" charset="0"/>
                <a:cs typeface="+mn-cs"/>
              </a:rPr>
              <a:t>(الف) ايجاد نقدینگی اضافی </a:t>
            </a:r>
          </a:p>
          <a:p>
            <a:pPr>
              <a:defRPr/>
            </a:pPr>
            <a:r>
              <a:rPr lang="fa-IR" sz="2400" b="1" dirty="0">
                <a:latin typeface="Times New Roman" pitchFamily="18" charset="0"/>
                <a:cs typeface="+mn-cs"/>
              </a:rPr>
              <a:t>          (ب) افزايش درآمدهای کوتاه مدت </a:t>
            </a:r>
          </a:p>
          <a:p>
            <a:pPr>
              <a:defRPr/>
            </a:pPr>
            <a:r>
              <a:rPr lang="fa-IR" sz="2400" b="1" dirty="0">
                <a:latin typeface="Times New Roman" pitchFamily="18" charset="0"/>
                <a:cs typeface="+mn-cs"/>
              </a:rPr>
              <a:t>          (ج) اجتناب از اقدامات ضد تراست    </a:t>
            </a:r>
            <a:endParaRPr lang="en-US" sz="2400" dirty="0">
              <a:latin typeface="Times New Roman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2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2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92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2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2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2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2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2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2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2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2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92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2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2194" grpId="0" animBg="1"/>
      <p:bldP spid="392195" grpId="0" animBg="1"/>
      <p:bldP spid="392196" grpId="0" animBg="1"/>
      <p:bldP spid="392197" grpId="0" animBg="1"/>
      <p:bldP spid="392198" grpId="0"/>
      <p:bldP spid="39219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rtl="1" eaLnBrk="1" hangingPunct="1">
              <a:defRPr/>
            </a:pPr>
            <a:r>
              <a:rPr lang="fa-IR" sz="6000" b="1" smtClean="0">
                <a:solidFill>
                  <a:srgbClr val="FFFF66"/>
                </a:solidFill>
              </a:rPr>
              <a:t>استراتژی های آینده</a:t>
            </a:r>
            <a:endParaRPr lang="en-US" sz="6000" b="1" dirty="0" smtClean="0">
              <a:solidFill>
                <a:srgbClr val="FFFF66"/>
              </a:solidFill>
            </a:endParaRPr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268413"/>
            <a:ext cx="8589963" cy="5329237"/>
          </a:xfrm>
        </p:spPr>
        <p:txBody>
          <a:bodyPr/>
          <a:lstStyle/>
          <a:p>
            <a:pPr algn="r" rtl="1" eaLnBrk="1" hangingPunct="1">
              <a:buFont typeface="Wingdings" pitchFamily="2" charset="2"/>
              <a:buNone/>
              <a:defRPr/>
            </a:pPr>
            <a:r>
              <a:rPr lang="fa-IR" sz="3600" b="1" smtClean="0"/>
              <a:t>1- استراتژی های موازی و چندگانه</a:t>
            </a:r>
          </a:p>
          <a:p>
            <a:pPr algn="r" rtl="1" eaLnBrk="1" hangingPunct="1">
              <a:buFont typeface="Wingdings" pitchFamily="2" charset="2"/>
              <a:buNone/>
              <a:defRPr/>
            </a:pPr>
            <a:r>
              <a:rPr lang="fa-IR" sz="4800" b="1" smtClean="0"/>
              <a:t> </a:t>
            </a:r>
            <a:r>
              <a:rPr lang="fa-IR" sz="3600" smtClean="0">
                <a:solidFill>
                  <a:schemeClr val="hlink"/>
                </a:solidFill>
              </a:rPr>
              <a:t>-</a:t>
            </a:r>
            <a:r>
              <a:rPr lang="fa-IR" sz="3600" b="1" smtClean="0"/>
              <a:t> </a:t>
            </a:r>
            <a:r>
              <a:rPr lang="fa-IR" b="1" smtClean="0"/>
              <a:t>با توجه به واقعیت ها و شرایط حاکم بر بازار های واقعی و مجازی و انواع مخاطبین و رقابت فزاینده و گسترده ، بنگاه ها ناگزیر به تنظیم و اجرای استراتژی های چندگانه و موازی هستند تا بتوانند موقعیت رقابتی خود را حفظ نمایند.</a:t>
            </a:r>
          </a:p>
          <a:p>
            <a:pPr algn="r" rtl="1" eaLnBrk="1" hangingPunct="1">
              <a:buFont typeface="Wingdings" pitchFamily="2" charset="2"/>
              <a:buNone/>
              <a:defRPr/>
            </a:pPr>
            <a:endParaRPr lang="fa-IR" b="1" smtClean="0"/>
          </a:p>
          <a:p>
            <a:pPr algn="r" rtl="1" eaLnBrk="1" hangingPunct="1">
              <a:buFont typeface="Wingdings" pitchFamily="2" charset="2"/>
              <a:buNone/>
              <a:defRPr/>
            </a:pPr>
            <a:r>
              <a:rPr lang="fa-IR" smtClean="0">
                <a:solidFill>
                  <a:schemeClr val="hlink"/>
                </a:solidFill>
              </a:rPr>
              <a:t>- </a:t>
            </a:r>
            <a:r>
              <a:rPr lang="fa-IR" b="1" smtClean="0"/>
              <a:t>لازمه استراتژی های موازی و چندگانه داشتن سیستم داده ها و اطلاعات بازار ، نظام پایش استراتژی ها و مدیریت استراتژیک توانمند است.</a:t>
            </a:r>
            <a:endParaRPr lang="en-US" b="1" dirty="0" smtClean="0"/>
          </a:p>
          <a:p>
            <a:pPr algn="r" rtl="1" eaLnBrk="1" hangingPunct="1">
              <a:buFont typeface="Wingdings" pitchFamily="2" charset="2"/>
              <a:buNone/>
              <a:defRPr/>
            </a:pPr>
            <a:endParaRPr lang="fa-IR" b="1" smtClean="0"/>
          </a:p>
          <a:p>
            <a:pPr algn="r" eaLnBrk="1" hangingPunct="1">
              <a:buFont typeface="Wingdings" pitchFamily="2" charset="2"/>
              <a:buNone/>
              <a:defRPr/>
            </a:pPr>
            <a:endParaRPr lang="en-US" b="1" dirty="0" smtClean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6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6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36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336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336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89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88913"/>
            <a:ext cx="8642350" cy="6408737"/>
          </a:xfrm>
        </p:spPr>
        <p:txBody>
          <a:bodyPr/>
          <a:lstStyle/>
          <a:p>
            <a:pPr algn="r" rtl="1" eaLnBrk="1" hangingPunct="1">
              <a:buFontTx/>
              <a:buChar char="-"/>
              <a:defRPr/>
            </a:pPr>
            <a:r>
              <a:rPr lang="fa-IR" sz="3600" b="1" smtClean="0"/>
              <a:t>مدیریت حاکم بر استراتژی های موازی و چندگانه مدیریت شبکه ای است که ترکیبی است از :</a:t>
            </a:r>
          </a:p>
          <a:p>
            <a:pPr algn="r" rtl="1" eaLnBrk="1" hangingPunct="1">
              <a:buFontTx/>
              <a:buNone/>
              <a:defRPr/>
            </a:pPr>
            <a:endParaRPr lang="fa-IR" sz="3600" b="1" smtClean="0"/>
          </a:p>
          <a:p>
            <a:pPr algn="r" rtl="1" eaLnBrk="1" hangingPunct="1">
              <a:buFontTx/>
              <a:buChar char="•"/>
              <a:defRPr/>
            </a:pPr>
            <a:r>
              <a:rPr lang="fa-IR" sz="3600" b="1" smtClean="0"/>
              <a:t>مدیریت مالکیتی      </a:t>
            </a:r>
          </a:p>
          <a:p>
            <a:pPr eaLnBrk="1" hangingPunct="1">
              <a:buFontTx/>
              <a:buNone/>
              <a:defRPr/>
            </a:pPr>
            <a:r>
              <a:rPr lang="en-US" sz="3600" b="1" dirty="0" smtClean="0"/>
              <a:t>OWNERSHIP MAN</a:t>
            </a:r>
            <a:r>
              <a:rPr lang="en-ZA" sz="3600" b="1" dirty="0" smtClean="0"/>
              <a:t>A</a:t>
            </a:r>
            <a:r>
              <a:rPr lang="en-US" sz="3600" b="1" dirty="0" smtClean="0"/>
              <a:t>GEMENT</a:t>
            </a:r>
            <a:endParaRPr lang="fa-IR" sz="3600" b="1" smtClean="0"/>
          </a:p>
          <a:p>
            <a:pPr algn="r" rtl="1" eaLnBrk="1" hangingPunct="1">
              <a:buFontTx/>
              <a:buChar char="•"/>
              <a:defRPr/>
            </a:pPr>
            <a:r>
              <a:rPr lang="fa-IR" sz="3600" b="1" smtClean="0"/>
              <a:t>مدیریت ارتباطی</a:t>
            </a:r>
          </a:p>
          <a:p>
            <a:pPr rtl="1" eaLnBrk="1" hangingPunct="1">
              <a:buFontTx/>
              <a:buNone/>
              <a:defRPr/>
            </a:pPr>
            <a:r>
              <a:rPr lang="en-US" sz="3600" b="1" dirty="0" smtClean="0"/>
              <a:t>RELATIONSHIP MANAGEMENT</a:t>
            </a:r>
            <a:endParaRPr lang="fa-IR" sz="3600" b="1" smtClean="0"/>
          </a:p>
          <a:p>
            <a:pPr algn="r" rtl="1" eaLnBrk="1" hangingPunct="1">
              <a:buFontTx/>
              <a:buChar char="•"/>
              <a:defRPr/>
            </a:pPr>
            <a:r>
              <a:rPr lang="fa-IR" sz="3600" b="1" smtClean="0"/>
              <a:t>مدیریت مشارکتی  </a:t>
            </a:r>
            <a:endParaRPr lang="en-US" sz="3600" b="1" dirty="0" smtClean="0"/>
          </a:p>
          <a:p>
            <a:pPr rtl="1" eaLnBrk="1" hangingPunct="1">
              <a:buFontTx/>
              <a:buNone/>
              <a:defRPr/>
            </a:pPr>
            <a:r>
              <a:rPr lang="en-US" sz="3600" b="1" dirty="0" smtClean="0"/>
              <a:t>PARTNERSHIP MANAGEMENT</a:t>
            </a:r>
            <a:r>
              <a:rPr lang="fa-IR" sz="3600" b="1" smtClean="0"/>
              <a:t>     </a:t>
            </a:r>
            <a:endParaRPr lang="en-US" sz="3600" b="1" dirty="0" smtClean="0"/>
          </a:p>
          <a:p>
            <a:pPr algn="r" eaLnBrk="1" hangingPunct="1">
              <a:buFont typeface="Wingdings" pitchFamily="2" charset="2"/>
              <a:buNone/>
              <a:defRPr/>
            </a:pPr>
            <a:endParaRPr lang="en-US" sz="3600" b="1" dirty="0" smtClean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z="5400" b="1" smtClean="0"/>
              <a:t>استراتژیهای عمومی </a:t>
            </a:r>
            <a:endParaRPr lang="en-US" sz="5400" b="1" dirty="0" smtClean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565400"/>
            <a:ext cx="8642350" cy="3959225"/>
          </a:xfrm>
        </p:spPr>
        <p:txBody>
          <a:bodyPr/>
          <a:lstStyle/>
          <a:p>
            <a:pPr algn="r" rt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fa-IR" b="1" smtClean="0"/>
          </a:p>
          <a:p>
            <a:pPr algn="r" rt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a-IR" sz="4000" b="1" smtClean="0"/>
              <a:t>این استراتژی برای شرکتها و بنگاههائی مناسب است که در آنها عملکرد موجود مناسب بوده و در مسیر درستی پیش میرود و دلیل خاصی برای تغییرات عمده وجود ندارد . شرایط محیطی نیز نسبتا“ ثابت و یا تغییرات بسیار شدیدی وجود ندارد . </a:t>
            </a:r>
            <a:endParaRPr lang="en-US" sz="4000" b="1" dirty="0" smtClean="0"/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4140200" y="1700213"/>
            <a:ext cx="4321175" cy="750887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shade val="46275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90000"/>
              <a:buFont typeface="Wingdings" pitchFamily="2" charset="2"/>
              <a:buChar char="§"/>
              <a:defRPr/>
            </a:pPr>
            <a:r>
              <a:rPr lang="fa-IR" sz="4800" b="1">
                <a:effectLst>
                  <a:outerShdw blurRad="38100" dist="38100" dir="2700000" algn="tl">
                    <a:srgbClr val="000000"/>
                  </a:outerShdw>
                </a:effectLst>
              </a:rPr>
              <a:t> استراتژی ثبات : </a:t>
            </a:r>
            <a:endParaRPr lang="en-US" sz="4800" dirty="0"/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  <p:bldP spid="6759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rtl="1" eaLnBrk="1" hangingPunct="1">
              <a:defRPr/>
            </a:pPr>
            <a:r>
              <a:rPr lang="fa-IR" sz="4000" b="1" smtClean="0"/>
              <a:t>2- استراتژی مزیت یابی و مزیت سازی</a:t>
            </a:r>
            <a:endParaRPr lang="en-US" sz="4000" b="1" dirty="0" smtClean="0"/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773238"/>
            <a:ext cx="8374063" cy="4679950"/>
          </a:xfrm>
        </p:spPr>
        <p:txBody>
          <a:bodyPr/>
          <a:lstStyle/>
          <a:p>
            <a:pPr algn="r" rtl="1" eaLnBrk="1" hangingPunct="1">
              <a:lnSpc>
                <a:spcPct val="90000"/>
              </a:lnSpc>
              <a:buFontTx/>
              <a:buChar char="-"/>
              <a:defRPr/>
            </a:pPr>
            <a:r>
              <a:rPr lang="fa-IR" sz="3600" b="1" smtClean="0"/>
              <a:t>لازمه تداوم حضور در بازار ، یافتن ، ساختن و حفظ مزیت رقابتی است که خود نیازمند تفکر استراتژیک و استراتژی مناسب در این حوزه است.</a:t>
            </a:r>
          </a:p>
          <a:p>
            <a:pPr algn="r" rtl="1" eaLnBrk="1" hangingPunct="1">
              <a:lnSpc>
                <a:spcPct val="90000"/>
              </a:lnSpc>
              <a:buFontTx/>
              <a:buNone/>
              <a:defRPr/>
            </a:pPr>
            <a:endParaRPr lang="fa-IR" sz="3600" b="1" smtClean="0"/>
          </a:p>
          <a:p>
            <a:pPr algn="r" rtl="1" eaLnBrk="1" hangingPunct="1">
              <a:lnSpc>
                <a:spcPct val="90000"/>
              </a:lnSpc>
              <a:buFontTx/>
              <a:buChar char="-"/>
              <a:defRPr/>
            </a:pPr>
            <a:r>
              <a:rPr lang="fa-IR" sz="3600" b="1" smtClean="0"/>
              <a:t>گاهی مزیت ها کوتاه مدت و زمانی پایدار هستند و درنتیجه با توجه به رقابتی بودن بازارها و لزوم استفاده از فرصتها میتوان از هر نوع مزیتی استفاده کرد.</a:t>
            </a:r>
            <a:endParaRPr lang="en-US" sz="3600" b="1" dirty="0" smtClean="0"/>
          </a:p>
          <a:p>
            <a:pPr algn="r" rtl="1" eaLnBrk="1" hangingPunct="1">
              <a:lnSpc>
                <a:spcPct val="90000"/>
              </a:lnSpc>
              <a:buFontTx/>
              <a:buChar char="-"/>
              <a:defRPr/>
            </a:pPr>
            <a:endParaRPr lang="en-US" sz="3600" b="1" dirty="0" smtClean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8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38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38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4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260350"/>
            <a:ext cx="8642350" cy="6264275"/>
          </a:xfrm>
        </p:spPr>
        <p:txBody>
          <a:bodyPr/>
          <a:lstStyle/>
          <a:p>
            <a:pPr algn="r" rtl="1" eaLnBrk="1" hangingPunct="1">
              <a:buFontTx/>
              <a:buChar char="-"/>
            </a:pPr>
            <a:r>
              <a:rPr lang="fa-IR" sz="3600" b="1" smtClean="0">
                <a:effectLst/>
              </a:rPr>
              <a:t>مزیّت ها همیشه مربوط به داشته های خود نیست بلکه میتواند حاصل ارتباط با دیگران و شبکه ها و گروه های همکار باشد.</a:t>
            </a:r>
          </a:p>
          <a:p>
            <a:pPr algn="r" rtl="1" eaLnBrk="1" hangingPunct="1">
              <a:buFontTx/>
              <a:buNone/>
            </a:pPr>
            <a:endParaRPr lang="fa-IR" sz="3600" b="1" smtClean="0">
              <a:effectLst/>
            </a:endParaRPr>
          </a:p>
          <a:p>
            <a:pPr algn="r" rtl="1" eaLnBrk="1" hangingPunct="1">
              <a:buFontTx/>
              <a:buChar char="-"/>
            </a:pPr>
            <a:r>
              <a:rPr lang="fa-IR" sz="3600" b="1" smtClean="0">
                <a:effectLst/>
              </a:rPr>
              <a:t>موفقیت این استراتژی حاصل تحقیقات بازاریابی دقیق و درست </a:t>
            </a:r>
          </a:p>
          <a:p>
            <a:pPr algn="r" rtl="1" eaLnBrk="1" hangingPunct="1">
              <a:buFontTx/>
              <a:buNone/>
            </a:pPr>
            <a:endParaRPr lang="fa-IR" sz="3600" b="1" smtClean="0">
              <a:effectLst/>
            </a:endParaRPr>
          </a:p>
          <a:p>
            <a:pPr algn="r" rtl="1" eaLnBrk="1" hangingPunct="1">
              <a:buFontTx/>
              <a:buChar char="•"/>
            </a:pPr>
            <a:r>
              <a:rPr lang="fa-IR" sz="3600" b="1" smtClean="0">
                <a:effectLst/>
              </a:rPr>
              <a:t>یعنی « مشتری شناسی ، رقیب شناسی ، محیط و بازار شناسی و خود شناسی » است.</a:t>
            </a:r>
          </a:p>
          <a:p>
            <a:pPr algn="r" rtl="1" eaLnBrk="1" hangingPunct="1">
              <a:buFontTx/>
              <a:buChar char="•"/>
            </a:pPr>
            <a:endParaRPr lang="en-US" sz="3600" b="1" dirty="0" smtClean="0">
              <a:effectLst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229600" cy="1143000"/>
          </a:xfrm>
        </p:spPr>
        <p:txBody>
          <a:bodyPr/>
          <a:lstStyle/>
          <a:p>
            <a:pPr algn="r" eaLnBrk="1" hangingPunct="1">
              <a:defRPr/>
            </a:pPr>
            <a:r>
              <a:rPr lang="fa-IR" b="1" smtClean="0"/>
              <a:t>3- استراتژی ارتباطی</a:t>
            </a:r>
            <a:r>
              <a:rPr lang="fa-IR" smtClean="0"/>
              <a:t> </a:t>
            </a:r>
            <a:endParaRPr lang="en-US" dirty="0" smtClean="0"/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700213"/>
            <a:ext cx="8569325" cy="4852987"/>
          </a:xfrm>
        </p:spPr>
        <p:txBody>
          <a:bodyPr/>
          <a:lstStyle/>
          <a:p>
            <a:pPr algn="r" rtl="1" eaLnBrk="1" hangingPunct="1">
              <a:buFontTx/>
              <a:buChar char="-"/>
              <a:defRPr/>
            </a:pPr>
            <a:r>
              <a:rPr lang="fa-IR" sz="3600" b="1" smtClean="0"/>
              <a:t>یکی از عوامل مهم در شرایط رقابتی ، اطمینان از نوع روابط مناسب با انواع گروه های ذینفع است.</a:t>
            </a:r>
          </a:p>
          <a:p>
            <a:pPr algn="r" rtl="1" eaLnBrk="1" hangingPunct="1">
              <a:buFontTx/>
              <a:buNone/>
              <a:defRPr/>
            </a:pPr>
            <a:endParaRPr lang="fa-IR" sz="3600" b="1" smtClean="0"/>
          </a:p>
          <a:p>
            <a:pPr algn="r" rtl="1" eaLnBrk="1" hangingPunct="1">
              <a:buFontTx/>
              <a:buChar char="-"/>
              <a:defRPr/>
            </a:pPr>
            <a:r>
              <a:rPr lang="fa-IR" sz="3600" b="1" smtClean="0"/>
              <a:t>گروه های ذینفع شامل مشتریان ، همکاران ، صاحبان سهام، تأمین کنندگان ، توزیع کنندگان و هسته های قدرت در بازار هستند.</a:t>
            </a:r>
          </a:p>
          <a:p>
            <a:pPr algn="r" rtl="1" eaLnBrk="1" hangingPunct="1">
              <a:buFontTx/>
              <a:buChar char="-"/>
              <a:defRPr/>
            </a:pPr>
            <a:endParaRPr lang="en-US" sz="3600" b="1" dirty="0" smtClean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0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0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0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40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0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0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0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99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549275"/>
            <a:ext cx="8713787" cy="5975350"/>
          </a:xfrm>
        </p:spPr>
        <p:txBody>
          <a:bodyPr/>
          <a:lstStyle/>
          <a:p>
            <a:pPr algn="r" rtl="1" eaLnBrk="1" hangingPunct="1">
              <a:buFontTx/>
              <a:buChar char="-"/>
              <a:defRPr/>
            </a:pPr>
            <a:r>
              <a:rPr lang="fa-IR" sz="3600" b="1" smtClean="0"/>
              <a:t>استراتژی ارتباطی شامل شناسائی ، جذب ، تقویت ، گسترش و حفظ ارتباط با گروه های ذینفع بویژه مشتریان است.</a:t>
            </a:r>
          </a:p>
          <a:p>
            <a:pPr algn="r" rtl="1" eaLnBrk="1" hangingPunct="1">
              <a:buFontTx/>
              <a:buNone/>
              <a:defRPr/>
            </a:pPr>
            <a:endParaRPr lang="fa-IR" sz="3600" b="1" smtClean="0"/>
          </a:p>
          <a:p>
            <a:pPr algn="r" rtl="1" eaLnBrk="1" hangingPunct="1">
              <a:buFontTx/>
              <a:buChar char="-"/>
              <a:defRPr/>
            </a:pPr>
            <a:r>
              <a:rPr lang="fa-IR" sz="3600" b="1" smtClean="0"/>
              <a:t>استراتژی ارتباطی باعث کاهش تنش و افزایش آرامش در شرایط رقابتی و بحرانی میشود.</a:t>
            </a:r>
          </a:p>
          <a:p>
            <a:pPr algn="r" eaLnBrk="1" hangingPunct="1">
              <a:buFontTx/>
              <a:buNone/>
              <a:defRPr/>
            </a:pPr>
            <a:endParaRPr lang="fa-IR" sz="3600" b="1" smtClean="0"/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fa-IR" sz="3600" smtClean="0">
                <a:solidFill>
                  <a:schemeClr val="hlink"/>
                </a:solidFill>
              </a:rPr>
              <a:t>-</a:t>
            </a:r>
            <a:r>
              <a:rPr lang="fa-IR" sz="3600" b="1" smtClean="0"/>
              <a:t> استراتژی ارتباطی نوعی مزیت رقابتی بوجود میآورد.</a:t>
            </a:r>
            <a:endParaRPr lang="en-US" sz="3600" b="1" dirty="0" smtClean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2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2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420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420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569325" cy="1782762"/>
          </a:xfrm>
        </p:spPr>
        <p:txBody>
          <a:bodyPr/>
          <a:lstStyle/>
          <a:p>
            <a:pPr algn="r" eaLnBrk="1" hangingPunct="1">
              <a:defRPr/>
            </a:pPr>
            <a:r>
              <a:rPr lang="fa-IR" sz="4000" b="1" smtClean="0"/>
              <a:t>4- استراتژی بازاریابی و فروش هوشمندانه و چابک</a:t>
            </a:r>
            <a:endParaRPr lang="en-US" sz="4000" b="1" dirty="0" smtClean="0"/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916113"/>
            <a:ext cx="8569325" cy="4681537"/>
          </a:xfrm>
        </p:spPr>
        <p:txBody>
          <a:bodyPr/>
          <a:lstStyle/>
          <a:p>
            <a:pPr algn="r" rtl="1" eaLnBrk="1" hangingPunct="1">
              <a:buFontTx/>
              <a:buChar char="-"/>
              <a:defRPr/>
            </a:pPr>
            <a:r>
              <a:rPr lang="fa-IR" sz="3600" b="1" smtClean="0"/>
              <a:t>در رقابت آینده ، بازاریابی و فروش هوشمندانه ، زیرکانه و چابک ، جایگزین بازاریابی و فروش فعالانه  میشود.</a:t>
            </a:r>
          </a:p>
          <a:p>
            <a:pPr algn="r" rtl="1" eaLnBrk="1" hangingPunct="1">
              <a:buFontTx/>
              <a:buNone/>
              <a:defRPr/>
            </a:pPr>
            <a:endParaRPr lang="fa-IR" sz="3600" b="1" smtClean="0"/>
          </a:p>
          <a:p>
            <a:pPr algn="r" rtl="1" eaLnBrk="1" hangingPunct="1">
              <a:buFontTx/>
              <a:buChar char="-"/>
              <a:defRPr/>
            </a:pPr>
            <a:r>
              <a:rPr lang="fa-IR" sz="3600" b="1" smtClean="0"/>
              <a:t>در این استراتژی دانائی و تخصص و تحقیقات جایگزین تجربه و حدسیات میشود.</a:t>
            </a:r>
            <a:endParaRPr lang="en-US" sz="3600" b="1" dirty="0" smtClean="0"/>
          </a:p>
          <a:p>
            <a:pPr algn="r" eaLnBrk="1" hangingPunct="1">
              <a:buFontTx/>
              <a:buNone/>
              <a:defRPr/>
            </a:pPr>
            <a:endParaRPr lang="fa-IR" sz="3600" b="1" smtClean="0"/>
          </a:p>
          <a:p>
            <a:pPr algn="r" eaLnBrk="1" hangingPunct="1">
              <a:buFontTx/>
              <a:buNone/>
              <a:defRPr/>
            </a:pPr>
            <a:endParaRPr lang="en-US" sz="3600" b="1" dirty="0" smtClean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3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43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43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343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43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04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549275"/>
            <a:ext cx="8785225" cy="5832475"/>
          </a:xfrm>
        </p:spPr>
        <p:txBody>
          <a:bodyPr/>
          <a:lstStyle/>
          <a:p>
            <a:pPr algn="r" eaLnBrk="1" hangingPunct="1">
              <a:buFont typeface="Wingdings" pitchFamily="2" charset="2"/>
              <a:buNone/>
              <a:defRPr/>
            </a:pPr>
            <a:endParaRPr lang="fa-IR" sz="3600" b="1" smtClean="0">
              <a:solidFill>
                <a:schemeClr val="hlink"/>
              </a:solidFill>
            </a:endParaRPr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fa-IR" sz="3600" b="1" smtClean="0">
                <a:solidFill>
                  <a:schemeClr val="hlink"/>
                </a:solidFill>
              </a:rPr>
              <a:t>-</a:t>
            </a:r>
            <a:r>
              <a:rPr lang="fa-IR" sz="3600" b="1" smtClean="0"/>
              <a:t> </a:t>
            </a:r>
            <a:r>
              <a:rPr lang="fa-IR" sz="4000" b="1" smtClean="0"/>
              <a:t>استراتژی هوشمندانه ، مبتنی بر رقابت هوشمندانه و مدیریت هوشمندانه است .</a:t>
            </a:r>
            <a:endParaRPr lang="fa-IR" sz="4000" b="1" smtClean="0">
              <a:solidFill>
                <a:schemeClr val="hlink"/>
              </a:solidFill>
            </a:endParaRPr>
          </a:p>
          <a:p>
            <a:pPr algn="r" eaLnBrk="1" hangingPunct="1">
              <a:buFont typeface="Wingdings" pitchFamily="2" charset="2"/>
              <a:buNone/>
              <a:defRPr/>
            </a:pPr>
            <a:endParaRPr lang="fa-IR" sz="4000" b="1" smtClean="0">
              <a:solidFill>
                <a:schemeClr val="hlink"/>
              </a:solidFill>
            </a:endParaRPr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fa-IR" sz="4000" b="1" smtClean="0">
                <a:solidFill>
                  <a:schemeClr val="hlink"/>
                </a:solidFill>
              </a:rPr>
              <a:t>-</a:t>
            </a:r>
            <a:r>
              <a:rPr lang="fa-IR" sz="4000" b="1" smtClean="0"/>
              <a:t> سرعت، سهولت و سبقت بر اساس خلاقیت، منفعت و مزیت نکات کلیدی این استراتژی هستند. </a:t>
            </a:r>
            <a:endParaRPr lang="en-US" sz="4000" b="1" dirty="0" smtClean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44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40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40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fa-IR" sz="4000" b="1" smtClean="0"/>
              <a:t>5- استراتژی بازاریابی ارزشی</a:t>
            </a:r>
            <a:endParaRPr lang="en-US" sz="4000" b="1" dirty="0" smtClean="0"/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28775"/>
            <a:ext cx="8516938" cy="4895850"/>
          </a:xfrm>
        </p:spPr>
        <p:txBody>
          <a:bodyPr/>
          <a:lstStyle/>
          <a:p>
            <a:pPr algn="r" rtl="1" eaLnBrk="1" hangingPunct="1">
              <a:lnSpc>
                <a:spcPct val="90000"/>
              </a:lnSpc>
              <a:buFontTx/>
              <a:buChar char="-"/>
              <a:defRPr/>
            </a:pPr>
            <a:r>
              <a:rPr lang="fa-IR" sz="3600" b="1" smtClean="0"/>
              <a:t>ایجاد ارزش برای سهامداران و مشتریان رمز موفقیت این استراتژی است.</a:t>
            </a:r>
          </a:p>
          <a:p>
            <a:pPr algn="r" rtl="1" eaLnBrk="1" hangingPunct="1">
              <a:lnSpc>
                <a:spcPct val="90000"/>
              </a:lnSpc>
              <a:buFontTx/>
              <a:buNone/>
              <a:defRPr/>
            </a:pPr>
            <a:endParaRPr lang="fa-IR" sz="3600" b="1" smtClean="0"/>
          </a:p>
          <a:p>
            <a:pPr algn="r" rtl="1" eaLnBrk="1" hangingPunct="1">
              <a:lnSpc>
                <a:spcPct val="90000"/>
              </a:lnSpc>
              <a:buFontTx/>
              <a:buChar char="-"/>
              <a:defRPr/>
            </a:pPr>
            <a:r>
              <a:rPr lang="fa-IR" sz="3600" b="1" smtClean="0"/>
              <a:t>ارزش ها متنوع و متغیّر هستند.</a:t>
            </a:r>
          </a:p>
          <a:p>
            <a:pPr algn="r" rtl="1" eaLnBrk="1" hangingPunct="1">
              <a:lnSpc>
                <a:spcPct val="90000"/>
              </a:lnSpc>
              <a:buFontTx/>
              <a:buNone/>
              <a:defRPr/>
            </a:pPr>
            <a:endParaRPr lang="fa-IR" sz="3600" b="1" smtClean="0"/>
          </a:p>
          <a:p>
            <a:pPr algn="r" rtl="1" eaLnBrk="1" hangingPunct="1">
              <a:lnSpc>
                <a:spcPct val="90000"/>
              </a:lnSpc>
              <a:buFontTx/>
              <a:buChar char="-"/>
              <a:defRPr/>
            </a:pPr>
            <a:r>
              <a:rPr lang="fa-IR" sz="3600" b="1" smtClean="0"/>
              <a:t>شناخت ارزش ها از دید و نظر مشتریان و سهامداران و جهت گیری استراتژِیک بر پایه شناخت نقش مهمی در موفقیت این استراتژی دارند.</a:t>
            </a:r>
            <a:endParaRPr lang="en-US" sz="3600" b="1" dirty="0" smtClean="0"/>
          </a:p>
          <a:p>
            <a:pPr algn="r" rtl="1" eaLnBrk="1" hangingPunct="1">
              <a:lnSpc>
                <a:spcPct val="90000"/>
              </a:lnSpc>
              <a:buFontTx/>
              <a:buChar char="-"/>
              <a:defRPr/>
            </a:pPr>
            <a:endParaRPr lang="en-US" sz="3600" b="1" dirty="0" smtClean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50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45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45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5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5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5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5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5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5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5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5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5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5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5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5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5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5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5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090" grpId="0"/>
      <p:bldP spid="345091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476250"/>
            <a:ext cx="8580438" cy="5761038"/>
          </a:xfrm>
        </p:spPr>
        <p:txBody>
          <a:bodyPr/>
          <a:lstStyle/>
          <a:p>
            <a:pPr algn="r" rtl="1" eaLnBrk="1" hangingPunct="1">
              <a:buFontTx/>
              <a:buChar char="-"/>
              <a:defRPr/>
            </a:pPr>
            <a:r>
              <a:rPr lang="fa-IR" sz="4000" b="1" smtClean="0"/>
              <a:t>ارزش برای صاحبان و مشتریان گاهی تناقض دارند و نزدیک سازی آنها از وظایف مدیران استراتژیک است.</a:t>
            </a:r>
          </a:p>
          <a:p>
            <a:pPr algn="r" rtl="1" eaLnBrk="1" hangingPunct="1">
              <a:buFontTx/>
              <a:buNone/>
              <a:defRPr/>
            </a:pPr>
            <a:endParaRPr lang="fa-IR" sz="4000" b="1" smtClean="0"/>
          </a:p>
          <a:p>
            <a:pPr algn="r" rtl="1" eaLnBrk="1" hangingPunct="1">
              <a:buFontTx/>
              <a:buChar char="-"/>
              <a:defRPr/>
            </a:pPr>
            <a:r>
              <a:rPr lang="fa-IR" sz="4000" b="1" smtClean="0"/>
              <a:t>استراتژی بازاریابی ارزشی در جهت ایجاد و گسترش ارزشهای اضافی و حفظ آنهاست تا به اهداف استراتژیک دست یابد.</a:t>
            </a:r>
            <a:endParaRPr lang="en-US" sz="4000" b="1" dirty="0" smtClean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46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46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fa-IR" sz="4000" b="1" smtClean="0"/>
              <a:t>6- استراتژی منزلت</a:t>
            </a:r>
            <a:endParaRPr lang="en-US" sz="4000" b="1" dirty="0" smtClean="0"/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484313"/>
            <a:ext cx="8713787" cy="4791075"/>
          </a:xfrm>
        </p:spPr>
        <p:txBody>
          <a:bodyPr/>
          <a:lstStyle/>
          <a:p>
            <a:pPr algn="r" rtl="1" eaLnBrk="1" hangingPunct="1">
              <a:lnSpc>
                <a:spcPct val="80000"/>
              </a:lnSpc>
              <a:buFontTx/>
              <a:buChar char="•"/>
              <a:defRPr/>
            </a:pPr>
            <a:r>
              <a:rPr lang="fa-IR" sz="3600" b="1" smtClean="0"/>
              <a:t>یکی از مهمترین اهداف استراتژیک هر بنگاه ،ایجاد منزلت در بازار و مکان یابی و جایگاه قوی در بازار است. </a:t>
            </a:r>
          </a:p>
          <a:p>
            <a:pPr algn="r" rtl="1" eaLnBrk="1" hangingPunct="1">
              <a:lnSpc>
                <a:spcPct val="80000"/>
              </a:lnSpc>
              <a:buFontTx/>
              <a:buNone/>
              <a:defRPr/>
            </a:pPr>
            <a:endParaRPr lang="fa-IR" sz="3600" b="1" smtClean="0"/>
          </a:p>
          <a:p>
            <a:pPr algn="r" rtl="1" eaLnBrk="1" hangingPunct="1">
              <a:lnSpc>
                <a:spcPct val="80000"/>
              </a:lnSpc>
              <a:buFontTx/>
              <a:buChar char="•"/>
              <a:defRPr/>
            </a:pPr>
            <a:r>
              <a:rPr lang="fa-IR" sz="3600" b="1" smtClean="0"/>
              <a:t>منزلت به معنای جایگاه برتر ، مثبت ومطلوب در ذهن مخاطبین است.</a:t>
            </a:r>
          </a:p>
          <a:p>
            <a:pPr algn="r" rtl="1" eaLnBrk="1" hangingPunct="1">
              <a:lnSpc>
                <a:spcPct val="80000"/>
              </a:lnSpc>
              <a:buFontTx/>
              <a:buNone/>
              <a:defRPr/>
            </a:pPr>
            <a:endParaRPr lang="fa-IR" sz="3600" b="1" smtClean="0"/>
          </a:p>
          <a:p>
            <a:pPr algn="r" rtl="1" eaLnBrk="1" hangingPunct="1">
              <a:lnSpc>
                <a:spcPct val="80000"/>
              </a:lnSpc>
              <a:buFontTx/>
              <a:buChar char="•"/>
              <a:defRPr/>
            </a:pPr>
            <a:r>
              <a:rPr lang="fa-IR" sz="3600" b="1" smtClean="0"/>
              <a:t>ایجاد ، تقویت و حفظ منزلت باعث بازارپذیری بیشتر ، بهتر ، سریعتر و راحت تر خواهد بود.</a:t>
            </a:r>
            <a:endParaRPr lang="en-US" sz="3600" b="1" dirty="0" smtClean="0"/>
          </a:p>
          <a:p>
            <a:pPr algn="r" rtl="1" eaLnBrk="1" hangingPunct="1">
              <a:lnSpc>
                <a:spcPct val="80000"/>
              </a:lnSpc>
              <a:buFontTx/>
              <a:buChar char="•"/>
              <a:defRPr/>
            </a:pPr>
            <a:endParaRPr lang="en-US" sz="3600" b="1" dirty="0" smtClean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47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7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47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47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38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404813"/>
            <a:ext cx="8642350" cy="6264275"/>
          </a:xfrm>
        </p:spPr>
        <p:txBody>
          <a:bodyPr/>
          <a:lstStyle/>
          <a:p>
            <a:pPr algn="r" rtl="1" eaLnBrk="1" hangingPunct="1">
              <a:buFontTx/>
              <a:buChar char="•"/>
              <a:defRPr/>
            </a:pPr>
            <a:r>
              <a:rPr lang="fa-IR" sz="4000" b="1" smtClean="0"/>
              <a:t>منزلت نوعی حسّ ارجحیّت در مشتری ایجاد می کند.</a:t>
            </a:r>
          </a:p>
          <a:p>
            <a:pPr algn="r" rtl="1" eaLnBrk="1" hangingPunct="1">
              <a:buFontTx/>
              <a:buNone/>
              <a:defRPr/>
            </a:pPr>
            <a:endParaRPr lang="fa-IR" sz="4000" b="1" smtClean="0"/>
          </a:p>
          <a:p>
            <a:pPr algn="r" rtl="1" eaLnBrk="1" hangingPunct="1">
              <a:buFontTx/>
              <a:buChar char="•"/>
              <a:defRPr/>
            </a:pPr>
            <a:r>
              <a:rPr lang="fa-IR" sz="4000" b="1" smtClean="0"/>
              <a:t>منزلت سازی نیازمند تداوم رفتار و حضور و ارتباط با بازار است و پدیده ای استراتژیک است.</a:t>
            </a:r>
          </a:p>
          <a:p>
            <a:pPr algn="r" rtl="1" eaLnBrk="1" hangingPunct="1">
              <a:buFontTx/>
              <a:buNone/>
              <a:defRPr/>
            </a:pPr>
            <a:endParaRPr lang="fa-IR" sz="4000" b="1" smtClean="0"/>
          </a:p>
          <a:p>
            <a:pPr algn="r" rtl="1" eaLnBrk="1" hangingPunct="1">
              <a:buFontTx/>
              <a:buChar char="•"/>
              <a:defRPr/>
            </a:pPr>
            <a:r>
              <a:rPr lang="fa-IR" sz="4000" b="1" smtClean="0"/>
              <a:t>منزلت باعث تقویت نام و نشان میشود و گاهی مدیریت نام و نشان باعث منزلت بهتر میگردد.</a:t>
            </a:r>
            <a:endParaRPr lang="en-US" sz="4000" b="1" dirty="0" smtClean="0"/>
          </a:p>
          <a:p>
            <a:pPr algn="r" rtl="1" eaLnBrk="1" hangingPunct="1">
              <a:buFontTx/>
              <a:buChar char="•"/>
              <a:defRPr/>
            </a:pPr>
            <a:endParaRPr lang="fa-IR" sz="4000" b="1" smtClean="0"/>
          </a:p>
          <a:p>
            <a:pPr algn="r" rtl="1" eaLnBrk="1" hangingPunct="1">
              <a:buFont typeface="Wingdings" pitchFamily="2" charset="2"/>
              <a:buNone/>
              <a:defRPr/>
            </a:pPr>
            <a:endParaRPr lang="en-US" sz="4000" b="1" dirty="0" smtClean="0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8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48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48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00213"/>
            <a:ext cx="8569325" cy="4933950"/>
          </a:xfrm>
        </p:spPr>
        <p:txBody>
          <a:bodyPr/>
          <a:lstStyle/>
          <a:p>
            <a:pPr algn="r" rtl="1" eaLnBrk="1" hangingPunct="1">
              <a:lnSpc>
                <a:spcPct val="80000"/>
              </a:lnSpc>
              <a:buClr>
                <a:srgbClr val="FFFF00"/>
              </a:buClr>
              <a:buFont typeface="Wingdings" pitchFamily="2" charset="2"/>
              <a:buNone/>
              <a:defRPr/>
            </a:pPr>
            <a:endParaRPr lang="fa-IR" sz="2000" b="1" smtClean="0"/>
          </a:p>
          <a:p>
            <a:pPr algn="r" rtl="1" eaLnBrk="1" hangingPunct="1">
              <a:lnSpc>
                <a:spcPct val="80000"/>
              </a:lnSpc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fa-IR" sz="3600" b="1" smtClean="0"/>
              <a:t>استراتژی توسعه برای افزایش ، دگرگونی و گسترش فعالیت ها و عملکرد های سازمان است و باید متناسب با امکانات داخلی و فرصتهای خارج از سازمان یا محیطی صورت پذیرد . </a:t>
            </a:r>
          </a:p>
          <a:p>
            <a:pPr algn="r" rtl="1" eaLnBrk="1" hangingPunct="1">
              <a:lnSpc>
                <a:spcPct val="80000"/>
              </a:lnSpc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fa-IR" sz="3600" b="1" smtClean="0"/>
              <a:t>استراتژیهای توسعه محصول ، توسعه بازار و توسعه  محصول/ بازار از انواع استراتژی های توسعه هستند وبرای شرکتهائی مناسب میباشند که دارای امکانات ، انگیزش و آمادگی برای رشد و پیشرفت هستند . </a:t>
            </a:r>
            <a:endParaRPr lang="en-US" sz="3600" b="1" dirty="0" smtClean="0"/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3851275" y="404813"/>
            <a:ext cx="4883150" cy="823912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shade val="46275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spcBef>
                <a:spcPct val="20000"/>
              </a:spcBef>
              <a:buClr>
                <a:srgbClr val="FFFF00"/>
              </a:buClr>
              <a:buSzPct val="90000"/>
              <a:buFont typeface="Wingdings" pitchFamily="2" charset="2"/>
              <a:buChar char="§"/>
              <a:defRPr/>
            </a:pPr>
            <a:r>
              <a:rPr lang="fa-IR" sz="4800" b="1">
                <a:effectLst>
                  <a:outerShdw blurRad="38100" dist="38100" dir="2700000" algn="tl">
                    <a:srgbClr val="000000"/>
                  </a:outerShdw>
                </a:effectLst>
              </a:rPr>
              <a:t> استراتژی توسعه :</a:t>
            </a:r>
            <a:endParaRPr lang="en-US" sz="4800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z="4800" b="1" smtClean="0">
                <a:solidFill>
                  <a:srgbClr val="FFFF66"/>
                </a:solidFill>
              </a:rPr>
              <a:t>نکات کلیدی در استراتژی های مؤثر</a:t>
            </a:r>
            <a:r>
              <a:rPr lang="fa-IR" sz="4800" b="1" smtClean="0"/>
              <a:t> </a:t>
            </a:r>
            <a:endParaRPr lang="en-US" sz="4800" b="1" dirty="0" smtClean="0"/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eaLnBrk="1" hangingPunct="1">
              <a:buFont typeface="Wingdings" pitchFamily="2" charset="2"/>
              <a:buNone/>
              <a:defRPr/>
            </a:pPr>
            <a:r>
              <a:rPr lang="fa-IR" sz="4000" b="1" smtClean="0">
                <a:solidFill>
                  <a:schemeClr val="hlink"/>
                </a:solidFill>
              </a:rPr>
              <a:t>کیفیت عالی</a:t>
            </a:r>
            <a:r>
              <a:rPr lang="fa-IR" sz="4000" smtClean="0"/>
              <a:t> </a:t>
            </a:r>
          </a:p>
          <a:p>
            <a:pPr algn="r" eaLnBrk="1" hangingPunct="1">
              <a:buFont typeface="Wingdings" pitchFamily="2" charset="2"/>
              <a:buNone/>
              <a:defRPr/>
            </a:pPr>
            <a:endParaRPr lang="fa-IR" sz="4000" smtClean="0"/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fa-IR" sz="4000" smtClean="0"/>
              <a:t>مشتری خواهان بهترین کیفیت با در نظر گرفتن ابعاد پنجگانه کیفیت یعنی ” عملکرد ، مشخصات ، قابلیت اتکاء ، جذابیت ( انطباق با خواستها ) و دوام“  هستند.</a:t>
            </a:r>
            <a:endParaRPr lang="en-US" sz="4000" dirty="0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49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49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9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9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18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620713"/>
            <a:ext cx="8229600" cy="5761037"/>
          </a:xfrm>
        </p:spPr>
        <p:txBody>
          <a:bodyPr/>
          <a:lstStyle/>
          <a:p>
            <a:pPr algn="r" rtl="1" eaLnBrk="1" hangingPunct="1">
              <a:buFont typeface="Wingdings" pitchFamily="2" charset="2"/>
              <a:buNone/>
              <a:defRPr/>
            </a:pPr>
            <a:r>
              <a:rPr lang="fa-IR" sz="4400" b="1" smtClean="0"/>
              <a:t>- امروزه شرکتهای بزرگ جهانی مانند- </a:t>
            </a:r>
            <a:r>
              <a:rPr lang="en-ZA" sz="4400" b="1" dirty="0" smtClean="0"/>
              <a:t>MOTOROLA ,IBM </a:t>
            </a:r>
            <a:r>
              <a:rPr lang="fa-IR" sz="4400" b="1" smtClean="0"/>
              <a:t> سعی کرده اند تا به استاندارد 999/99درصد برسند.</a:t>
            </a:r>
          </a:p>
          <a:p>
            <a:pPr algn="r" rtl="1" eaLnBrk="1" hangingPunct="1">
              <a:buFont typeface="Wingdings" pitchFamily="2" charset="2"/>
              <a:buNone/>
              <a:defRPr/>
            </a:pPr>
            <a:endParaRPr lang="fa-IR" sz="4400" b="1" smtClean="0"/>
          </a:p>
          <a:p>
            <a:pPr algn="r" rtl="1" eaLnBrk="1" hangingPunct="1">
              <a:buFont typeface="Wingdings" pitchFamily="2" charset="2"/>
              <a:buNone/>
              <a:defRPr/>
            </a:pPr>
            <a:r>
              <a:rPr lang="fa-IR" sz="4400" b="1" smtClean="0"/>
              <a:t>- استراتژی کیفیت برتر بیانگر باور کیفیّت و رعایت آن برای همیشه و رضایت مشتریان است .</a:t>
            </a:r>
            <a:endParaRPr lang="en-US" sz="4400" b="1" dirty="0" smtClean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50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0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0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0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rtl="1" eaLnBrk="1" hangingPunct="1">
              <a:buFontTx/>
              <a:buChar char="•"/>
              <a:defRPr/>
            </a:pPr>
            <a:r>
              <a:rPr lang="fa-IR" smtClean="0"/>
              <a:t> </a:t>
            </a:r>
            <a:r>
              <a:rPr lang="fa-IR" sz="4800" b="1" smtClean="0">
                <a:solidFill>
                  <a:schemeClr val="hlink"/>
                </a:solidFill>
              </a:rPr>
              <a:t>قابل اتکا بودن</a:t>
            </a:r>
            <a:endParaRPr lang="en-US" sz="4800" b="1" dirty="0" smtClean="0">
              <a:solidFill>
                <a:schemeClr val="hlink"/>
              </a:solidFill>
            </a:endParaRPr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205038"/>
            <a:ext cx="8229600" cy="4033837"/>
          </a:xfrm>
        </p:spPr>
        <p:txBody>
          <a:bodyPr/>
          <a:lstStyle/>
          <a:p>
            <a:pPr algn="r" eaLnBrk="1" hangingPunct="1">
              <a:buFont typeface="Wingdings" pitchFamily="2" charset="2"/>
              <a:buNone/>
              <a:defRPr/>
            </a:pPr>
            <a:r>
              <a:rPr lang="fa-IR" sz="4000" smtClean="0"/>
              <a:t>در بازاریابی نوین مشتریان خواهان محصولاتی هستند که تولید کنندگان آنها قابل اتکاء باشند . قابلیت اتکاء بودن شامل انجام درست تعهدات و قول و قرارها و تداوم حضور درحرفه است.</a:t>
            </a:r>
            <a:endParaRPr lang="en-US" sz="4000" dirty="0" smtClean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1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51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51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351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234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8229600" cy="504825"/>
          </a:xfrm>
        </p:spPr>
        <p:txBody>
          <a:bodyPr/>
          <a:lstStyle/>
          <a:p>
            <a:pPr algn="r" rtl="1" eaLnBrk="1" hangingPunct="1">
              <a:buFontTx/>
              <a:buChar char="•"/>
              <a:defRPr/>
            </a:pPr>
            <a:r>
              <a:rPr lang="fa-IR" sz="4000" b="1" smtClean="0"/>
              <a:t> </a:t>
            </a:r>
            <a:r>
              <a:rPr lang="fa-IR" b="1" smtClean="0">
                <a:solidFill>
                  <a:schemeClr val="hlink"/>
                </a:solidFill>
              </a:rPr>
              <a:t>قیمت مناسب</a:t>
            </a:r>
            <a:endParaRPr lang="en-US" b="1" dirty="0" smtClean="0">
              <a:solidFill>
                <a:schemeClr val="hlink"/>
              </a:solidFill>
            </a:endParaRPr>
          </a:p>
        </p:txBody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700213"/>
            <a:ext cx="8769350" cy="4824412"/>
          </a:xfrm>
        </p:spPr>
        <p:txBody>
          <a:bodyPr/>
          <a:lstStyle/>
          <a:p>
            <a:pPr algn="r" eaLnBrk="1" hangingPunct="1">
              <a:buFont typeface="Wingdings" pitchFamily="2" charset="2"/>
              <a:buNone/>
              <a:defRPr/>
            </a:pPr>
            <a:r>
              <a:rPr lang="fa-IR" sz="3600" b="1" smtClean="0"/>
              <a:t>فرمول تعیین قیمت در بازاریابی نوین مانند گذشته نیست . رقابت فشرده باعث شده است تا شرکتها برای سود آوری به کاهش قیمت ها بپردازند. به عبارتی فرمولهای تعیین قیمت در گذشته و حال بشرح زیر است:</a:t>
            </a:r>
          </a:p>
          <a:p>
            <a:pPr algn="r" eaLnBrk="1" hangingPunct="1">
              <a:buFont typeface="Wingdings" pitchFamily="2" charset="2"/>
              <a:buNone/>
              <a:defRPr/>
            </a:pPr>
            <a:endParaRPr lang="fa-IR" sz="3600" b="1" smtClean="0"/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fa-IR" sz="3600" b="1" smtClean="0"/>
              <a:t>قیمت فروش= سود+ هزینه ها                 روش گذشته</a:t>
            </a:r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fa-IR" sz="3600" b="1" smtClean="0"/>
              <a:t>سود= هزینه ها- قیمت فروش                  روش جدید</a:t>
            </a:r>
            <a:endParaRPr lang="en-US" sz="3600" b="1" dirty="0" smtClean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2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2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2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352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2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2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2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52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352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258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eaLnBrk="1" hangingPunct="1">
              <a:buFont typeface="Wingdings" pitchFamily="2" charset="2"/>
              <a:buNone/>
              <a:defRPr/>
            </a:pPr>
            <a:r>
              <a:rPr lang="fa-IR" sz="4400" b="1" smtClean="0"/>
              <a:t>مطلوب و مناسب بودن قیمت با توجه به شرایط بازار و ارتباط قیمت با سایر عناصر آمیخته بازاریابی و نوع مشتریان خواهد بود.</a:t>
            </a:r>
            <a:endParaRPr lang="en-US" sz="4400" b="1" dirty="0" smtClean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53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rtl="1" eaLnBrk="1" hangingPunct="1">
              <a:buFontTx/>
              <a:buChar char="•"/>
              <a:defRPr/>
            </a:pPr>
            <a:r>
              <a:rPr lang="fa-IR" b="1" smtClean="0"/>
              <a:t> </a:t>
            </a:r>
            <a:r>
              <a:rPr lang="fa-IR" b="1" smtClean="0">
                <a:solidFill>
                  <a:schemeClr val="hlink"/>
                </a:solidFill>
              </a:rPr>
              <a:t>انعطاف پذیری</a:t>
            </a:r>
            <a:endParaRPr lang="en-US" b="1" dirty="0" smtClean="0">
              <a:solidFill>
                <a:schemeClr val="hlink"/>
              </a:solidFill>
            </a:endParaRPr>
          </a:p>
        </p:txBody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eaLnBrk="1" hangingPunct="1">
              <a:buFont typeface="Wingdings" pitchFamily="2" charset="2"/>
              <a:buNone/>
              <a:defRPr/>
            </a:pPr>
            <a:r>
              <a:rPr lang="fa-IR" sz="4400" smtClean="0"/>
              <a:t>با توجه به تغییر یافتن دائمی شرایط بازار ، نیازها ، سلیقه ها ، انتظارات ، امکانات ، ترجیحات و ترکیب مشتریان و عملکرد رقبا، بازاریابان باید با انعطاف پذیری زیاد، واکنش سریع نشان دهند.</a:t>
            </a:r>
          </a:p>
          <a:p>
            <a:pPr algn="r" eaLnBrk="1" hangingPunct="1">
              <a:buFont typeface="Wingdings" pitchFamily="2" charset="2"/>
              <a:buNone/>
              <a:defRPr/>
            </a:pPr>
            <a:endParaRPr lang="en-US" sz="4400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43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54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54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54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306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03262"/>
          </a:xfrm>
        </p:spPr>
        <p:txBody>
          <a:bodyPr/>
          <a:lstStyle/>
          <a:p>
            <a:pPr algn="r" rtl="1" eaLnBrk="1" hangingPunct="1">
              <a:buFontTx/>
              <a:buChar char="•"/>
              <a:defRPr/>
            </a:pPr>
            <a:r>
              <a:rPr lang="fa-IR" b="1" smtClean="0"/>
              <a:t> </a:t>
            </a:r>
            <a:r>
              <a:rPr lang="fa-IR" b="1" smtClean="0">
                <a:solidFill>
                  <a:schemeClr val="hlink"/>
                </a:solidFill>
              </a:rPr>
              <a:t>خدمات فراگیر</a:t>
            </a:r>
            <a:r>
              <a:rPr lang="fa-IR" b="1" smtClean="0"/>
              <a:t> </a:t>
            </a:r>
            <a:endParaRPr lang="en-US" b="1" dirty="0" smtClean="0"/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52513"/>
            <a:ext cx="8229600" cy="5545137"/>
          </a:xfrm>
        </p:spPr>
        <p:txBody>
          <a:bodyPr/>
          <a:lstStyle/>
          <a:p>
            <a:pPr algn="r" eaLnBrk="1" hangingPunct="1">
              <a:buFont typeface="Wingdings" pitchFamily="2" charset="2"/>
              <a:buNone/>
              <a:defRPr/>
            </a:pPr>
            <a:r>
              <a:rPr lang="fa-IR" smtClean="0"/>
              <a:t>اگرچه خدمات پس از فروش بسیار ارزنده است و باعث وفاداری مشتریان به محصول و شرکت میگردد ، اما فراموش نباید کرد که خدمات قبل از فروش و در جریان فروش به شکلهای مختلف و از جمله خدمات رایگان در بعضی موارد یک ضرورت برای بازاریابی موفق است و باعث جذب و جلب مشتریان می گردد. </a:t>
            </a:r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fa-IR" smtClean="0"/>
              <a:t>یکی از تحقیقات اخیر بازاریابی در مورد علل گرایش مشتریان بسوی رقبا نشان می دهد که ده </a:t>
            </a:r>
            <a:r>
              <a:rPr lang="fa-IR" u="sng" smtClean="0"/>
              <a:t>درصد آن ناشی از محصولات ضعیف و چهل درصد ناشی</a:t>
            </a:r>
            <a:r>
              <a:rPr lang="fa-IR" smtClean="0"/>
              <a:t> از ضعف خدمات شرکتها بوده است.</a:t>
            </a:r>
          </a:p>
          <a:p>
            <a:pPr algn="r"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53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55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55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55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5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5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5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330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rtl="1" eaLnBrk="1" hangingPunct="1">
              <a:buFontTx/>
              <a:buChar char="•"/>
              <a:defRPr/>
            </a:pPr>
            <a:r>
              <a:rPr lang="fa-IR" b="1" smtClean="0"/>
              <a:t> </a:t>
            </a:r>
            <a:r>
              <a:rPr lang="fa-IR" b="1" smtClean="0">
                <a:solidFill>
                  <a:schemeClr val="hlink"/>
                </a:solidFill>
              </a:rPr>
              <a:t>سرعت وتازگی ( مدیریت زمان)</a:t>
            </a:r>
            <a:endParaRPr lang="en-US" b="1" dirty="0" smtClean="0">
              <a:solidFill>
                <a:schemeClr val="hlink"/>
              </a:solidFill>
            </a:endParaRPr>
          </a:p>
        </p:txBody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229600" cy="3629025"/>
          </a:xfrm>
        </p:spPr>
        <p:txBody>
          <a:bodyPr/>
          <a:lstStyle/>
          <a:p>
            <a:pPr algn="r" eaLnBrk="1" hangingPunct="1">
              <a:buFont typeface="Wingdings" pitchFamily="2" charset="2"/>
              <a:buNone/>
              <a:defRPr/>
            </a:pPr>
            <a:r>
              <a:rPr lang="fa-IR" sz="4000" smtClean="0"/>
              <a:t>مشتریان امروز ترجیح میدهند تا محصولات دلخواه و مطابق سلیقه خود را در کوتاه ترین مدت و زمان دریافت کنند. آنها در جستجوی ” سرعت و تازگی ” هستند. ” مدیریت زمان ” در بازاریابی نقش مهمی دارد.</a:t>
            </a:r>
          </a:p>
          <a:p>
            <a:pPr algn="r" eaLnBrk="1" hangingPunct="1">
              <a:buFont typeface="Wingdings" pitchFamily="2" charset="2"/>
              <a:buNone/>
              <a:defRPr/>
            </a:pPr>
            <a:endParaRPr lang="fa-IR" sz="4000" smtClean="0"/>
          </a:p>
          <a:p>
            <a:pPr algn="r" eaLnBrk="1" hangingPunct="1">
              <a:buFont typeface="Wingdings" pitchFamily="2" charset="2"/>
              <a:buNone/>
              <a:defRPr/>
            </a:pPr>
            <a:endParaRPr lang="en-US" sz="4000" dirty="0" smtClean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63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56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56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356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6354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765175"/>
            <a:ext cx="8229600" cy="5327650"/>
          </a:xfrm>
        </p:spPr>
        <p:txBody>
          <a:bodyPr/>
          <a:lstStyle/>
          <a:p>
            <a:pPr algn="r" rtl="1" eaLnBrk="1" hangingPunct="1">
              <a:buFont typeface="Wingdings" pitchFamily="2" charset="2"/>
              <a:buNone/>
              <a:defRPr/>
            </a:pPr>
            <a:r>
              <a:rPr lang="fa-IR" sz="4000" b="1" smtClean="0"/>
              <a:t>شرکت تویوتا هم اکنون برای مشتریان خود در توکیو و اوزاکا امکانی فراهم ساخته است تا اتومبیلهای خود را براساس سیستم </a:t>
            </a:r>
            <a:r>
              <a:rPr lang="en-ZA" sz="4000" b="1" dirty="0" smtClean="0"/>
              <a:t>CAD</a:t>
            </a:r>
            <a:r>
              <a:rPr lang="fa-IR" sz="4000" b="1" smtClean="0"/>
              <a:t> در نمایشگاه های اتومبیل طراحی کرده و در مدت 5 روز آنرا دریافت کنند.</a:t>
            </a:r>
          </a:p>
          <a:p>
            <a:pPr algn="r" rtl="1" eaLnBrk="1" hangingPunct="1">
              <a:buFont typeface="Wingdings" pitchFamily="2" charset="2"/>
              <a:buNone/>
              <a:defRPr/>
            </a:pPr>
            <a:endParaRPr lang="fa-IR" sz="4000" b="1" smtClean="0"/>
          </a:p>
          <a:p>
            <a:pPr algn="r" rtl="1" eaLnBrk="1" hangingPunct="1">
              <a:buFont typeface="Wingdings" pitchFamily="2" charset="2"/>
              <a:buNone/>
              <a:defRPr/>
            </a:pPr>
            <a:r>
              <a:rPr lang="fa-IR" sz="4000" b="1" smtClean="0"/>
              <a:t>5 روز برای کلیه امور سفارش دادن ، برنامه ریزی تولید، تولید، آزمایش و حمل است.</a:t>
            </a:r>
            <a:endParaRPr lang="en-US" sz="4000" b="1" dirty="0" smtClean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57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573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fa-IR" b="1" smtClean="0"/>
              <a:t>استراتژی ارزش برای سهامداران</a:t>
            </a:r>
            <a:endParaRPr lang="en-US" b="1" dirty="0" smtClean="0"/>
          </a:p>
        </p:txBody>
      </p:sp>
      <p:sp>
        <p:nvSpPr>
          <p:cNvPr id="358403" name="Rectangle 3"/>
          <p:cNvSpPr>
            <a:spLocks noChangeArrowheads="1"/>
          </p:cNvSpPr>
          <p:nvPr/>
        </p:nvSpPr>
        <p:spPr bwMode="auto">
          <a:xfrm>
            <a:off x="323850" y="1916113"/>
            <a:ext cx="8640763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rtl="1">
              <a:spcBef>
                <a:spcPct val="20000"/>
              </a:spcBef>
              <a:buClr>
                <a:schemeClr val="hlink"/>
              </a:buClr>
              <a:buSzPct val="90000"/>
              <a:buFontTx/>
              <a:buChar char="•"/>
              <a:defRPr/>
            </a:pPr>
            <a:r>
              <a:rPr lang="fa-IR"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a-IR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بازاریابی فرایند مدیریت برای جستجوی حداکثر بازده برای سهامداران  از طریق تنظیم و بکارگیری استراتژی هائی است که روابطی مطمئن با مشتریان ارزشمند بوجود آورد و باعث مزیت متمایز پایدار گردد. </a:t>
            </a:r>
          </a:p>
          <a:p>
            <a:pPr marL="342900" indent="-342900" rtl="1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endParaRPr lang="fa-IR" sz="32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rtl="1">
              <a:spcBef>
                <a:spcPct val="20000"/>
              </a:spcBef>
              <a:buClr>
                <a:schemeClr val="hlink"/>
              </a:buClr>
              <a:buSzPct val="90000"/>
              <a:buFontTx/>
              <a:buChar char="•"/>
              <a:defRPr/>
            </a:pPr>
            <a:r>
              <a:rPr lang="fa-IR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اساسی ترین اصل بازاریابی ارزشی این است که استراتژی های بازاریابی باید بر پایه نقش و سهم خالص آنها در ایجاد ارزش برای سهامداران ، مورد قضاوت قرار گیرند . </a:t>
            </a:r>
            <a:endParaRPr lang="en-US" sz="32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58404" name="Text Box 4"/>
          <p:cNvSpPr txBox="1">
            <a:spLocks noChangeArrowheads="1"/>
          </p:cNvSpPr>
          <p:nvPr/>
        </p:nvSpPr>
        <p:spPr bwMode="auto">
          <a:xfrm>
            <a:off x="5580063" y="1125538"/>
            <a:ext cx="29733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fa-IR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بازاریابی ارزشی</a:t>
            </a:r>
            <a:endParaRPr lang="en-US" sz="3200" b="1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58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840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840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8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840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840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8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02" grpId="0"/>
      <p:bldP spid="358403" grpId="0"/>
      <p:bldP spid="35840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557338"/>
            <a:ext cx="8569325" cy="4967287"/>
          </a:xfrm>
        </p:spPr>
        <p:txBody>
          <a:bodyPr/>
          <a:lstStyle/>
          <a:p>
            <a:pPr algn="r" rtl="1" eaLnBrk="1" hangingPunct="1">
              <a:buClr>
                <a:srgbClr val="FFFF00"/>
              </a:buClr>
              <a:buFont typeface="Wingdings" pitchFamily="2" charset="2"/>
              <a:buNone/>
              <a:defRPr/>
            </a:pPr>
            <a:endParaRPr lang="fa-IR" sz="3600" b="1" smtClean="0"/>
          </a:p>
          <a:p>
            <a:pPr algn="r" rtl="1" eaLnBrk="1" hangingPunct="1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fa-IR" sz="4000" b="1" smtClean="0"/>
              <a:t>همانگونه که از عنوان آن مشخص میگردد ، این استراتژی برای کاستن فعالیت های زیان ده و نا مناسب سازمانهاست . استراتژی  های کاهش ممکن است بصورت کاهش نیروی انسانی ، خطوط محصول و تولید ، بازارها و عملکرد باشد . این نوع استراتژی در شرایط بحران ، رکود و کسادی بیشتر کار ساز است . </a:t>
            </a:r>
            <a:endParaRPr lang="en-US" sz="4000" b="1" dirty="0" smtClean="0"/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3995738" y="476250"/>
            <a:ext cx="4594225" cy="823913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shade val="46275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spcBef>
                <a:spcPct val="20000"/>
              </a:spcBef>
              <a:buClr>
                <a:srgbClr val="FFFF00"/>
              </a:buClr>
              <a:buSzPct val="90000"/>
              <a:buFont typeface="Wingdings" pitchFamily="2" charset="2"/>
              <a:buChar char="§"/>
              <a:defRPr/>
            </a:pPr>
            <a:r>
              <a:rPr lang="fa-IR" sz="4800" b="1">
                <a:effectLst>
                  <a:outerShdw blurRad="38100" dist="38100" dir="2700000" algn="tl">
                    <a:srgbClr val="000000"/>
                  </a:outerShdw>
                </a:effectLst>
              </a:rPr>
              <a:t> استراتژی کاهش : </a:t>
            </a:r>
            <a:endParaRPr lang="en-US" sz="4800" b="1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333375"/>
            <a:ext cx="8785225" cy="6264275"/>
          </a:xfrm>
        </p:spPr>
        <p:txBody>
          <a:bodyPr/>
          <a:lstStyle/>
          <a:p>
            <a:pPr algn="r" rtl="1" eaLnBrk="1" hangingPunct="1">
              <a:lnSpc>
                <a:spcPct val="90000"/>
              </a:lnSpc>
              <a:defRPr/>
            </a:pPr>
            <a:r>
              <a:rPr lang="fa-IR" sz="2400" b="1" smtClean="0"/>
              <a:t>ارزش برای سهامداران آغاز و پایان این رویکرد جدید بازاریابی استراتژیک است .</a:t>
            </a:r>
          </a:p>
          <a:p>
            <a:pPr algn="r" rtl="1" eaLnBrk="1" hangingPunct="1">
              <a:lnSpc>
                <a:spcPct val="90000"/>
              </a:lnSpc>
              <a:defRPr/>
            </a:pPr>
            <a:endParaRPr lang="fa-IR" sz="2400" b="1" smtClean="0"/>
          </a:p>
          <a:p>
            <a:pPr algn="r" rtl="1" eaLnBrk="1" hangingPunct="1">
              <a:lnSpc>
                <a:spcPct val="90000"/>
              </a:lnSpc>
              <a:defRPr/>
            </a:pPr>
            <a:r>
              <a:rPr lang="fa-IR" sz="2400" b="1" smtClean="0"/>
              <a:t>در بازاریابی پیشرفته نوعی تناقض بوجود میاید . مدیران ارشد از یکطرف تأکید بر مشتریان را لازمه موفقیت کسب و کار میدانند و از طرف دیگر تأکید بر حداکثر سازی ارزش برای سهامداران را بعنوان هدف مرکزی و اصلی بنگاه میدانند .و در نتیجه بین  آگاه کردن مشتری ، میزان فروش و سهم بازار از یکطرف و افزایش ارزش برای سهامداران از طرف دیگر رابطه مطمئنی پیدا نمی کنند .</a:t>
            </a:r>
          </a:p>
          <a:p>
            <a:pPr algn="r" rt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fa-IR" sz="2400" b="1" smtClean="0"/>
          </a:p>
          <a:p>
            <a:pPr algn="r" rtl="1" eaLnBrk="1" hangingPunct="1">
              <a:lnSpc>
                <a:spcPct val="90000"/>
              </a:lnSpc>
              <a:defRPr/>
            </a:pPr>
            <a:r>
              <a:rPr lang="fa-IR" sz="2400" b="1" smtClean="0"/>
              <a:t>ارزش برای سهامداران در سود نیست بلکه در جریان نقدی تنزیل شده می باشد .</a:t>
            </a:r>
          </a:p>
          <a:p>
            <a:pPr algn="r" rt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b="1" dirty="0" smtClean="0"/>
          </a:p>
          <a:p>
            <a:pPr algn="r" rtl="1" eaLnBrk="1" hangingPunct="1">
              <a:lnSpc>
                <a:spcPct val="90000"/>
              </a:lnSpc>
              <a:defRPr/>
            </a:pPr>
            <a:r>
              <a:rPr lang="en-US" sz="2400" b="1" dirty="0" smtClean="0"/>
              <a:t> </a:t>
            </a:r>
            <a:r>
              <a:rPr lang="fa-IR" sz="2400" b="1" smtClean="0"/>
              <a:t>در دنیای امروز شرکتها مزیت رقابتی پایدار را در بازاریابی جستجو می کنند و نه تولید و خدمات. به همین دلیل برون سپاری </a:t>
            </a:r>
            <a:r>
              <a:rPr lang="en-US" sz="2400" b="1" dirty="0" smtClean="0"/>
              <a:t>Outsourcing</a:t>
            </a:r>
            <a:r>
              <a:rPr lang="fa-IR" sz="2400" b="1" smtClean="0"/>
              <a:t> در تولید و خدمات در حال فزونی است . و بیشترین تلاش شرکتها روی تحلیل نیازهای مشتریان و یافتن تکنولوژیهای جدید و محصولات تازه برای پاسخگوئی به نیازهاست .</a:t>
            </a:r>
            <a:r>
              <a:rPr lang="fa-IR" sz="2400" smtClean="0"/>
              <a:t> </a:t>
            </a:r>
            <a:endParaRPr lang="en-US" sz="24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59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9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9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594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3594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 anchorCtr="1"/>
          <a:lstStyle/>
          <a:p>
            <a:pPr eaLnBrk="1" hangingPunct="1">
              <a:defRPr/>
            </a:pPr>
            <a:r>
              <a:rPr lang="fa-IR" b="1" smtClean="0">
                <a:solidFill>
                  <a:schemeClr val="tx1"/>
                </a:solidFill>
              </a:rPr>
              <a:t>راه های افزایش ارزش برای سهامداران</a:t>
            </a:r>
            <a:r>
              <a:rPr lang="fa-IR" smtClean="0">
                <a:solidFill>
                  <a:schemeClr val="tx1"/>
                </a:solidFill>
              </a:rPr>
              <a:t> 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642350" cy="4525963"/>
          </a:xfrm>
        </p:spPr>
        <p:txBody>
          <a:bodyPr/>
          <a:lstStyle/>
          <a:p>
            <a:pPr algn="r" rtl="1" eaLnBrk="1" hangingPunct="1">
              <a:buFont typeface="Wingdings" pitchFamily="2" charset="2"/>
              <a:buNone/>
              <a:defRPr/>
            </a:pPr>
            <a:r>
              <a:rPr lang="fa-IR" sz="3600" b="1" smtClean="0"/>
              <a:t>1- سرعت نقدینگی </a:t>
            </a:r>
            <a:r>
              <a:rPr lang="en-US" sz="3600" b="1" dirty="0" smtClean="0"/>
              <a:t>ACCELERATION OF CASH FIOWS</a:t>
            </a:r>
            <a:endParaRPr lang="fa-IR" sz="3600" b="1" smtClean="0"/>
          </a:p>
          <a:p>
            <a:pPr algn="r" rtl="1" eaLnBrk="1" hangingPunct="1">
              <a:buFont typeface="Wingdings" pitchFamily="2" charset="2"/>
              <a:buNone/>
              <a:defRPr/>
            </a:pPr>
            <a:r>
              <a:rPr lang="fa-IR" smtClean="0"/>
              <a:t>   </a:t>
            </a:r>
          </a:p>
          <a:p>
            <a:pPr algn="r" rtl="1" eaLnBrk="1" hangingPunct="1">
              <a:buFont typeface="Wingdings" pitchFamily="2" charset="2"/>
              <a:buNone/>
              <a:defRPr/>
            </a:pPr>
            <a:r>
              <a:rPr lang="fa-IR" smtClean="0"/>
              <a:t>   </a:t>
            </a:r>
            <a:r>
              <a:rPr lang="fa-IR" b="1" smtClean="0"/>
              <a:t>هر اندازه پول دریافتی سریعتر باشد ارزشمند تر است . در نتیجه بازاریابی باید به گونه ای باشد که مشتریان را متقاعد کند که زودتر بخرند و پرداخت کنند ، تا ارزش برای سهامدارن بهبود می یابد.</a:t>
            </a:r>
          </a:p>
          <a:p>
            <a:pPr algn="r" rtl="1" eaLnBrk="1" hangingPunct="1">
              <a:buFont typeface="Wingdings" pitchFamily="2" charset="2"/>
              <a:buNone/>
              <a:defRPr/>
            </a:pPr>
            <a:endParaRPr lang="en-US" sz="3600" b="1" dirty="0" smtClean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60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0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60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60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450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476250"/>
            <a:ext cx="8497887" cy="5976938"/>
          </a:xfrm>
        </p:spPr>
        <p:txBody>
          <a:bodyPr/>
          <a:lstStyle/>
          <a:p>
            <a:pPr algn="r" rtl="1" eaLnBrk="1" hangingPunct="1">
              <a:buFont typeface="Wingdings" pitchFamily="2" charset="2"/>
              <a:buNone/>
              <a:defRPr/>
            </a:pPr>
            <a:r>
              <a:rPr lang="fa-IR" sz="3600" b="1" smtClean="0"/>
              <a:t>2- افزایش نقدینگی ( از طریق افزایش و درآمدها و کاهش هزینه ها )</a:t>
            </a:r>
          </a:p>
          <a:p>
            <a:pPr algn="r" rtl="1" eaLnBrk="1" hangingPunct="1">
              <a:defRPr/>
            </a:pPr>
            <a:endParaRPr lang="fa-IR" sz="3600" b="1" smtClean="0"/>
          </a:p>
          <a:p>
            <a:pPr algn="r" rtl="1" eaLnBrk="1" hangingPunct="1">
              <a:buFont typeface="Wingdings" pitchFamily="2" charset="2"/>
              <a:buNone/>
              <a:defRPr/>
            </a:pPr>
            <a:r>
              <a:rPr lang="fa-IR" b="1" smtClean="0"/>
              <a:t>بسیاری از استراتژی های بازاریابی در جهت افزایش در آمدها شکل میگیرند. بازاریابی ارتباط با مشتریان و مدیریت ارتباط با مشتریان نوعی جهت گیری استراتژیک برای افزایش سود بخشی برای مشتریان است . </a:t>
            </a:r>
            <a:endParaRPr lang="en-US" b="1" dirty="0" smtClean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61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614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pPr algn="r" rtl="1" eaLnBrk="1" hangingPunct="1">
              <a:buFont typeface="Wingdings" pitchFamily="2" charset="2"/>
              <a:buNone/>
              <a:defRPr/>
            </a:pPr>
            <a:r>
              <a:rPr lang="fa-IR" sz="3600" b="1" smtClean="0"/>
              <a:t>3- کاهش آسیب پذیری نقدینگی </a:t>
            </a:r>
          </a:p>
          <a:p>
            <a:pPr algn="r" rtl="1" eaLnBrk="1" hangingPunct="1">
              <a:buFont typeface="Wingdings" pitchFamily="2" charset="2"/>
              <a:buNone/>
              <a:defRPr/>
            </a:pPr>
            <a:r>
              <a:rPr lang="fa-IR" smtClean="0"/>
              <a:t>  </a:t>
            </a:r>
          </a:p>
          <a:p>
            <a:pPr algn="r" rtl="1" eaLnBrk="1" hangingPunct="1">
              <a:buFont typeface="Wingdings" pitchFamily="2" charset="2"/>
              <a:buNone/>
              <a:defRPr/>
            </a:pPr>
            <a:r>
              <a:rPr lang="fa-IR" smtClean="0"/>
              <a:t>  </a:t>
            </a:r>
            <a:r>
              <a:rPr lang="fa-IR" b="1" smtClean="0"/>
              <a:t>نقدینگی پیش بینی شده میتواند تحت تأثیر اقدامات رقابتی یا تغییرات تقاضا آسیب پذیر باشد . به همین دلیل بازاریابی استراتژیک میکوشد تا اقدامات رقابتی و گرایشات بازار را بشناسد و نسبت به آنها واکنش نشان دهد . </a:t>
            </a:r>
          </a:p>
          <a:p>
            <a:pPr algn="r" rtl="1" eaLnBrk="1" hangingPunct="1">
              <a:buFont typeface="Wingdings" pitchFamily="2" charset="2"/>
              <a:buNone/>
              <a:defRPr/>
            </a:pPr>
            <a:r>
              <a:rPr lang="fa-IR" b="1" smtClean="0"/>
              <a:t>یکی از وظایف کلیدی بازاریابی ، کاهش آسیب پذیری نقدینگی از طریق پیش بینی و برنامه ریزی تغییرات محیطی است .</a:t>
            </a:r>
            <a:r>
              <a:rPr lang="fa-IR" smtClean="0"/>
              <a:t> </a:t>
            </a:r>
            <a:endParaRPr lang="en-US" dirty="0" smtClean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2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62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62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62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624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620713"/>
            <a:ext cx="8229600" cy="5688012"/>
          </a:xfrm>
        </p:spPr>
        <p:txBody>
          <a:bodyPr/>
          <a:lstStyle/>
          <a:p>
            <a:pPr algn="r" rtl="1" eaLnBrk="1" hangingPunct="1">
              <a:buFont typeface="Wingdings" pitchFamily="2" charset="2"/>
              <a:buNone/>
              <a:defRPr/>
            </a:pPr>
            <a:r>
              <a:rPr lang="fa-IR" sz="4000" b="1" smtClean="0"/>
              <a:t>4- جمع کردن ارزش بلند مدت از طریق سرمایه گذاری و ارائه های دارائی ها محسوس و غیر محسوس </a:t>
            </a:r>
          </a:p>
          <a:p>
            <a:pPr algn="r" rtl="1" eaLnBrk="1" hangingPunct="1">
              <a:buFont typeface="Wingdings" pitchFamily="2" charset="2"/>
              <a:buNone/>
              <a:defRPr/>
            </a:pPr>
            <a:endParaRPr lang="fa-IR" sz="4000" b="1" smtClean="0"/>
          </a:p>
          <a:p>
            <a:pPr algn="r" rtl="1" eaLnBrk="1" hangingPunct="1">
              <a:buFont typeface="Wingdings" pitchFamily="2" charset="2"/>
              <a:buNone/>
              <a:defRPr/>
            </a:pPr>
            <a:r>
              <a:rPr lang="fa-IR" sz="3600" smtClean="0"/>
              <a:t> </a:t>
            </a:r>
            <a:r>
              <a:rPr lang="fa-IR" sz="3600" b="1" smtClean="0"/>
              <a:t>این راه و روش نتیجه اجرای موفقیت آمیز سه راه کار قبلی است . مهمترین دارائی غیر محسوس، استراتژی نام و نشان و روابط با مشتریان است .</a:t>
            </a:r>
            <a:endParaRPr lang="en-US" sz="3600" b="1" dirty="0" smtClean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3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635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635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rtl="1" eaLnBrk="1" hangingPunct="1">
              <a:defRPr/>
            </a:pPr>
            <a:r>
              <a:rPr lang="fa-IR" b="1" smtClean="0"/>
              <a:t>شرایط برای محصول جدید </a:t>
            </a:r>
            <a:endParaRPr lang="en-US" b="1" dirty="0" smtClean="0"/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 algn="r" rt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a-IR" b="1" smtClean="0">
                <a:cs typeface="Times New Roman" pitchFamily="18" charset="0"/>
              </a:rPr>
              <a:t>۱</a:t>
            </a:r>
            <a:r>
              <a:rPr lang="fa-IR" b="1" smtClean="0"/>
              <a:t>-</a:t>
            </a:r>
            <a:r>
              <a:rPr lang="fa-IR" smtClean="0"/>
              <a:t> </a:t>
            </a:r>
            <a:r>
              <a:rPr lang="fa-IR" b="1" smtClean="0"/>
              <a:t>وجود تقاضای مناسب برای محصول در بازار</a:t>
            </a:r>
          </a:p>
          <a:p>
            <a:pPr algn="r" rt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a-IR" b="1" smtClean="0"/>
              <a:t> </a:t>
            </a:r>
          </a:p>
          <a:p>
            <a:pPr algn="r" rt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a-IR" b="1" smtClean="0"/>
              <a:t>٢- داشتن عوامل گوناگون تولید در شرکت</a:t>
            </a:r>
          </a:p>
          <a:p>
            <a:pPr algn="r" rt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a-IR" b="1" smtClean="0"/>
              <a:t> </a:t>
            </a:r>
          </a:p>
          <a:p>
            <a:pPr algn="r" rt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a-IR" b="1" smtClean="0"/>
              <a:t>٣- پتانسیل افزایش سود </a:t>
            </a:r>
          </a:p>
          <a:p>
            <a:pPr algn="r" rt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fa-IR" b="1" smtClean="0"/>
          </a:p>
          <a:p>
            <a:pPr algn="r" rt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a-IR" b="1" smtClean="0">
                <a:cs typeface="Times New Roman" pitchFamily="18" charset="0"/>
              </a:rPr>
              <a:t>۴</a:t>
            </a:r>
            <a:r>
              <a:rPr lang="fa-IR" b="1" smtClean="0"/>
              <a:t>- مناسب بودن برای سایر محصولات شرکت </a:t>
            </a:r>
          </a:p>
          <a:p>
            <a:pPr algn="r" rt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fa-IR" b="1" smtClean="0"/>
          </a:p>
          <a:p>
            <a:pPr algn="r" rt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a-IR" b="1" smtClean="0">
                <a:cs typeface="Times New Roman" pitchFamily="18" charset="0"/>
              </a:rPr>
              <a:t>۵</a:t>
            </a:r>
            <a:r>
              <a:rPr lang="fa-IR" b="1" smtClean="0"/>
              <a:t>- داشتن امکانات بازاریابی و توزیع </a:t>
            </a:r>
            <a:endParaRPr lang="en-US" b="1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8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8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8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8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28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8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8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28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8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8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328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8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8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28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8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8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28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8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8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328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8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8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328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706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8229600" cy="1143000"/>
          </a:xfrm>
        </p:spPr>
        <p:txBody>
          <a:bodyPr/>
          <a:lstStyle/>
          <a:p>
            <a:pPr rtl="1" eaLnBrk="1" hangingPunct="1">
              <a:defRPr/>
            </a:pPr>
            <a:r>
              <a:rPr lang="fa-IR" b="1" smtClean="0">
                <a:solidFill>
                  <a:srgbClr val="FF0000"/>
                </a:solidFill>
              </a:rPr>
              <a:t>استراتژی محصول جدید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329731" name="Text Box 3"/>
          <p:cNvSpPr txBox="1">
            <a:spLocks noChangeArrowheads="1"/>
          </p:cNvSpPr>
          <p:nvPr/>
        </p:nvSpPr>
        <p:spPr bwMode="auto">
          <a:xfrm>
            <a:off x="395288" y="2781300"/>
            <a:ext cx="2146300" cy="1095375"/>
          </a:xfrm>
          <a:prstGeom prst="rect">
            <a:avLst/>
          </a:prstGeom>
          <a:noFill/>
          <a:ln w="28575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a-IR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ایده زائی و</a:t>
            </a:r>
          </a:p>
          <a:p>
            <a:pPr algn="ctr">
              <a:defRPr/>
            </a:pPr>
            <a:r>
              <a:rPr lang="fa-IR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ایده یابی</a:t>
            </a:r>
            <a:r>
              <a:rPr lang="fa-IR"/>
              <a:t> </a:t>
            </a:r>
            <a:endParaRPr lang="en-US" dirty="0"/>
          </a:p>
        </p:txBody>
      </p:sp>
      <p:sp>
        <p:nvSpPr>
          <p:cNvPr id="329732" name="Text Box 4"/>
          <p:cNvSpPr txBox="1">
            <a:spLocks noChangeArrowheads="1"/>
          </p:cNvSpPr>
          <p:nvPr/>
        </p:nvSpPr>
        <p:spPr bwMode="auto">
          <a:xfrm>
            <a:off x="2987675" y="2781300"/>
            <a:ext cx="2736850" cy="1095375"/>
          </a:xfrm>
          <a:prstGeom prst="rect">
            <a:avLst/>
          </a:prstGeom>
          <a:noFill/>
          <a:ln w="28575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a-IR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صافی و غربال کردن ایده ها</a:t>
            </a:r>
            <a:r>
              <a:rPr lang="fa-IR" sz="3200" b="1">
                <a:solidFill>
                  <a:srgbClr val="FF0000"/>
                </a:solidFill>
              </a:rPr>
              <a:t> </a:t>
            </a:r>
            <a:r>
              <a:rPr lang="fa-IR"/>
              <a:t> </a:t>
            </a:r>
            <a:endParaRPr lang="en-US" dirty="0"/>
          </a:p>
        </p:txBody>
      </p:sp>
      <p:sp>
        <p:nvSpPr>
          <p:cNvPr id="329733" name="Text Box 5"/>
          <p:cNvSpPr txBox="1">
            <a:spLocks noChangeArrowheads="1"/>
          </p:cNvSpPr>
          <p:nvPr/>
        </p:nvSpPr>
        <p:spPr bwMode="auto">
          <a:xfrm>
            <a:off x="6156325" y="2781300"/>
            <a:ext cx="2232025" cy="1095375"/>
          </a:xfrm>
          <a:prstGeom prst="rect">
            <a:avLst/>
          </a:prstGeom>
          <a:noFill/>
          <a:ln w="28575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a-IR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تجزیه و تحلیل تجاری </a:t>
            </a:r>
            <a:r>
              <a:rPr 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29734" name="Text Box 6"/>
          <p:cNvSpPr txBox="1">
            <a:spLocks noChangeArrowheads="1"/>
          </p:cNvSpPr>
          <p:nvPr/>
        </p:nvSpPr>
        <p:spPr bwMode="auto">
          <a:xfrm>
            <a:off x="611188" y="4292600"/>
            <a:ext cx="2232025" cy="1095375"/>
          </a:xfrm>
          <a:prstGeom prst="rect">
            <a:avLst/>
          </a:prstGeom>
          <a:noFill/>
          <a:ln w="28575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a-IR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پرورش محصول</a:t>
            </a:r>
            <a:r>
              <a:rPr lang="fa-IR"/>
              <a:t> </a:t>
            </a:r>
            <a:endParaRPr lang="en-US" dirty="0"/>
          </a:p>
        </p:txBody>
      </p:sp>
      <p:sp>
        <p:nvSpPr>
          <p:cNvPr id="329735" name="Text Box 7"/>
          <p:cNvSpPr txBox="1">
            <a:spLocks noChangeArrowheads="1"/>
          </p:cNvSpPr>
          <p:nvPr/>
        </p:nvSpPr>
        <p:spPr bwMode="auto">
          <a:xfrm>
            <a:off x="3276600" y="4292600"/>
            <a:ext cx="2232025" cy="1095375"/>
          </a:xfrm>
          <a:prstGeom prst="rect">
            <a:avLst/>
          </a:prstGeom>
          <a:noFill/>
          <a:ln w="28575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a-IR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بازاریابی آزمایشی </a:t>
            </a:r>
            <a:r>
              <a:rPr lang="fa-IR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29736" name="Text Box 8"/>
          <p:cNvSpPr txBox="1">
            <a:spLocks noChangeArrowheads="1"/>
          </p:cNvSpPr>
          <p:nvPr/>
        </p:nvSpPr>
        <p:spPr bwMode="auto">
          <a:xfrm>
            <a:off x="5940425" y="4292600"/>
            <a:ext cx="2016125" cy="1095375"/>
          </a:xfrm>
          <a:prstGeom prst="rect">
            <a:avLst/>
          </a:prstGeom>
          <a:noFill/>
          <a:ln w="28575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a-IR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معرفی به بازار</a:t>
            </a:r>
            <a:r>
              <a:rPr lang="fa-IR" sz="3200" b="1">
                <a:solidFill>
                  <a:srgbClr val="FF0000"/>
                </a:solidFill>
              </a:rPr>
              <a:t> </a:t>
            </a:r>
            <a:endParaRPr lang="en-US" dirty="0"/>
          </a:p>
        </p:txBody>
      </p:sp>
      <p:sp>
        <p:nvSpPr>
          <p:cNvPr id="329737" name="AutoShape 9"/>
          <p:cNvSpPr>
            <a:spLocks noChangeArrowheads="1"/>
          </p:cNvSpPr>
          <p:nvPr/>
        </p:nvSpPr>
        <p:spPr bwMode="auto">
          <a:xfrm>
            <a:off x="2555875" y="3284538"/>
            <a:ext cx="431800" cy="288925"/>
          </a:xfrm>
          <a:prstGeom prst="rightArrow">
            <a:avLst>
              <a:gd name="adj1" fmla="val 50000"/>
              <a:gd name="adj2" fmla="val 37363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29738" name="AutoShape 10"/>
          <p:cNvSpPr>
            <a:spLocks noChangeArrowheads="1"/>
          </p:cNvSpPr>
          <p:nvPr/>
        </p:nvSpPr>
        <p:spPr bwMode="auto">
          <a:xfrm>
            <a:off x="5508625" y="4652963"/>
            <a:ext cx="431800" cy="288925"/>
          </a:xfrm>
          <a:prstGeom prst="rightArrow">
            <a:avLst>
              <a:gd name="adj1" fmla="val 50000"/>
              <a:gd name="adj2" fmla="val 37363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29739" name="AutoShape 11"/>
          <p:cNvSpPr>
            <a:spLocks noChangeArrowheads="1"/>
          </p:cNvSpPr>
          <p:nvPr/>
        </p:nvSpPr>
        <p:spPr bwMode="auto">
          <a:xfrm>
            <a:off x="2843213" y="4652963"/>
            <a:ext cx="431800" cy="288925"/>
          </a:xfrm>
          <a:prstGeom prst="rightArrow">
            <a:avLst>
              <a:gd name="adj1" fmla="val 50000"/>
              <a:gd name="adj2" fmla="val 37363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29740" name="AutoShape 12"/>
          <p:cNvSpPr>
            <a:spLocks noChangeArrowheads="1"/>
          </p:cNvSpPr>
          <p:nvPr/>
        </p:nvSpPr>
        <p:spPr bwMode="auto">
          <a:xfrm>
            <a:off x="5724525" y="3141663"/>
            <a:ext cx="431800" cy="288925"/>
          </a:xfrm>
          <a:prstGeom prst="rightArrow">
            <a:avLst>
              <a:gd name="adj1" fmla="val 50000"/>
              <a:gd name="adj2" fmla="val 37363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29741" name="Line 13"/>
          <p:cNvSpPr>
            <a:spLocks noChangeShapeType="1"/>
          </p:cNvSpPr>
          <p:nvPr/>
        </p:nvSpPr>
        <p:spPr bwMode="auto">
          <a:xfrm>
            <a:off x="8388350" y="3284538"/>
            <a:ext cx="2889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29742" name="Line 14"/>
          <p:cNvSpPr>
            <a:spLocks noChangeShapeType="1"/>
          </p:cNvSpPr>
          <p:nvPr/>
        </p:nvSpPr>
        <p:spPr bwMode="auto">
          <a:xfrm>
            <a:off x="8675688" y="3284538"/>
            <a:ext cx="0" cy="7207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29743" name="Line 15"/>
          <p:cNvSpPr>
            <a:spLocks noChangeShapeType="1"/>
          </p:cNvSpPr>
          <p:nvPr/>
        </p:nvSpPr>
        <p:spPr bwMode="auto">
          <a:xfrm flipH="1">
            <a:off x="323850" y="4005263"/>
            <a:ext cx="835183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29744" name="Line 16"/>
          <p:cNvSpPr>
            <a:spLocks noChangeShapeType="1"/>
          </p:cNvSpPr>
          <p:nvPr/>
        </p:nvSpPr>
        <p:spPr bwMode="auto">
          <a:xfrm>
            <a:off x="323850" y="4005263"/>
            <a:ext cx="0" cy="863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29745" name="Line 17"/>
          <p:cNvSpPr>
            <a:spLocks noChangeShapeType="1"/>
          </p:cNvSpPr>
          <p:nvPr/>
        </p:nvSpPr>
        <p:spPr bwMode="auto">
          <a:xfrm>
            <a:off x="323850" y="4868863"/>
            <a:ext cx="28733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29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29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297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9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9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97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9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9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97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9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9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97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9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9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97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9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9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97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9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9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97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9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9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29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9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9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297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9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9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297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9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9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97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9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9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29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297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29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29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29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297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29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29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29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297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29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29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29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297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29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9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29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730" grpId="0"/>
      <p:bldP spid="329731" grpId="0" animBg="1"/>
      <p:bldP spid="329732" grpId="0" animBg="1"/>
      <p:bldP spid="329737" grpId="0" animBg="1"/>
      <p:bldP spid="329741" grpId="0" animBg="1"/>
      <p:bldP spid="329742" grpId="0" animBg="1"/>
      <p:bldP spid="329743" grpId="0" animBg="1"/>
      <p:bldP spid="329744" grpId="0" animBg="1"/>
      <p:bldP spid="329745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rtl="1" eaLnBrk="1" hangingPunct="1">
              <a:defRPr/>
            </a:pPr>
            <a:r>
              <a:rPr lang="fa-IR" sz="3600" b="1" smtClean="0"/>
              <a:t>علل موفقیت یا شکست محصولات جدید </a:t>
            </a:r>
            <a:endParaRPr lang="en-US" sz="3600" b="1" dirty="0" smtClean="0"/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16463" y="1557338"/>
            <a:ext cx="4033837" cy="5113337"/>
          </a:xfrm>
        </p:spPr>
        <p:txBody>
          <a:bodyPr/>
          <a:lstStyle/>
          <a:p>
            <a:pPr algn="r" rtl="1" eaLnBrk="1" hangingPunct="1">
              <a:buFont typeface="Wingdings" pitchFamily="2" charset="2"/>
              <a:buChar char="ü"/>
              <a:defRPr/>
            </a:pPr>
            <a:r>
              <a:rPr lang="fa-IR" sz="2800" b="1" u="sng" dirty="0" smtClean="0">
                <a:solidFill>
                  <a:srgbClr val="FFFF00"/>
                </a:solidFill>
                <a:sym typeface="Wingdings 2" pitchFamily="18" charset="2"/>
              </a:rPr>
              <a:t>مطالعه و بررسی بازار</a:t>
            </a:r>
          </a:p>
          <a:p>
            <a:pPr algn="r" rtl="1" eaLnBrk="1" hangingPunct="1">
              <a:buFont typeface="Wingdings" pitchFamily="2" charset="2"/>
              <a:buNone/>
              <a:defRPr/>
            </a:pPr>
            <a:endParaRPr lang="fa-IR" sz="2800" b="1" u="sng" dirty="0" smtClean="0">
              <a:solidFill>
                <a:srgbClr val="FF0000"/>
              </a:solidFill>
              <a:sym typeface="Wingdings 2" pitchFamily="18" charset="2"/>
            </a:endParaRPr>
          </a:p>
          <a:p>
            <a:pPr algn="r" rtl="1" eaLnBrk="1" hangingPunct="1">
              <a:buFont typeface="Wingdings" pitchFamily="2" charset="2"/>
              <a:buNone/>
              <a:defRPr/>
            </a:pPr>
            <a:r>
              <a:rPr lang="fa-IR" sz="2800" b="1" dirty="0" smtClean="0">
                <a:solidFill>
                  <a:schemeClr val="tx2"/>
                </a:solidFill>
                <a:sym typeface="Wingdings 2" pitchFamily="18" charset="2"/>
              </a:rPr>
              <a:t>   -</a:t>
            </a:r>
            <a:r>
              <a:rPr lang="fa-IR" sz="2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a-IR" sz="2800" b="1" dirty="0" smtClean="0">
                <a:solidFill>
                  <a:schemeClr val="tx2"/>
                </a:solidFill>
                <a:sym typeface="Wingdings 2" pitchFamily="18" charset="2"/>
              </a:rPr>
              <a:t>آگاهی و شناخت  بازار </a:t>
            </a:r>
          </a:p>
          <a:p>
            <a:pPr algn="r" rtl="1" eaLnBrk="1" hangingPunct="1">
              <a:buFont typeface="Wingdings" pitchFamily="2" charset="2"/>
              <a:buNone/>
              <a:defRPr/>
            </a:pPr>
            <a:r>
              <a:rPr lang="fa-IR" sz="2800" b="1" dirty="0" smtClean="0">
                <a:solidFill>
                  <a:schemeClr val="tx2"/>
                </a:solidFill>
                <a:sym typeface="Wingdings 2" pitchFamily="18" charset="2"/>
              </a:rPr>
              <a:t>    - مشاوره با کارشناسان بازار </a:t>
            </a:r>
          </a:p>
          <a:p>
            <a:pPr algn="r" rtl="1" eaLnBrk="1" hangingPunct="1">
              <a:buFont typeface="Wingdings" pitchFamily="2" charset="2"/>
              <a:buNone/>
              <a:defRPr/>
            </a:pPr>
            <a:r>
              <a:rPr lang="fa-IR" sz="2800" b="1" dirty="0" smtClean="0">
                <a:solidFill>
                  <a:schemeClr val="tx2"/>
                </a:solidFill>
                <a:sym typeface="Wingdings 2" pitchFamily="18" charset="2"/>
              </a:rPr>
              <a:t>    - تحقیق و بررسی پیش از تولید </a:t>
            </a:r>
          </a:p>
          <a:p>
            <a:pPr algn="r" rtl="1" eaLnBrk="1" hangingPunct="1">
              <a:buFont typeface="Wingdings" pitchFamily="2" charset="2"/>
              <a:buNone/>
              <a:defRPr/>
            </a:pPr>
            <a:endParaRPr lang="fa-IR" sz="2800" b="1" dirty="0" smtClean="0">
              <a:solidFill>
                <a:schemeClr val="tx2"/>
              </a:solidFill>
              <a:sym typeface="Wingdings 2" pitchFamily="18" charset="2"/>
            </a:endParaRPr>
          </a:p>
          <a:p>
            <a:pPr algn="r" rtl="1" eaLnBrk="1" hangingPunct="1">
              <a:buFont typeface="Wingdings" pitchFamily="2" charset="2"/>
              <a:buChar char="ü"/>
              <a:defRPr/>
            </a:pPr>
            <a:r>
              <a:rPr lang="fa-IR" sz="2800" b="1" u="sng" dirty="0" smtClean="0">
                <a:solidFill>
                  <a:srgbClr val="FFFF00"/>
                </a:solidFill>
                <a:sym typeface="Wingdings 2" pitchFamily="18" charset="2"/>
              </a:rPr>
              <a:t>برتری تکنولوژِی</a:t>
            </a:r>
          </a:p>
          <a:p>
            <a:pPr algn="r" rtl="1" eaLnBrk="1" hangingPunct="1">
              <a:buFont typeface="Wingdings" pitchFamily="2" charset="2"/>
              <a:buNone/>
              <a:defRPr/>
            </a:pPr>
            <a:endParaRPr lang="fa-IR" sz="2800" b="1" dirty="0" smtClean="0">
              <a:solidFill>
                <a:srgbClr val="FF0000"/>
              </a:solidFill>
              <a:sym typeface="Wingdings 2" pitchFamily="18" charset="2"/>
            </a:endParaRPr>
          </a:p>
          <a:p>
            <a:pPr algn="r" rtl="1" eaLnBrk="1" hangingPunct="1">
              <a:buFont typeface="Wingdings 2" pitchFamily="18" charset="2"/>
              <a:buNone/>
              <a:defRPr/>
            </a:pPr>
            <a:r>
              <a:rPr lang="fa-IR" sz="2800" b="1" dirty="0" smtClean="0">
                <a:solidFill>
                  <a:schemeClr val="tx2"/>
                </a:solidFill>
                <a:sym typeface="Wingdings 2" pitchFamily="18" charset="2"/>
              </a:rPr>
              <a:t>   - مهندسی و تولید </a:t>
            </a:r>
          </a:p>
          <a:p>
            <a:pPr algn="r" rtl="1" eaLnBrk="1" hangingPunct="1">
              <a:buFont typeface="Wingdings 2" pitchFamily="18" charset="2"/>
              <a:buNone/>
              <a:defRPr/>
            </a:pPr>
            <a:r>
              <a:rPr lang="fa-IR" sz="2800" b="1" dirty="0" smtClean="0">
                <a:solidFill>
                  <a:schemeClr val="tx2"/>
                </a:solidFill>
                <a:sym typeface="Wingdings 2" pitchFamily="18" charset="2"/>
              </a:rPr>
              <a:t>  </a:t>
            </a:r>
          </a:p>
          <a:p>
            <a:pPr algn="r" rtl="1" eaLnBrk="1" hangingPunct="1">
              <a:buFont typeface="Wingdings" pitchFamily="2" charset="2"/>
              <a:buNone/>
              <a:defRPr/>
            </a:pPr>
            <a:endParaRPr lang="en-US" sz="2800" dirty="0" smtClean="0">
              <a:solidFill>
                <a:schemeClr val="tx2"/>
              </a:solidFill>
              <a:sym typeface="Wingdings 2" pitchFamily="18" charset="2"/>
            </a:endParaRPr>
          </a:p>
        </p:txBody>
      </p:sp>
      <p:sp>
        <p:nvSpPr>
          <p:cNvPr id="330756" name="Rectangle 4"/>
          <p:cNvSpPr>
            <a:spLocks noChangeArrowheads="1"/>
          </p:cNvSpPr>
          <p:nvPr/>
        </p:nvSpPr>
        <p:spPr bwMode="auto">
          <a:xfrm>
            <a:off x="395288" y="1557338"/>
            <a:ext cx="4033837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rtl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ü"/>
              <a:defRPr/>
            </a:pPr>
            <a:r>
              <a:rPr lang="fa-IR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2" pitchFamily="18" charset="2"/>
              </a:rPr>
              <a:t>برتری محصول </a:t>
            </a:r>
          </a:p>
          <a:p>
            <a:pPr marL="342900" indent="-342900" rtl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fa-IR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sym typeface="Wingdings 2" pitchFamily="18" charset="2"/>
            </a:endParaRPr>
          </a:p>
          <a:p>
            <a:pPr marL="342900" indent="-342900" rtl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fa-IR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2" pitchFamily="18" charset="2"/>
              </a:rPr>
              <a:t>    - ترکیب ویژه             </a:t>
            </a:r>
          </a:p>
          <a:p>
            <a:pPr marL="342900" indent="-342900" rtl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fa-IR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2" pitchFamily="18" charset="2"/>
              </a:rPr>
              <a:t>    - کیفیت برتر </a:t>
            </a:r>
          </a:p>
          <a:p>
            <a:pPr marL="342900" indent="-342900" rtl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fa-IR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2" pitchFamily="18" charset="2"/>
              </a:rPr>
              <a:t>    - منطبق بودن با نیازها  </a:t>
            </a:r>
          </a:p>
          <a:p>
            <a:pPr marL="342900" indent="-342900" rtl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fa-IR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2" pitchFamily="18" charset="2"/>
              </a:rPr>
              <a:t>    - تازگی داشتن و متفاوت  بودن</a:t>
            </a:r>
          </a:p>
          <a:p>
            <a:pPr marL="342900" indent="-342900" rtl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fa-IR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2" pitchFamily="18" charset="2"/>
              </a:rPr>
              <a:t>    - منافع و ارزش و راحتی برای خریداران  </a:t>
            </a:r>
            <a:endParaRPr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sym typeface="Wingdings 2" pitchFamily="18" charset="2"/>
            </a:endParaRPr>
          </a:p>
          <a:p>
            <a:pPr marL="342900" indent="-342900" rtl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fa-IR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2" pitchFamily="18" charset="2"/>
              </a:rPr>
              <a:t>   </a:t>
            </a:r>
          </a:p>
          <a:p>
            <a:pPr marL="342900" indent="-342900" rtl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rtl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fa-IR" sz="28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sym typeface="Wingdings 2" pitchFamily="18" charset="2"/>
            </a:endParaRPr>
          </a:p>
          <a:p>
            <a:pPr marL="342900" indent="-342900" rtl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en-US" sz="28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sym typeface="Wingdings 2" pitchFamily="18" charset="2"/>
            </a:endParaRPr>
          </a:p>
        </p:txBody>
      </p:sp>
      <p:sp>
        <p:nvSpPr>
          <p:cNvPr id="330757" name="Text Box 5"/>
          <p:cNvSpPr txBox="1">
            <a:spLocks noChangeArrowheads="1"/>
          </p:cNvSpPr>
          <p:nvPr/>
        </p:nvSpPr>
        <p:spPr bwMode="auto">
          <a:xfrm>
            <a:off x="3851275" y="931863"/>
            <a:ext cx="22383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fa-IR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عوامل موفقیت 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0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0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0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6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075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075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0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075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075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0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754" grpId="0"/>
      <p:bldP spid="330755" grpId="0" build="p"/>
      <p:bldP spid="330756" grpId="0"/>
      <p:bldP spid="330757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rtl="1" eaLnBrk="1" hangingPunct="1">
              <a:defRPr/>
            </a:pPr>
            <a:r>
              <a:rPr lang="fa-IR" b="1" smtClean="0"/>
              <a:t>علل موفقیت یا شکست محصولات جدید</a:t>
            </a:r>
            <a:r>
              <a:rPr lang="fa-IR" smtClean="0"/>
              <a:t> </a:t>
            </a:r>
            <a:endParaRPr lang="en-US" dirty="0" smtClean="0"/>
          </a:p>
        </p:txBody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16463" y="1557338"/>
            <a:ext cx="4248150" cy="5113337"/>
          </a:xfrm>
        </p:spPr>
        <p:txBody>
          <a:bodyPr/>
          <a:lstStyle/>
          <a:p>
            <a:pPr algn="r" rtl="1" eaLnBrk="1" hangingPunct="1">
              <a:buFont typeface="Wingdings" pitchFamily="2" charset="2"/>
              <a:buChar char="ü"/>
              <a:defRPr/>
            </a:pPr>
            <a:r>
              <a:rPr lang="fa-IR" sz="2800" b="1" u="sng" dirty="0" smtClean="0">
                <a:solidFill>
                  <a:srgbClr val="FFFF00"/>
                </a:solidFill>
                <a:sym typeface="Wingdings 2" pitchFamily="18" charset="2"/>
              </a:rPr>
              <a:t>وجود هم افزایی </a:t>
            </a:r>
            <a:r>
              <a:rPr lang="en-US" sz="2800" b="1" u="sng" dirty="0" smtClean="0">
                <a:solidFill>
                  <a:srgbClr val="FFFF00"/>
                </a:solidFill>
                <a:sym typeface="Wingdings 2" pitchFamily="18" charset="2"/>
              </a:rPr>
              <a:t>SYNERGY</a:t>
            </a:r>
          </a:p>
          <a:p>
            <a:pPr algn="r" rtl="1" eaLnBrk="1" hangingPunct="1">
              <a:buFont typeface="Wingdings" pitchFamily="2" charset="2"/>
              <a:buNone/>
              <a:defRPr/>
            </a:pPr>
            <a:endParaRPr lang="fa-IR" sz="2800" b="1" u="sng" dirty="0" smtClean="0">
              <a:solidFill>
                <a:srgbClr val="FF0000"/>
              </a:solidFill>
              <a:sym typeface="Wingdings 2" pitchFamily="18" charset="2"/>
            </a:endParaRPr>
          </a:p>
          <a:p>
            <a:pPr algn="r" rtl="1" eaLnBrk="1" hangingPunct="1">
              <a:buFont typeface="Wingdings" pitchFamily="2" charset="2"/>
              <a:buNone/>
              <a:defRPr/>
            </a:pPr>
            <a:r>
              <a:rPr lang="fa-IR" sz="2800" b="1" dirty="0" smtClean="0">
                <a:effectLst/>
                <a:sym typeface="Wingdings 2" pitchFamily="18" charset="2"/>
              </a:rPr>
              <a:t>   - هم افزائی با محصولات موجود </a:t>
            </a:r>
          </a:p>
          <a:p>
            <a:pPr algn="r" rtl="1" eaLnBrk="1" hangingPunct="1">
              <a:buFont typeface="Wingdings" pitchFamily="2" charset="2"/>
              <a:buNone/>
              <a:defRPr/>
            </a:pPr>
            <a:r>
              <a:rPr lang="fa-IR" sz="2800" b="1" dirty="0" smtClean="0">
                <a:effectLst/>
                <a:sym typeface="Wingdings 2" pitchFamily="18" charset="2"/>
              </a:rPr>
              <a:t>   - هم افزائی با مهارتهای فنی و تولیدی </a:t>
            </a:r>
          </a:p>
          <a:p>
            <a:pPr algn="r" rtl="1" eaLnBrk="1" hangingPunct="1">
              <a:buFont typeface="Wingdings" pitchFamily="2" charset="2"/>
              <a:buNone/>
              <a:defRPr/>
            </a:pPr>
            <a:r>
              <a:rPr lang="fa-IR" sz="2800" b="1" dirty="0" smtClean="0">
                <a:effectLst/>
                <a:sym typeface="Wingdings 2" pitchFamily="18" charset="2"/>
              </a:rPr>
              <a:t>  - هم افزایی مالی</a:t>
            </a:r>
          </a:p>
          <a:p>
            <a:pPr algn="r" rtl="1" eaLnBrk="1" hangingPunct="1">
              <a:buFont typeface="Wingdings" pitchFamily="2" charset="2"/>
              <a:buNone/>
              <a:defRPr/>
            </a:pPr>
            <a:r>
              <a:rPr lang="fa-IR" sz="2800" b="1" dirty="0" smtClean="0">
                <a:effectLst/>
                <a:sym typeface="Wingdings 2" pitchFamily="18" charset="2"/>
              </a:rPr>
              <a:t>  - هم افزائی توزیع</a:t>
            </a:r>
          </a:p>
          <a:p>
            <a:pPr algn="r" rtl="1" eaLnBrk="1" hangingPunct="1">
              <a:buFont typeface="Wingdings" pitchFamily="2" charset="2"/>
              <a:buNone/>
              <a:defRPr/>
            </a:pPr>
            <a:endParaRPr lang="en-US" sz="2800" b="1" dirty="0" smtClean="0">
              <a:effectLst/>
              <a:sym typeface="Wingdings 2" pitchFamily="18" charset="2"/>
            </a:endParaRPr>
          </a:p>
        </p:txBody>
      </p:sp>
      <p:sp>
        <p:nvSpPr>
          <p:cNvPr id="331780" name="Rectangle 4"/>
          <p:cNvSpPr>
            <a:spLocks noChangeArrowheads="1"/>
          </p:cNvSpPr>
          <p:nvPr/>
        </p:nvSpPr>
        <p:spPr bwMode="auto">
          <a:xfrm>
            <a:off x="250825" y="1557338"/>
            <a:ext cx="4178300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rtl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ü"/>
              <a:defRPr/>
            </a:pPr>
            <a:r>
              <a:rPr lang="fa-IR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2" pitchFamily="18" charset="2"/>
              </a:rPr>
              <a:t>قیمت مطلوب </a:t>
            </a:r>
          </a:p>
          <a:p>
            <a:pPr marL="342900" indent="-342900" rtl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fa-IR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sym typeface="Wingdings 2" pitchFamily="18" charset="2"/>
            </a:endParaRPr>
          </a:p>
          <a:p>
            <a:pPr marL="342900" indent="-342900" rtl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fa-IR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2" pitchFamily="18" charset="2"/>
              </a:rPr>
              <a:t>    - ارزانی </a:t>
            </a:r>
          </a:p>
          <a:p>
            <a:pPr marL="342900" indent="-342900" rtl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fa-IR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2" pitchFamily="18" charset="2"/>
              </a:rPr>
              <a:t>    - ارزش در برابر کیفیت </a:t>
            </a:r>
          </a:p>
          <a:p>
            <a:pPr marL="342900" indent="-342900" rtl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fa-IR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2" pitchFamily="18" charset="2"/>
              </a:rPr>
              <a:t>  </a:t>
            </a:r>
          </a:p>
          <a:p>
            <a:pPr marL="342900" indent="-342900" rtl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ü"/>
              <a:defRPr/>
            </a:pPr>
            <a:r>
              <a:rPr lang="fa-IR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2" pitchFamily="18" charset="2"/>
              </a:rPr>
              <a:t>تبلیغات برتر </a:t>
            </a:r>
          </a:p>
          <a:p>
            <a:pPr marL="342900" indent="-342900" rtl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fa-IR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sym typeface="Wingdings 2" pitchFamily="18" charset="2"/>
            </a:endParaRPr>
          </a:p>
          <a:p>
            <a:pPr marL="342900" indent="-342900" rtl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fa-IR" sz="2800" b="1" dirty="0">
                <a:effectLst>
                  <a:outerShdw blurRad="38100" dist="38100" dir="2700000" algn="tl">
                    <a:srgbClr val="000000"/>
                  </a:outerShdw>
                </a:effectLst>
                <a:sym typeface="Wingdings 2" pitchFamily="18" charset="2"/>
              </a:rPr>
              <a:t>  </a:t>
            </a:r>
            <a:r>
              <a:rPr lang="fa-IR" sz="2800" b="1" dirty="0">
                <a:sym typeface="Wingdings 2" pitchFamily="18" charset="2"/>
              </a:rPr>
              <a:t>- شیوه تبلیغ</a:t>
            </a:r>
            <a:endParaRPr lang="fa-IR" sz="2800" b="1" dirty="0">
              <a:effectLst>
                <a:outerShdw blurRad="38100" dist="38100" dir="2700000" algn="tl">
                  <a:srgbClr val="000000"/>
                </a:outerShdw>
              </a:effectLst>
              <a:sym typeface="Wingdings 2" pitchFamily="18" charset="2"/>
            </a:endParaRPr>
          </a:p>
          <a:p>
            <a:pPr marL="342900" indent="-342900" rtl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en-US" sz="2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rtl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fa-IR" sz="28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sym typeface="Wingdings 2" pitchFamily="18" charset="2"/>
            </a:endParaRPr>
          </a:p>
          <a:p>
            <a:pPr marL="342900" indent="-342900" rtl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en-US" sz="28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sym typeface="Wingdings 2" pitchFamily="18" charset="2"/>
            </a:endParaRPr>
          </a:p>
        </p:txBody>
      </p:sp>
      <p:sp>
        <p:nvSpPr>
          <p:cNvPr id="331781" name="Text Box 5"/>
          <p:cNvSpPr txBox="1">
            <a:spLocks noChangeArrowheads="1"/>
          </p:cNvSpPr>
          <p:nvPr/>
        </p:nvSpPr>
        <p:spPr bwMode="auto">
          <a:xfrm>
            <a:off x="3851275" y="931863"/>
            <a:ext cx="22383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fa-IR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عوامل موفقیت 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1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1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1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178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178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1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6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178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178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1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778" grpId="0"/>
      <p:bldP spid="331779" grpId="0" build="p"/>
      <p:bldP spid="331780" grpId="0"/>
      <p:bldP spid="331781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836613"/>
          </a:xfrm>
        </p:spPr>
        <p:txBody>
          <a:bodyPr/>
          <a:lstStyle/>
          <a:p>
            <a:pPr eaLnBrk="1" hangingPunct="1">
              <a:defRPr/>
            </a:pPr>
            <a:r>
              <a:rPr lang="fa-IR" sz="3600" b="1" smtClean="0"/>
              <a:t>علل موفقیت یا شکست محصولات جدید</a:t>
            </a:r>
            <a:endParaRPr lang="en-US" sz="3600" b="1" dirty="0" smtClean="0"/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16463" y="1557338"/>
            <a:ext cx="4033837" cy="5113337"/>
          </a:xfrm>
        </p:spPr>
        <p:txBody>
          <a:bodyPr/>
          <a:lstStyle/>
          <a:p>
            <a:pPr algn="r" rtl="1" eaLnBrk="1" hangingPunct="1">
              <a:buFont typeface="Wingdings" pitchFamily="2" charset="2"/>
              <a:buChar char="v"/>
              <a:defRPr/>
            </a:pPr>
            <a:r>
              <a:rPr lang="fa-IR" sz="2400" b="1" smtClean="0">
                <a:solidFill>
                  <a:schemeClr val="tx2"/>
                </a:solidFill>
                <a:sym typeface="Wingdings 2" pitchFamily="18" charset="2"/>
              </a:rPr>
              <a:t>کوچک بودن بازار </a:t>
            </a:r>
          </a:p>
          <a:p>
            <a:pPr algn="r" rtl="1" eaLnBrk="1" hangingPunct="1">
              <a:buFont typeface="Wingdings" pitchFamily="2" charset="2"/>
              <a:buChar char="v"/>
              <a:defRPr/>
            </a:pPr>
            <a:r>
              <a:rPr lang="fa-IR" sz="2400" b="1" smtClean="0">
                <a:solidFill>
                  <a:schemeClr val="tx2"/>
                </a:solidFill>
                <a:sym typeface="Wingdings 2" pitchFamily="18" charset="2"/>
              </a:rPr>
              <a:t>فروش یا سود کمتر از حد مورد نظر </a:t>
            </a:r>
          </a:p>
          <a:p>
            <a:pPr algn="r" rtl="1" eaLnBrk="1" hangingPunct="1">
              <a:buFont typeface="Wingdings" pitchFamily="2" charset="2"/>
              <a:buChar char="v"/>
              <a:defRPr/>
            </a:pPr>
            <a:r>
              <a:rPr lang="fa-IR" sz="2400" b="1" smtClean="0">
                <a:solidFill>
                  <a:schemeClr val="tx2"/>
                </a:solidFill>
                <a:sym typeface="Wingdings 2" pitchFamily="18" charset="2"/>
              </a:rPr>
              <a:t>هزینه های اضافی و پیش بینی نشده </a:t>
            </a:r>
          </a:p>
          <a:p>
            <a:pPr algn="r" rtl="1" eaLnBrk="1" hangingPunct="1">
              <a:buFont typeface="Wingdings" pitchFamily="2" charset="2"/>
              <a:buChar char="v"/>
              <a:defRPr/>
            </a:pPr>
            <a:r>
              <a:rPr lang="fa-IR" sz="2400" b="1" smtClean="0">
                <a:solidFill>
                  <a:schemeClr val="tx2"/>
                </a:solidFill>
                <a:sym typeface="Wingdings 2" pitchFamily="18" charset="2"/>
              </a:rPr>
              <a:t>رقابت خارجی </a:t>
            </a:r>
          </a:p>
          <a:p>
            <a:pPr algn="r" rtl="1" eaLnBrk="1" hangingPunct="1">
              <a:buFont typeface="Wingdings" pitchFamily="2" charset="2"/>
              <a:buChar char="v"/>
              <a:defRPr/>
            </a:pPr>
            <a:r>
              <a:rPr lang="fa-IR" sz="2400" b="1" smtClean="0">
                <a:solidFill>
                  <a:schemeClr val="tx2"/>
                </a:solidFill>
                <a:sym typeface="Wingdings 2" pitchFamily="18" charset="2"/>
              </a:rPr>
              <a:t>تولید قبل از آزمایش بازار</a:t>
            </a:r>
          </a:p>
          <a:p>
            <a:pPr algn="r" rtl="1" eaLnBrk="1" hangingPunct="1">
              <a:buFont typeface="Wingdings" pitchFamily="2" charset="2"/>
              <a:buChar char="v"/>
              <a:defRPr/>
            </a:pPr>
            <a:r>
              <a:rPr lang="fa-IR" sz="2400" b="1" smtClean="0">
                <a:solidFill>
                  <a:schemeClr val="tx2"/>
                </a:solidFill>
                <a:sym typeface="Wingdings 2" pitchFamily="18" charset="2"/>
              </a:rPr>
              <a:t>عرضه بی موقع و غلط</a:t>
            </a:r>
          </a:p>
          <a:p>
            <a:pPr algn="r" rtl="1" eaLnBrk="1" hangingPunct="1">
              <a:buFont typeface="Wingdings" pitchFamily="2" charset="2"/>
              <a:buChar char="v"/>
              <a:defRPr/>
            </a:pPr>
            <a:r>
              <a:rPr lang="fa-IR" sz="2400" b="1" smtClean="0">
                <a:solidFill>
                  <a:schemeClr val="tx2"/>
                </a:solidFill>
                <a:sym typeface="Wingdings 2" pitchFamily="18" charset="2"/>
              </a:rPr>
              <a:t>مشکلات طراحی </a:t>
            </a:r>
          </a:p>
          <a:p>
            <a:pPr algn="r" rtl="1" eaLnBrk="1" hangingPunct="1">
              <a:buFont typeface="Wingdings" pitchFamily="2" charset="2"/>
              <a:buChar char="v"/>
              <a:defRPr/>
            </a:pPr>
            <a:r>
              <a:rPr lang="fa-IR" sz="2400" b="1" smtClean="0">
                <a:solidFill>
                  <a:schemeClr val="tx2"/>
                </a:solidFill>
                <a:sym typeface="Wingdings 2" pitchFamily="18" charset="2"/>
              </a:rPr>
              <a:t>مشابهت با کالاهای موجود </a:t>
            </a:r>
          </a:p>
          <a:p>
            <a:pPr algn="r" rtl="1" eaLnBrk="1" hangingPunct="1">
              <a:buFont typeface="Wingdings" pitchFamily="2" charset="2"/>
              <a:buNone/>
              <a:defRPr/>
            </a:pPr>
            <a:endParaRPr lang="en-US" sz="2400" b="1" dirty="0" smtClean="0">
              <a:solidFill>
                <a:schemeClr val="tx2"/>
              </a:solidFill>
              <a:sym typeface="Wingdings 2" pitchFamily="18" charset="2"/>
            </a:endParaRPr>
          </a:p>
        </p:txBody>
      </p:sp>
      <p:sp>
        <p:nvSpPr>
          <p:cNvPr id="332804" name="Rectangle 4"/>
          <p:cNvSpPr>
            <a:spLocks noChangeArrowheads="1"/>
          </p:cNvSpPr>
          <p:nvPr/>
        </p:nvSpPr>
        <p:spPr bwMode="auto">
          <a:xfrm>
            <a:off x="395288" y="1557338"/>
            <a:ext cx="4033837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rtl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v"/>
              <a:defRPr/>
            </a:pPr>
            <a:r>
              <a:rPr lang="fa-IR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قابلیت جانشینی بامحصولات ارزانتر </a:t>
            </a:r>
          </a:p>
          <a:p>
            <a:pPr marL="342900" indent="-342900" rtl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v"/>
              <a:defRPr/>
            </a:pPr>
            <a:r>
              <a:rPr lang="fa-IR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از دست دادن کیفیت اولیه </a:t>
            </a:r>
          </a:p>
          <a:p>
            <a:pPr marL="342900" indent="-342900" rtl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v"/>
              <a:defRPr/>
            </a:pPr>
            <a:r>
              <a:rPr lang="fa-IR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ضعف تبلیغات </a:t>
            </a:r>
          </a:p>
          <a:p>
            <a:pPr marL="342900" indent="-342900" rtl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v"/>
              <a:defRPr/>
            </a:pPr>
            <a:r>
              <a:rPr lang="fa-IR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انتخاب کانالهای توزیع غلط</a:t>
            </a:r>
          </a:p>
          <a:p>
            <a:pPr marL="342900" indent="-342900" rtl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v"/>
              <a:defRPr/>
            </a:pPr>
            <a:r>
              <a:rPr lang="fa-IR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فروش در بازار نامناسب</a:t>
            </a:r>
          </a:p>
          <a:p>
            <a:pPr marL="342900" indent="-342900" rtl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v"/>
              <a:defRPr/>
            </a:pPr>
            <a:r>
              <a:rPr lang="fa-IR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تولید برای خود، نه برای مشتری </a:t>
            </a:r>
          </a:p>
          <a:p>
            <a:pPr marL="342900" indent="-342900" rtl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v"/>
              <a:defRPr/>
            </a:pPr>
            <a:r>
              <a:rPr lang="fa-IR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شتاب زیاد برای ورود به بازار با محصول ناقص</a:t>
            </a:r>
          </a:p>
          <a:p>
            <a:pPr marL="342900" indent="-342900" rtl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v"/>
              <a:defRPr/>
            </a:pPr>
            <a:r>
              <a:rPr lang="fa-IR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درنگ زیاده از حد در ورود به بازار</a:t>
            </a:r>
          </a:p>
          <a:p>
            <a:pPr marL="342900" indent="-342900" rtl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v"/>
              <a:defRPr/>
            </a:pPr>
            <a:r>
              <a:rPr lang="fa-IR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گران بودن</a:t>
            </a:r>
          </a:p>
          <a:p>
            <a:pPr marL="342900" indent="-342900" rtl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v"/>
              <a:defRPr/>
            </a:pP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rtl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fa-IR" sz="24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sym typeface="Wingdings 2" pitchFamily="18" charset="2"/>
            </a:endParaRPr>
          </a:p>
          <a:p>
            <a:pPr marL="342900" indent="-342900" rtl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sym typeface="Wingdings 2" pitchFamily="18" charset="2"/>
            </a:endParaRPr>
          </a:p>
        </p:txBody>
      </p:sp>
      <p:sp>
        <p:nvSpPr>
          <p:cNvPr id="332805" name="Text Box 5"/>
          <p:cNvSpPr txBox="1">
            <a:spLocks noChangeArrowheads="1"/>
          </p:cNvSpPr>
          <p:nvPr/>
        </p:nvSpPr>
        <p:spPr bwMode="auto">
          <a:xfrm>
            <a:off x="3276600" y="908050"/>
            <a:ext cx="2451100" cy="579438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fa-IR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عوامل شکست </a:t>
            </a:r>
            <a:endParaRPr lang="en-US" sz="32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2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2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2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2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32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32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32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32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32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32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32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32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32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802" grpId="0"/>
      <p:bldP spid="332803" grpId="0" build="p"/>
      <p:bldP spid="332804" grpId="0"/>
      <p:bldP spid="33280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628775"/>
            <a:ext cx="8353425" cy="4818063"/>
          </a:xfrm>
        </p:spPr>
        <p:txBody>
          <a:bodyPr/>
          <a:lstStyle/>
          <a:p>
            <a:pPr algn="r" rtl="1" eaLnBrk="1" hangingPunct="1">
              <a:buClr>
                <a:srgbClr val="FFFF00"/>
              </a:buClr>
              <a:buFont typeface="Wingdings" pitchFamily="2" charset="2"/>
              <a:buNone/>
              <a:defRPr/>
            </a:pPr>
            <a:endParaRPr lang="fa-IR" sz="3600" b="1" smtClean="0"/>
          </a:p>
          <a:p>
            <a:pPr algn="r" rtl="1" eaLnBrk="1" hangingPunct="1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fa-IR" sz="4000" b="1" smtClean="0"/>
              <a:t>با دگرگونی های محیطی و فرصتها و تهدیدهای آن ، سازمانهای بزرگ تلاش میکنند تا با استفاده از انواع استراتژی های ترکیبی بهترین مسیر پیشرفت را انتخاب کرده و در آن مسیر بدرستی حرکت کنند . این نوع استراتژی در شرایط گوناگون ممکن است بکار گرفته شود .</a:t>
            </a:r>
            <a:endParaRPr lang="en-US" sz="4000" b="1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4000" b="1" dirty="0" smtClean="0"/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4140200" y="476250"/>
            <a:ext cx="4595813" cy="823913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shade val="46275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spcBef>
                <a:spcPct val="20000"/>
              </a:spcBef>
              <a:buClr>
                <a:srgbClr val="FFFF00"/>
              </a:buClr>
              <a:buSzPct val="90000"/>
              <a:buFont typeface="Wingdings" pitchFamily="2" charset="2"/>
              <a:buChar char="§"/>
              <a:defRPr/>
            </a:pPr>
            <a:r>
              <a:rPr lang="fa-IR" sz="4800" b="1">
                <a:effectLst>
                  <a:outerShdw blurRad="38100" dist="38100" dir="2700000" algn="tl">
                    <a:srgbClr val="000000"/>
                  </a:outerShdw>
                </a:effectLst>
              </a:rPr>
              <a:t> استراتژی ترکیبی : </a:t>
            </a:r>
            <a:endParaRPr lang="en-US" sz="48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0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fa-IR" b="1" u="sng" smtClean="0"/>
              <a:t>مهمترین دلایل شکست محصولات جدید</a:t>
            </a:r>
            <a:endParaRPr lang="en-US" b="1" u="sng" dirty="0" smtClean="0"/>
          </a:p>
        </p:txBody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5327650"/>
          </a:xfrm>
        </p:spPr>
        <p:txBody>
          <a:bodyPr/>
          <a:lstStyle/>
          <a:p>
            <a:pPr algn="r" rtl="1" eaLnBrk="1" hangingPunct="1">
              <a:buFont typeface="Wingdings" pitchFamily="2" charset="2"/>
              <a:buNone/>
              <a:defRPr/>
            </a:pPr>
            <a:r>
              <a:rPr lang="fa-IR" sz="2800" smtClean="0">
                <a:cs typeface="Times New Roman" pitchFamily="18" charset="0"/>
              </a:rPr>
              <a:t>۱</a:t>
            </a:r>
            <a:r>
              <a:rPr lang="fa-IR" sz="2800" smtClean="0"/>
              <a:t>- تجزیه و تحلیل  نادرست بازار</a:t>
            </a:r>
          </a:p>
          <a:p>
            <a:pPr algn="r" rtl="1" eaLnBrk="1" hangingPunct="1">
              <a:buFont typeface="Wingdings" pitchFamily="2" charset="2"/>
              <a:buNone/>
              <a:defRPr/>
            </a:pPr>
            <a:r>
              <a:rPr lang="fa-IR" sz="2800" smtClean="0"/>
              <a:t>٢- ضعیف بودن ایده محصول </a:t>
            </a:r>
          </a:p>
          <a:p>
            <a:pPr algn="r" rtl="1" eaLnBrk="1" hangingPunct="1">
              <a:buFont typeface="Wingdings" pitchFamily="2" charset="2"/>
              <a:buNone/>
              <a:defRPr/>
            </a:pPr>
            <a:r>
              <a:rPr lang="fa-IR" sz="2800" smtClean="0"/>
              <a:t>٣-هزینه های تولید بیش از حد پیش بینی شده</a:t>
            </a:r>
          </a:p>
          <a:p>
            <a:pPr algn="r" rtl="1" eaLnBrk="1" hangingPunct="1">
              <a:buFont typeface="Wingdings" pitchFamily="2" charset="2"/>
              <a:buNone/>
              <a:defRPr/>
            </a:pPr>
            <a:r>
              <a:rPr lang="fa-IR" sz="2800" smtClean="0">
                <a:cs typeface="Times New Roman" pitchFamily="18" charset="0"/>
              </a:rPr>
              <a:t>۴</a:t>
            </a:r>
            <a:r>
              <a:rPr lang="fa-IR" sz="2800" smtClean="0"/>
              <a:t>- زمان بندی نادرست در ارائه و معرفی محصول</a:t>
            </a:r>
          </a:p>
          <a:p>
            <a:pPr algn="r" rtl="1" eaLnBrk="1" hangingPunct="1">
              <a:buFont typeface="Wingdings" pitchFamily="2" charset="2"/>
              <a:buNone/>
              <a:defRPr/>
            </a:pPr>
            <a:r>
              <a:rPr lang="fa-IR" sz="2800" smtClean="0">
                <a:cs typeface="Times New Roman" pitchFamily="18" charset="0"/>
              </a:rPr>
              <a:t>۵</a:t>
            </a:r>
            <a:r>
              <a:rPr lang="fa-IR" sz="2800" smtClean="0"/>
              <a:t>-ضعف در فعالیتهای بازاریابی </a:t>
            </a:r>
          </a:p>
          <a:p>
            <a:pPr algn="r" rtl="1" eaLnBrk="1" hangingPunct="1">
              <a:buFont typeface="Wingdings" pitchFamily="2" charset="2"/>
              <a:buNone/>
              <a:defRPr/>
            </a:pPr>
            <a:r>
              <a:rPr lang="fa-IR" sz="2800" smtClean="0">
                <a:cs typeface="Times New Roman" pitchFamily="18" charset="0"/>
              </a:rPr>
              <a:t>۶</a:t>
            </a:r>
            <a:r>
              <a:rPr lang="fa-IR" sz="2800" smtClean="0"/>
              <a:t>- رقابت شدید و سریع</a:t>
            </a:r>
          </a:p>
          <a:p>
            <a:pPr algn="r" rtl="1" eaLnBrk="1" hangingPunct="1">
              <a:buFont typeface="Wingdings" pitchFamily="2" charset="2"/>
              <a:buNone/>
              <a:defRPr/>
            </a:pPr>
            <a:r>
              <a:rPr lang="fa-IR" sz="2800" smtClean="0">
                <a:cs typeface="Times New Roman" pitchFamily="18" charset="0"/>
              </a:rPr>
              <a:t>۷</a:t>
            </a:r>
            <a:r>
              <a:rPr lang="fa-IR" sz="2800" smtClean="0"/>
              <a:t>- توزیع نامناسب</a:t>
            </a:r>
          </a:p>
          <a:p>
            <a:pPr algn="r" rtl="1" eaLnBrk="1" hangingPunct="1">
              <a:buFont typeface="Wingdings" pitchFamily="2" charset="2"/>
              <a:buNone/>
              <a:defRPr/>
            </a:pPr>
            <a:r>
              <a:rPr lang="fa-IR" sz="2800" smtClean="0">
                <a:cs typeface="Times New Roman" pitchFamily="18" charset="0"/>
              </a:rPr>
              <a:t>۸</a:t>
            </a:r>
            <a:r>
              <a:rPr lang="fa-IR" sz="2800" smtClean="0"/>
              <a:t>- نیروی فروش ضعیف یا ناکافی</a:t>
            </a:r>
          </a:p>
          <a:p>
            <a:pPr algn="r" rtl="1" eaLnBrk="1" hangingPunct="1">
              <a:buFont typeface="Wingdings" pitchFamily="2" charset="2"/>
              <a:buNone/>
              <a:defRPr/>
            </a:pPr>
            <a:r>
              <a:rPr lang="fa-IR" sz="2800" smtClean="0">
                <a:cs typeface="Times New Roman" pitchFamily="18" charset="0"/>
              </a:rPr>
              <a:t>۹</a:t>
            </a:r>
            <a:r>
              <a:rPr lang="fa-IR" sz="2800" smtClean="0"/>
              <a:t>- قیمت گذاری غلط</a:t>
            </a:r>
          </a:p>
          <a:p>
            <a:pPr algn="r" rtl="1" eaLnBrk="1" hangingPunct="1">
              <a:buFont typeface="Wingdings" pitchFamily="2" charset="2"/>
              <a:buNone/>
              <a:defRPr/>
            </a:pPr>
            <a:r>
              <a:rPr lang="fa-IR" sz="2800" smtClean="0">
                <a:cs typeface="Times New Roman" pitchFamily="18" charset="0"/>
              </a:rPr>
              <a:t> ١۰</a:t>
            </a:r>
            <a:r>
              <a:rPr lang="fa-IR" sz="2800" smtClean="0"/>
              <a:t>- تبلیغات نا مناسب</a:t>
            </a:r>
            <a:endParaRPr lang="en-US" sz="2800" dirty="0" smtClean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3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33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33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33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33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33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33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33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33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33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338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26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8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052513"/>
            <a:ext cx="8424862" cy="482441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</p:pic>
      <p:sp>
        <p:nvSpPr>
          <p:cNvPr id="334851" name="Line 3"/>
          <p:cNvSpPr>
            <a:spLocks noChangeShapeType="1"/>
          </p:cNvSpPr>
          <p:nvPr/>
        </p:nvSpPr>
        <p:spPr bwMode="auto">
          <a:xfrm flipV="1">
            <a:off x="395288" y="5876925"/>
            <a:ext cx="842486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34852" name="Line 4"/>
          <p:cNvSpPr>
            <a:spLocks noChangeShapeType="1"/>
          </p:cNvSpPr>
          <p:nvPr/>
        </p:nvSpPr>
        <p:spPr bwMode="auto">
          <a:xfrm>
            <a:off x="395288" y="1052513"/>
            <a:ext cx="842486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34853" name="Line 5"/>
          <p:cNvSpPr>
            <a:spLocks noChangeShapeType="1"/>
          </p:cNvSpPr>
          <p:nvPr/>
        </p:nvSpPr>
        <p:spPr bwMode="auto">
          <a:xfrm>
            <a:off x="395288" y="1052513"/>
            <a:ext cx="0" cy="47529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34854" name="Line 6"/>
          <p:cNvSpPr>
            <a:spLocks noChangeShapeType="1"/>
          </p:cNvSpPr>
          <p:nvPr/>
        </p:nvSpPr>
        <p:spPr bwMode="auto">
          <a:xfrm>
            <a:off x="8820150" y="1052513"/>
            <a:ext cx="0" cy="482441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34855" name="Text Box 7"/>
          <p:cNvSpPr txBox="1">
            <a:spLocks noChangeArrowheads="1"/>
          </p:cNvSpPr>
          <p:nvPr/>
        </p:nvSpPr>
        <p:spPr bwMode="auto">
          <a:xfrm>
            <a:off x="468313" y="5949950"/>
            <a:ext cx="793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a-IR" sz="2000" b="1"/>
              <a:t>نوجوها</a:t>
            </a:r>
            <a:endParaRPr lang="en-US" sz="2000" b="1" dirty="0"/>
          </a:p>
        </p:txBody>
      </p:sp>
      <p:sp>
        <p:nvSpPr>
          <p:cNvPr id="334856" name="Text Box 8"/>
          <p:cNvSpPr txBox="1">
            <a:spLocks noChangeArrowheads="1"/>
          </p:cNvSpPr>
          <p:nvPr/>
        </p:nvSpPr>
        <p:spPr bwMode="auto">
          <a:xfrm>
            <a:off x="1476375" y="5949950"/>
            <a:ext cx="1079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a-IR" sz="2000" b="1"/>
              <a:t>زود پذیرها</a:t>
            </a:r>
            <a:endParaRPr lang="en-US" sz="2000" b="1" dirty="0"/>
          </a:p>
        </p:txBody>
      </p:sp>
      <p:sp>
        <p:nvSpPr>
          <p:cNvPr id="334857" name="Text Box 9"/>
          <p:cNvSpPr txBox="1">
            <a:spLocks noChangeArrowheads="1"/>
          </p:cNvSpPr>
          <p:nvPr/>
        </p:nvSpPr>
        <p:spPr bwMode="auto">
          <a:xfrm>
            <a:off x="2987675" y="594995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a-IR" sz="2000" b="1"/>
              <a:t>اکثریت اولیه </a:t>
            </a:r>
            <a:endParaRPr lang="en-US" sz="2000" b="1" dirty="0"/>
          </a:p>
        </p:txBody>
      </p:sp>
      <p:sp>
        <p:nvSpPr>
          <p:cNvPr id="334858" name="Text Box 10"/>
          <p:cNvSpPr txBox="1">
            <a:spLocks noChangeArrowheads="1"/>
          </p:cNvSpPr>
          <p:nvPr/>
        </p:nvSpPr>
        <p:spPr bwMode="auto">
          <a:xfrm>
            <a:off x="4859338" y="5949950"/>
            <a:ext cx="12938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a-IR" sz="2000" b="1"/>
              <a:t>اکثریت بعدی </a:t>
            </a:r>
            <a:endParaRPr lang="en-US" sz="2000" b="1" dirty="0"/>
          </a:p>
        </p:txBody>
      </p:sp>
      <p:sp>
        <p:nvSpPr>
          <p:cNvPr id="334859" name="Text Box 11"/>
          <p:cNvSpPr txBox="1">
            <a:spLocks noChangeArrowheads="1"/>
          </p:cNvSpPr>
          <p:nvPr/>
        </p:nvSpPr>
        <p:spPr bwMode="auto">
          <a:xfrm>
            <a:off x="7092950" y="5949950"/>
            <a:ext cx="1101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a-IR" sz="2000" b="1"/>
              <a:t>دیر پذیرها </a:t>
            </a:r>
            <a:endParaRPr lang="en-US" sz="2000" b="1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48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348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348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34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34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348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348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348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348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34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34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48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348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348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34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34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348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348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348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34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34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348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1" grpId="0" animBg="1"/>
      <p:bldP spid="334852" grpId="0" animBg="1"/>
      <p:bldP spid="334853" grpId="0" animBg="1"/>
      <p:bldP spid="334854" grpId="0" animBg="1"/>
      <p:bldP spid="334855" grpId="0"/>
      <p:bldP spid="334856" grpId="0"/>
      <p:bldP spid="334857" grpId="0"/>
      <p:bldP spid="334858" grpId="0"/>
      <p:bldP spid="334859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468313" y="568325"/>
            <a:ext cx="13668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n-US" dirty="0"/>
          </a:p>
        </p:txBody>
      </p:sp>
      <p:sp>
        <p:nvSpPr>
          <p:cNvPr id="335875" name="Rectangle 3"/>
          <p:cNvSpPr>
            <a:spLocks noChangeArrowheads="1"/>
          </p:cNvSpPr>
          <p:nvPr/>
        </p:nvSpPr>
        <p:spPr bwMode="auto">
          <a:xfrm>
            <a:off x="468313" y="1628775"/>
            <a:ext cx="1130300" cy="914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 b="1"/>
              <a:t>بازنگری خط</a:t>
            </a:r>
          </a:p>
          <a:p>
            <a:pPr algn="ctr"/>
            <a:r>
              <a:rPr lang="fa-IR" b="1"/>
              <a:t> محصول</a:t>
            </a:r>
            <a:endParaRPr lang="en-US" b="1" dirty="0"/>
          </a:p>
        </p:txBody>
      </p:sp>
      <p:sp>
        <p:nvSpPr>
          <p:cNvPr id="335876" name="Rectangle 4"/>
          <p:cNvSpPr>
            <a:spLocks noChangeArrowheads="1"/>
          </p:cNvSpPr>
          <p:nvPr/>
        </p:nvSpPr>
        <p:spPr bwMode="auto">
          <a:xfrm>
            <a:off x="5435600" y="836613"/>
            <a:ext cx="1130300" cy="914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 b="1"/>
              <a:t>برگشت به خط</a:t>
            </a:r>
            <a:endParaRPr lang="en-US" b="1" dirty="0"/>
          </a:p>
        </p:txBody>
      </p:sp>
      <p:sp>
        <p:nvSpPr>
          <p:cNvPr id="335877" name="Rectangle 5"/>
          <p:cNvSpPr>
            <a:spLocks noChangeArrowheads="1"/>
          </p:cNvSpPr>
          <p:nvPr/>
        </p:nvSpPr>
        <p:spPr bwMode="auto">
          <a:xfrm>
            <a:off x="2124075" y="1628775"/>
            <a:ext cx="1130300" cy="914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 b="1"/>
              <a:t>تجزیه وتحلیل </a:t>
            </a:r>
          </a:p>
          <a:p>
            <a:pPr algn="ctr"/>
            <a:r>
              <a:rPr lang="fa-IR" b="1"/>
              <a:t>حذف</a:t>
            </a:r>
            <a:endParaRPr lang="en-US" b="1" dirty="0"/>
          </a:p>
        </p:txBody>
      </p:sp>
      <p:sp>
        <p:nvSpPr>
          <p:cNvPr id="335878" name="Rectangle 6"/>
          <p:cNvSpPr>
            <a:spLocks noChangeArrowheads="1"/>
          </p:cNvSpPr>
          <p:nvPr/>
        </p:nvSpPr>
        <p:spPr bwMode="auto">
          <a:xfrm>
            <a:off x="3779838" y="1628775"/>
            <a:ext cx="1152525" cy="914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 b="1"/>
              <a:t>تصمیم حذف</a:t>
            </a:r>
            <a:endParaRPr lang="en-US" b="1" dirty="0"/>
          </a:p>
        </p:txBody>
      </p:sp>
      <p:sp>
        <p:nvSpPr>
          <p:cNvPr id="335879" name="Rectangle 7"/>
          <p:cNvSpPr>
            <a:spLocks noChangeArrowheads="1"/>
          </p:cNvSpPr>
          <p:nvPr/>
        </p:nvSpPr>
        <p:spPr bwMode="auto">
          <a:xfrm>
            <a:off x="5508625" y="2420938"/>
            <a:ext cx="1130300" cy="86518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 b="1"/>
              <a:t>حذف</a:t>
            </a:r>
            <a:endParaRPr lang="en-US" b="1" dirty="0"/>
          </a:p>
        </p:txBody>
      </p:sp>
      <p:sp>
        <p:nvSpPr>
          <p:cNvPr id="335880" name="Rectangle 8"/>
          <p:cNvSpPr>
            <a:spLocks noChangeArrowheads="1"/>
          </p:cNvSpPr>
          <p:nvPr/>
        </p:nvSpPr>
        <p:spPr bwMode="auto">
          <a:xfrm>
            <a:off x="7235825" y="2349500"/>
            <a:ext cx="1130300" cy="914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 b="1"/>
              <a:t>حذف تدریجی</a:t>
            </a:r>
            <a:endParaRPr lang="en-US" b="1" dirty="0"/>
          </a:p>
        </p:txBody>
      </p:sp>
      <p:sp>
        <p:nvSpPr>
          <p:cNvPr id="335881" name="Rectangle 9"/>
          <p:cNvSpPr>
            <a:spLocks noChangeArrowheads="1"/>
          </p:cNvSpPr>
          <p:nvPr/>
        </p:nvSpPr>
        <p:spPr bwMode="auto">
          <a:xfrm>
            <a:off x="7235825" y="3716338"/>
            <a:ext cx="1130300" cy="914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 b="1"/>
              <a:t>تضعیف کردن</a:t>
            </a:r>
          </a:p>
          <a:p>
            <a:pPr algn="ctr"/>
            <a:r>
              <a:rPr lang="fa-IR" b="1"/>
              <a:t> محصول</a:t>
            </a:r>
            <a:endParaRPr lang="en-US" b="1" dirty="0"/>
          </a:p>
        </p:txBody>
      </p:sp>
      <p:sp>
        <p:nvSpPr>
          <p:cNvPr id="335882" name="Rectangle 10"/>
          <p:cNvSpPr>
            <a:spLocks noChangeArrowheads="1"/>
          </p:cNvSpPr>
          <p:nvPr/>
        </p:nvSpPr>
        <p:spPr bwMode="auto">
          <a:xfrm>
            <a:off x="7235825" y="5157788"/>
            <a:ext cx="1130300" cy="914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 b="1"/>
              <a:t>حذف فوری</a:t>
            </a:r>
            <a:endParaRPr lang="en-US" b="1" dirty="0"/>
          </a:p>
        </p:txBody>
      </p:sp>
      <p:sp>
        <p:nvSpPr>
          <p:cNvPr id="335883" name="Line 11"/>
          <p:cNvSpPr>
            <a:spLocks noChangeShapeType="1"/>
          </p:cNvSpPr>
          <p:nvPr/>
        </p:nvSpPr>
        <p:spPr bwMode="auto">
          <a:xfrm>
            <a:off x="1619250" y="2060575"/>
            <a:ext cx="504825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335884" name="Line 12"/>
          <p:cNvSpPr>
            <a:spLocks noChangeShapeType="1"/>
          </p:cNvSpPr>
          <p:nvPr/>
        </p:nvSpPr>
        <p:spPr bwMode="auto">
          <a:xfrm>
            <a:off x="3276600" y="2060575"/>
            <a:ext cx="504825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335885" name="Line 13"/>
          <p:cNvSpPr>
            <a:spLocks noChangeShapeType="1"/>
          </p:cNvSpPr>
          <p:nvPr/>
        </p:nvSpPr>
        <p:spPr bwMode="auto">
          <a:xfrm>
            <a:off x="4932363" y="2492375"/>
            <a:ext cx="504825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335886" name="Line 14"/>
          <p:cNvSpPr>
            <a:spLocks noChangeShapeType="1"/>
          </p:cNvSpPr>
          <p:nvPr/>
        </p:nvSpPr>
        <p:spPr bwMode="auto">
          <a:xfrm>
            <a:off x="4932363" y="1700213"/>
            <a:ext cx="504825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335887" name="Line 15"/>
          <p:cNvSpPr>
            <a:spLocks noChangeShapeType="1"/>
          </p:cNvSpPr>
          <p:nvPr/>
        </p:nvSpPr>
        <p:spPr bwMode="auto">
          <a:xfrm>
            <a:off x="6659563" y="2852738"/>
            <a:ext cx="1444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35888" name="Line 16"/>
          <p:cNvSpPr>
            <a:spLocks noChangeShapeType="1"/>
          </p:cNvSpPr>
          <p:nvPr/>
        </p:nvSpPr>
        <p:spPr bwMode="auto">
          <a:xfrm>
            <a:off x="6804025" y="2565400"/>
            <a:ext cx="0" cy="3095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35889" name="Line 17"/>
          <p:cNvSpPr>
            <a:spLocks noChangeShapeType="1"/>
          </p:cNvSpPr>
          <p:nvPr/>
        </p:nvSpPr>
        <p:spPr bwMode="auto">
          <a:xfrm>
            <a:off x="6804025" y="5661025"/>
            <a:ext cx="43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335890" name="Line 18"/>
          <p:cNvSpPr>
            <a:spLocks noChangeShapeType="1"/>
          </p:cNvSpPr>
          <p:nvPr/>
        </p:nvSpPr>
        <p:spPr bwMode="auto">
          <a:xfrm>
            <a:off x="6804025" y="4221163"/>
            <a:ext cx="43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335891" name="Line 19"/>
          <p:cNvSpPr>
            <a:spLocks noChangeShapeType="1"/>
          </p:cNvSpPr>
          <p:nvPr/>
        </p:nvSpPr>
        <p:spPr bwMode="auto">
          <a:xfrm>
            <a:off x="6804025" y="2565400"/>
            <a:ext cx="43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335892" name="Text Box 20"/>
          <p:cNvSpPr txBox="1">
            <a:spLocks noChangeArrowheads="1"/>
          </p:cNvSpPr>
          <p:nvPr/>
        </p:nvSpPr>
        <p:spPr bwMode="auto">
          <a:xfrm>
            <a:off x="1979613" y="4316413"/>
            <a:ext cx="35083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a-IR" sz="3200" b="1"/>
              <a:t>استراتژی  حذف محصول</a:t>
            </a:r>
            <a:endParaRPr lang="en-US" sz="3200" b="1" dirty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358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358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35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35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5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5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358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358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35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35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5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5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3358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358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35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35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5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5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3358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358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35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35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5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5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3358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358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335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335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5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5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3358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358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35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35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5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5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3358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3358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335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335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5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5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3358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3358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335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335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5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5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3358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3358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335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335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5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5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3358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3358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335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335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5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5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3358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3358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335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335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5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5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800" decel="100000"/>
                                        <p:tgtEl>
                                          <p:spTgt spid="3358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3358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335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335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5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5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800" decel="100000"/>
                                        <p:tgtEl>
                                          <p:spTgt spid="3358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3358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335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335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5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5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800" decel="100000"/>
                                        <p:tgtEl>
                                          <p:spTgt spid="335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3358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335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335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5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5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800" decel="100000"/>
                                        <p:tgtEl>
                                          <p:spTgt spid="3358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3358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335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335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5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5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800" decel="100000"/>
                                        <p:tgtEl>
                                          <p:spTgt spid="3358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3358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335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335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5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5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800" decel="100000"/>
                                        <p:tgtEl>
                                          <p:spTgt spid="3358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800" decel="100000" fill="hold"/>
                                        <p:tgtEl>
                                          <p:spTgt spid="3358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335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335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5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5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0" fill="hold"/>
                                        <p:tgtEl>
                                          <p:spTgt spid="335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0" fill="hold"/>
                                        <p:tgtEl>
                                          <p:spTgt spid="335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875" grpId="0" animBg="1"/>
      <p:bldP spid="335876" grpId="0" animBg="1"/>
      <p:bldP spid="335877" grpId="0" animBg="1"/>
      <p:bldP spid="335878" grpId="0" animBg="1"/>
      <p:bldP spid="335879" grpId="0" animBg="1"/>
      <p:bldP spid="335880" grpId="0" animBg="1"/>
      <p:bldP spid="335881" grpId="0" animBg="1"/>
      <p:bldP spid="335882" grpId="0" animBg="1"/>
      <p:bldP spid="335883" grpId="0" animBg="1"/>
      <p:bldP spid="335884" grpId="0" animBg="1"/>
      <p:bldP spid="335885" grpId="0" animBg="1"/>
      <p:bldP spid="335886" grpId="0" animBg="1"/>
      <p:bldP spid="335887" grpId="0" animBg="1"/>
      <p:bldP spid="335888" grpId="0" animBg="1"/>
      <p:bldP spid="335889" grpId="0" animBg="1"/>
      <p:bldP spid="335890" grpId="0" animBg="1"/>
      <p:bldP spid="335891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z="4800" b="1" smtClean="0"/>
              <a:t>استراتژی های گزینش بازارهای صادراتی </a:t>
            </a:r>
            <a:endParaRPr lang="en-US" sz="4800" b="1" dirty="0" smtClean="0"/>
          </a:p>
        </p:txBody>
      </p:sp>
      <p:sp>
        <p:nvSpPr>
          <p:cNvPr id="215044" name="Text Box 4"/>
          <p:cNvSpPr txBox="1">
            <a:spLocks noChangeArrowheads="1"/>
          </p:cNvSpPr>
          <p:nvPr/>
        </p:nvSpPr>
        <p:spPr bwMode="auto">
          <a:xfrm>
            <a:off x="1692275" y="1989138"/>
            <a:ext cx="5540375" cy="9239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a-IR" sz="5400" b="1"/>
              <a:t>روشهای گزینش بازار </a:t>
            </a:r>
            <a:endParaRPr lang="en-US" sz="5400" b="1" dirty="0"/>
          </a:p>
        </p:txBody>
      </p:sp>
      <p:sp>
        <p:nvSpPr>
          <p:cNvPr id="215045" name="Text Box 5"/>
          <p:cNvSpPr txBox="1">
            <a:spLocks noChangeArrowheads="1"/>
          </p:cNvSpPr>
          <p:nvPr/>
        </p:nvSpPr>
        <p:spPr bwMode="auto">
          <a:xfrm>
            <a:off x="5219700" y="4076700"/>
            <a:ext cx="2592388" cy="1016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a-IR" sz="6000" b="1"/>
              <a:t>فعال </a:t>
            </a:r>
            <a:endParaRPr lang="en-US" sz="6000" b="1" dirty="0"/>
          </a:p>
        </p:txBody>
      </p:sp>
      <p:sp>
        <p:nvSpPr>
          <p:cNvPr id="215046" name="Text Box 6"/>
          <p:cNvSpPr txBox="1">
            <a:spLocks noChangeArrowheads="1"/>
          </p:cNvSpPr>
          <p:nvPr/>
        </p:nvSpPr>
        <p:spPr bwMode="auto">
          <a:xfrm>
            <a:off x="1042988" y="4076700"/>
            <a:ext cx="2414587" cy="1016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fa-IR" sz="6000" b="1"/>
              <a:t>انفعالی </a:t>
            </a:r>
            <a:endParaRPr lang="en-US" sz="6000" b="1" dirty="0"/>
          </a:p>
        </p:txBody>
      </p:sp>
      <p:sp>
        <p:nvSpPr>
          <p:cNvPr id="215048" name="Line 8"/>
          <p:cNvSpPr>
            <a:spLocks noChangeShapeType="1"/>
          </p:cNvSpPr>
          <p:nvPr/>
        </p:nvSpPr>
        <p:spPr bwMode="auto">
          <a:xfrm>
            <a:off x="4427538" y="2924175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15049" name="Line 9"/>
          <p:cNvSpPr>
            <a:spLocks noChangeShapeType="1"/>
          </p:cNvSpPr>
          <p:nvPr/>
        </p:nvSpPr>
        <p:spPr bwMode="auto">
          <a:xfrm>
            <a:off x="2339975" y="3429000"/>
            <a:ext cx="41767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15050" name="Line 10"/>
          <p:cNvSpPr>
            <a:spLocks noChangeShapeType="1"/>
          </p:cNvSpPr>
          <p:nvPr/>
        </p:nvSpPr>
        <p:spPr bwMode="auto">
          <a:xfrm>
            <a:off x="2339975" y="3429000"/>
            <a:ext cx="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15051" name="Line 11"/>
          <p:cNvSpPr>
            <a:spLocks noChangeShapeType="1"/>
          </p:cNvSpPr>
          <p:nvPr/>
        </p:nvSpPr>
        <p:spPr bwMode="auto">
          <a:xfrm>
            <a:off x="6516688" y="3429000"/>
            <a:ext cx="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15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215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215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215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215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215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215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2" grpId="0"/>
      <p:bldP spid="215044" grpId="0" animBg="1"/>
      <p:bldP spid="215045" grpId="0" animBg="1"/>
      <p:bldP spid="215046" grpId="0" animBg="1"/>
      <p:bldP spid="215048" grpId="0" animBg="1"/>
      <p:bldP spid="215049" grpId="0" animBg="1"/>
      <p:bldP spid="215050" grpId="0" animBg="1"/>
      <p:bldP spid="215051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8" name="Text Box 4"/>
          <p:cNvSpPr txBox="1">
            <a:spLocks noChangeArrowheads="1"/>
          </p:cNvSpPr>
          <p:nvPr/>
        </p:nvSpPr>
        <p:spPr bwMode="auto">
          <a:xfrm>
            <a:off x="1692275" y="549275"/>
            <a:ext cx="5540375" cy="9239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a-IR" sz="5400" b="1"/>
              <a:t>رویه های گزینش</a:t>
            </a:r>
            <a:endParaRPr lang="en-US" sz="5400" b="1" dirty="0"/>
          </a:p>
        </p:txBody>
      </p:sp>
      <p:sp>
        <p:nvSpPr>
          <p:cNvPr id="216069" name="Text Box 5"/>
          <p:cNvSpPr txBox="1">
            <a:spLocks noChangeArrowheads="1"/>
          </p:cNvSpPr>
          <p:nvPr/>
        </p:nvSpPr>
        <p:spPr bwMode="auto">
          <a:xfrm>
            <a:off x="4859338" y="2636838"/>
            <a:ext cx="3671887" cy="1016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a-IR" sz="6000" b="1"/>
              <a:t>مشابه داخل </a:t>
            </a:r>
            <a:endParaRPr lang="en-US" sz="6000" b="1" dirty="0"/>
          </a:p>
        </p:txBody>
      </p:sp>
      <p:sp>
        <p:nvSpPr>
          <p:cNvPr id="216070" name="Text Box 6"/>
          <p:cNvSpPr txBox="1">
            <a:spLocks noChangeArrowheads="1"/>
          </p:cNvSpPr>
          <p:nvPr/>
        </p:nvSpPr>
        <p:spPr bwMode="auto">
          <a:xfrm>
            <a:off x="395288" y="2636838"/>
            <a:ext cx="4140200" cy="1016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fa-IR" sz="6000" b="1"/>
              <a:t>غربال بازارها </a:t>
            </a:r>
            <a:endParaRPr lang="en-US" sz="6000" b="1" dirty="0"/>
          </a:p>
        </p:txBody>
      </p:sp>
      <p:sp>
        <p:nvSpPr>
          <p:cNvPr id="216071" name="Line 7"/>
          <p:cNvSpPr>
            <a:spLocks noChangeShapeType="1"/>
          </p:cNvSpPr>
          <p:nvPr/>
        </p:nvSpPr>
        <p:spPr bwMode="auto">
          <a:xfrm>
            <a:off x="4427538" y="1484313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16072" name="Line 8"/>
          <p:cNvSpPr>
            <a:spLocks noChangeShapeType="1"/>
          </p:cNvSpPr>
          <p:nvPr/>
        </p:nvSpPr>
        <p:spPr bwMode="auto">
          <a:xfrm>
            <a:off x="2339975" y="1989138"/>
            <a:ext cx="41767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16073" name="Line 9"/>
          <p:cNvSpPr>
            <a:spLocks noChangeShapeType="1"/>
          </p:cNvSpPr>
          <p:nvPr/>
        </p:nvSpPr>
        <p:spPr bwMode="auto">
          <a:xfrm>
            <a:off x="2339975" y="1989138"/>
            <a:ext cx="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16074" name="Line 10"/>
          <p:cNvSpPr>
            <a:spLocks noChangeShapeType="1"/>
          </p:cNvSpPr>
          <p:nvPr/>
        </p:nvSpPr>
        <p:spPr bwMode="auto">
          <a:xfrm>
            <a:off x="6516688" y="1989138"/>
            <a:ext cx="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16075" name="Text Box 11"/>
          <p:cNvSpPr txBox="1">
            <a:spLocks noChangeArrowheads="1"/>
          </p:cNvSpPr>
          <p:nvPr/>
        </p:nvSpPr>
        <p:spPr bwMode="auto">
          <a:xfrm>
            <a:off x="5230813" y="4149725"/>
            <a:ext cx="391318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1">
              <a:buFontTx/>
              <a:buChar char="-"/>
            </a:pPr>
            <a:r>
              <a:rPr lang="fa-IR" sz="2800" b="1"/>
              <a:t>انتخاب بازارهای همسایه </a:t>
            </a:r>
          </a:p>
          <a:p>
            <a:pPr rtl="1">
              <a:buFontTx/>
              <a:buChar char="-"/>
            </a:pPr>
            <a:r>
              <a:rPr lang="fa-IR" sz="2800" b="1"/>
              <a:t> انتخاب بازارهای مشابه </a:t>
            </a:r>
          </a:p>
          <a:p>
            <a:pPr rtl="1">
              <a:buFontTx/>
              <a:buChar char="-"/>
            </a:pPr>
            <a:r>
              <a:rPr lang="fa-IR" sz="2800" b="1"/>
              <a:t> انتخاب بازارهای آشنا و آماده </a:t>
            </a:r>
          </a:p>
          <a:p>
            <a:pPr rtl="1"/>
            <a:endParaRPr lang="en-US" sz="2800" b="1" dirty="0"/>
          </a:p>
        </p:txBody>
      </p:sp>
      <p:sp>
        <p:nvSpPr>
          <p:cNvPr id="216076" name="Text Box 12"/>
          <p:cNvSpPr txBox="1">
            <a:spLocks noChangeArrowheads="1"/>
          </p:cNvSpPr>
          <p:nvPr/>
        </p:nvSpPr>
        <p:spPr bwMode="auto">
          <a:xfrm>
            <a:off x="-174625" y="4149725"/>
            <a:ext cx="50466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1">
              <a:buFontTx/>
              <a:buChar char="-"/>
            </a:pPr>
            <a:r>
              <a:rPr lang="fa-IR" sz="2800" b="1"/>
              <a:t> انتخاب جذاب ترین بازارها برمبنای</a:t>
            </a:r>
          </a:p>
          <a:p>
            <a:pPr rtl="1"/>
            <a:r>
              <a:rPr lang="fa-IR" sz="2800" b="1"/>
              <a:t> ماتریس جذابیّت / قوه رقابتی </a:t>
            </a:r>
          </a:p>
          <a:p>
            <a:pPr rtl="1">
              <a:buFontTx/>
              <a:buChar char="-"/>
            </a:pPr>
            <a:r>
              <a:rPr lang="fa-IR" sz="2800" b="1"/>
              <a:t> تقسیم بندی بازارها و اولویت بندی آنها </a:t>
            </a:r>
          </a:p>
          <a:p>
            <a:pPr rtl="1">
              <a:buFontTx/>
              <a:buChar char="-"/>
            </a:pPr>
            <a:r>
              <a:rPr lang="fa-IR" sz="2800" b="1"/>
              <a:t> مناسب ترین بازار ها 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60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60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6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16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60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60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160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16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16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160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160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16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16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160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160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16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16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16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160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16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16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16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16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16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16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1" dur="2000"/>
                                        <p:tgtEl>
                                          <p:spTgt spid="216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216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216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8" grpId="0" animBg="1"/>
      <p:bldP spid="216069" grpId="0" animBg="1"/>
      <p:bldP spid="216070" grpId="0" animBg="1"/>
      <p:bldP spid="216071" grpId="0" animBg="1"/>
      <p:bldP spid="216072" grpId="0" animBg="1"/>
      <p:bldP spid="216073" grpId="0" animBg="1"/>
      <p:bldP spid="216074" grpId="0" animBg="1"/>
      <p:bldP spid="216075" grpId="0"/>
      <p:bldP spid="216076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792162"/>
          </a:xfrm>
        </p:spPr>
        <p:txBody>
          <a:bodyPr/>
          <a:lstStyle/>
          <a:p>
            <a:pPr eaLnBrk="1" hangingPunct="1">
              <a:defRPr/>
            </a:pPr>
            <a:r>
              <a:rPr lang="fa-IR" b="1" u="sng" smtClean="0"/>
              <a:t>ماتریس قوه رقابتی </a:t>
            </a:r>
            <a:endParaRPr lang="en-US" b="1" u="sng" dirty="0" smtClean="0"/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16463" y="1844675"/>
            <a:ext cx="4186237" cy="4752975"/>
          </a:xfrm>
        </p:spPr>
        <p:txBody>
          <a:bodyPr/>
          <a:lstStyle/>
          <a:p>
            <a:pPr algn="r" rtl="1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fa-IR" b="1" smtClean="0"/>
              <a:t>- سهم بازار </a:t>
            </a:r>
          </a:p>
          <a:p>
            <a:pPr algn="r" rtl="1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fa-IR" b="1" smtClean="0"/>
              <a:t>- توانایی و ظرفیت بازاریابی</a:t>
            </a:r>
          </a:p>
          <a:p>
            <a:pPr algn="r" rtl="1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fa-IR" b="1" smtClean="0"/>
              <a:t>- مزیّت متفاوت</a:t>
            </a:r>
          </a:p>
          <a:p>
            <a:pPr algn="r" rtl="1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fa-IR" b="1" smtClean="0"/>
              <a:t>- وضعیت تکنولوژی </a:t>
            </a:r>
          </a:p>
          <a:p>
            <a:pPr algn="r" rtl="1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fa-IR" b="1" smtClean="0"/>
              <a:t>- شرایط قیمت ها</a:t>
            </a:r>
          </a:p>
          <a:p>
            <a:pPr algn="r" rtl="1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fa-IR" b="1" smtClean="0"/>
              <a:t>- کیفیت محصول</a:t>
            </a:r>
          </a:p>
          <a:p>
            <a:pPr algn="r" rtl="1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fa-IR" b="1" smtClean="0"/>
              <a:t>- کیفیت خدمات و توزیع کنندگان </a:t>
            </a:r>
            <a:endParaRPr lang="en-US" b="1" dirty="0" smtClean="0"/>
          </a:p>
        </p:txBody>
      </p:sp>
      <p:sp>
        <p:nvSpPr>
          <p:cNvPr id="310276" name="Rectangle 4"/>
          <p:cNvSpPr>
            <a:spLocks noChangeArrowheads="1"/>
          </p:cNvSpPr>
          <p:nvPr/>
        </p:nvSpPr>
        <p:spPr bwMode="auto">
          <a:xfrm>
            <a:off x="250825" y="1773238"/>
            <a:ext cx="4186238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rtl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v"/>
              <a:defRPr/>
            </a:pPr>
            <a:r>
              <a:rPr lang="fa-IR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- اندازه بازار ( کل بازار و بخشها )</a:t>
            </a:r>
          </a:p>
          <a:p>
            <a:pPr marL="342900" indent="-342900" rtl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v"/>
              <a:defRPr/>
            </a:pPr>
            <a:r>
              <a:rPr lang="fa-IR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- رشد بازار ( کل بازار و بخشها)</a:t>
            </a:r>
          </a:p>
          <a:p>
            <a:pPr marL="342900" indent="-342900" rtl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v"/>
              <a:defRPr/>
            </a:pPr>
            <a:r>
              <a:rPr lang="fa-IR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- فصلها و تغییرات بازار</a:t>
            </a:r>
          </a:p>
          <a:p>
            <a:pPr marL="342900" indent="-342900" rtl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v"/>
              <a:defRPr/>
            </a:pPr>
            <a:r>
              <a:rPr lang="fa-IR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- شرایط رقابتی ( تمرکز ، تراکم) </a:t>
            </a:r>
          </a:p>
          <a:p>
            <a:pPr marL="342900" indent="-342900" rtl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v"/>
              <a:defRPr/>
            </a:pPr>
            <a:r>
              <a:rPr lang="fa-IR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- شرایط بازدارنده بازار ( تعرفه ها، محدودیتهای ورود ،موانع غیر تعرفه ای ) </a:t>
            </a:r>
          </a:p>
          <a:p>
            <a:pPr marL="342900" indent="-342900" rtl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v"/>
              <a:defRPr/>
            </a:pPr>
            <a:r>
              <a:rPr lang="fa-IR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- مقررات دولتی ( کنترل قیمتها،... )</a:t>
            </a:r>
          </a:p>
          <a:p>
            <a:pPr marL="342900" indent="-342900" rtl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v"/>
              <a:defRPr/>
            </a:pPr>
            <a:r>
              <a:rPr lang="fa-IR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- ثبات سیاسی و اقتصادی </a:t>
            </a: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7929563" y="1052513"/>
            <a:ext cx="4587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endParaRPr lang="en-US" dirty="0"/>
          </a:p>
        </p:txBody>
      </p:sp>
      <p:sp>
        <p:nvSpPr>
          <p:cNvPr id="89094" name="Text Box 6"/>
          <p:cNvSpPr txBox="1">
            <a:spLocks noChangeArrowheads="1"/>
          </p:cNvSpPr>
          <p:nvPr/>
        </p:nvSpPr>
        <p:spPr bwMode="auto">
          <a:xfrm>
            <a:off x="7092950" y="1125538"/>
            <a:ext cx="1387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310279" name="Text Box 7"/>
          <p:cNvSpPr txBox="1">
            <a:spLocks noChangeArrowheads="1"/>
          </p:cNvSpPr>
          <p:nvPr/>
        </p:nvSpPr>
        <p:spPr bwMode="auto">
          <a:xfrm>
            <a:off x="6692900" y="1052513"/>
            <a:ext cx="18430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1">
              <a:buFontTx/>
              <a:buChar char="•"/>
            </a:pPr>
            <a:r>
              <a:rPr lang="fa-IR" sz="3200" b="1"/>
              <a:t> قوه رقابتی</a:t>
            </a:r>
            <a:endParaRPr lang="en-US" sz="3200" b="1" dirty="0"/>
          </a:p>
        </p:txBody>
      </p:sp>
      <p:sp>
        <p:nvSpPr>
          <p:cNvPr id="310280" name="Text Box 8"/>
          <p:cNvSpPr txBox="1">
            <a:spLocks noChangeArrowheads="1"/>
          </p:cNvSpPr>
          <p:nvPr/>
        </p:nvSpPr>
        <p:spPr bwMode="auto">
          <a:xfrm>
            <a:off x="149225" y="1092200"/>
            <a:ext cx="4206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1">
              <a:buFontTx/>
              <a:buChar char="•"/>
            </a:pPr>
            <a:r>
              <a:rPr lang="fa-IR" sz="2800" b="1"/>
              <a:t> جذابیت و کشش بازار یا کشور</a:t>
            </a:r>
            <a:endParaRPr lang="en-US" sz="2800" b="1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0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0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0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10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10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1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1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1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1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10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10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10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10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1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1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1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1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10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10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10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10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10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10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10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10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10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10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10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10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10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10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10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10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310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10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10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310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74" grpId="0"/>
      <p:bldP spid="310275" grpId="0" build="p"/>
      <p:bldP spid="310276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3573463"/>
            <a:ext cx="8640762" cy="3095625"/>
          </a:xfrm>
        </p:spPr>
        <p:txBody>
          <a:bodyPr/>
          <a:lstStyle/>
          <a:p>
            <a:pPr algn="r" rtl="1" eaLnBrk="1" hangingPunct="1">
              <a:buFontTx/>
              <a:buNone/>
              <a:defRPr/>
            </a:pPr>
            <a:r>
              <a:rPr lang="fa-IR" sz="2400" b="1" smtClean="0"/>
              <a:t>- حضور در انواع بازارها                            - تعداد محدود بازارها </a:t>
            </a:r>
          </a:p>
          <a:p>
            <a:pPr algn="r" rtl="1" eaLnBrk="1" hangingPunct="1">
              <a:buFontTx/>
              <a:buNone/>
              <a:defRPr/>
            </a:pPr>
            <a:r>
              <a:rPr lang="fa-IR" sz="2400" b="1" smtClean="0"/>
              <a:t>- حضور در انواع نمایشگاه ها                      - نفوذ در بازار پس از ایجاد</a:t>
            </a:r>
          </a:p>
          <a:p>
            <a:pPr algn="r" rtl="1" eaLnBrk="1" hangingPunct="1">
              <a:buFontTx/>
              <a:buNone/>
              <a:defRPr/>
            </a:pPr>
            <a:r>
              <a:rPr lang="fa-IR" sz="2400" b="1" smtClean="0"/>
              <a:t>                                                             پایگاه مناسب </a:t>
            </a:r>
          </a:p>
          <a:p>
            <a:pPr algn="r" rtl="1" eaLnBrk="1" hangingPunct="1">
              <a:buFontTx/>
              <a:buNone/>
              <a:defRPr/>
            </a:pPr>
            <a:r>
              <a:rPr lang="fa-IR" sz="2400" b="1" smtClean="0"/>
              <a:t>                                                          - حضور در یک یا دو بازار انتخابی </a:t>
            </a:r>
          </a:p>
          <a:p>
            <a:pPr algn="r" rtl="1" eaLnBrk="1" hangingPunct="1">
              <a:buFontTx/>
              <a:buNone/>
              <a:defRPr/>
            </a:pPr>
            <a:r>
              <a:rPr lang="fa-IR" sz="2400" b="1" smtClean="0"/>
              <a:t>                                                            و آماده</a:t>
            </a:r>
          </a:p>
          <a:p>
            <a:pPr algn="r" rtl="1" eaLnBrk="1" hangingPunct="1">
              <a:buFontTx/>
              <a:buNone/>
              <a:defRPr/>
            </a:pPr>
            <a:r>
              <a:rPr lang="fa-IR" sz="2400" b="1" smtClean="0"/>
              <a:t>                                                          - ایجاد جایگاهی مناسب در بازار </a:t>
            </a:r>
          </a:p>
          <a:p>
            <a:pPr algn="r" rtl="1" eaLnBrk="1" hangingPunct="1">
              <a:buFontTx/>
              <a:buNone/>
              <a:defRPr/>
            </a:pPr>
            <a:r>
              <a:rPr lang="fa-IR" sz="2400" b="1" smtClean="0"/>
              <a:t>                                                             انتخابی </a:t>
            </a:r>
            <a:endParaRPr lang="en-US" sz="2400" b="1" dirty="0" smtClean="0"/>
          </a:p>
        </p:txBody>
      </p:sp>
      <p:sp>
        <p:nvSpPr>
          <p:cNvPr id="217092" name="Text Box 4"/>
          <p:cNvSpPr txBox="1">
            <a:spLocks noChangeArrowheads="1"/>
          </p:cNvSpPr>
          <p:nvPr/>
        </p:nvSpPr>
        <p:spPr bwMode="auto">
          <a:xfrm>
            <a:off x="1187450" y="404813"/>
            <a:ext cx="6913563" cy="9239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a-IR" sz="5400" b="1"/>
              <a:t>استراتژی های گزینش بازار </a:t>
            </a:r>
            <a:endParaRPr lang="en-US" sz="5400" b="1" dirty="0"/>
          </a:p>
        </p:txBody>
      </p:sp>
      <p:sp>
        <p:nvSpPr>
          <p:cNvPr id="217093" name="Text Box 5"/>
          <p:cNvSpPr txBox="1">
            <a:spLocks noChangeArrowheads="1"/>
          </p:cNvSpPr>
          <p:nvPr/>
        </p:nvSpPr>
        <p:spPr bwMode="auto">
          <a:xfrm>
            <a:off x="4859338" y="2492375"/>
            <a:ext cx="3816350" cy="7715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a-IR" sz="4400" b="1"/>
              <a:t>استراتژی پراکنده </a:t>
            </a:r>
            <a:endParaRPr lang="en-US" sz="4400" b="1" dirty="0"/>
          </a:p>
        </p:txBody>
      </p:sp>
      <p:sp>
        <p:nvSpPr>
          <p:cNvPr id="217094" name="Text Box 6"/>
          <p:cNvSpPr txBox="1">
            <a:spLocks noChangeArrowheads="1"/>
          </p:cNvSpPr>
          <p:nvPr/>
        </p:nvSpPr>
        <p:spPr bwMode="auto">
          <a:xfrm>
            <a:off x="468313" y="2492375"/>
            <a:ext cx="3598862" cy="7715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fa-IR" sz="4400" b="1"/>
              <a:t>استراتژی تمرکز  </a:t>
            </a:r>
            <a:endParaRPr lang="en-US" sz="4400" b="1" dirty="0"/>
          </a:p>
        </p:txBody>
      </p:sp>
      <p:sp>
        <p:nvSpPr>
          <p:cNvPr id="217095" name="Line 7"/>
          <p:cNvSpPr>
            <a:spLocks noChangeShapeType="1"/>
          </p:cNvSpPr>
          <p:nvPr/>
        </p:nvSpPr>
        <p:spPr bwMode="auto">
          <a:xfrm>
            <a:off x="4643438" y="1339850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17096" name="Line 8"/>
          <p:cNvSpPr>
            <a:spLocks noChangeShapeType="1"/>
          </p:cNvSpPr>
          <p:nvPr/>
        </p:nvSpPr>
        <p:spPr bwMode="auto">
          <a:xfrm>
            <a:off x="2555875" y="1844675"/>
            <a:ext cx="41767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17097" name="Line 9"/>
          <p:cNvSpPr>
            <a:spLocks noChangeShapeType="1"/>
          </p:cNvSpPr>
          <p:nvPr/>
        </p:nvSpPr>
        <p:spPr bwMode="auto">
          <a:xfrm>
            <a:off x="2555875" y="1844675"/>
            <a:ext cx="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17098" name="Line 10"/>
          <p:cNvSpPr>
            <a:spLocks noChangeShapeType="1"/>
          </p:cNvSpPr>
          <p:nvPr/>
        </p:nvSpPr>
        <p:spPr bwMode="auto">
          <a:xfrm>
            <a:off x="6732588" y="1844675"/>
            <a:ext cx="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17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17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17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217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217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217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217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7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7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7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7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17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17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1" grpId="0" build="p"/>
      <p:bldP spid="217092" grpId="0" animBg="1"/>
      <p:bldP spid="217093" grpId="0" animBg="1"/>
      <p:bldP spid="217094" grpId="0" animBg="1"/>
      <p:bldP spid="217095" grpId="0" animBg="1"/>
      <p:bldP spid="217096" grpId="0" animBg="1"/>
      <p:bldP spid="217097" grpId="0" animBg="1"/>
      <p:bldP spid="217098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z="4000" b="1" dirty="0" smtClean="0"/>
              <a:t>معیارهای اصلی در تعیین استراتژی ورود به بازار</a:t>
            </a:r>
            <a:endParaRPr lang="en-US" sz="4000" b="1" dirty="0" smtClean="0"/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276475"/>
            <a:ext cx="8229600" cy="3687163"/>
          </a:xfrm>
        </p:spPr>
        <p:txBody>
          <a:bodyPr>
            <a:noAutofit/>
          </a:bodyPr>
          <a:lstStyle/>
          <a:p>
            <a:pPr algn="r" rtl="1" eaLnBrk="1" hangingPunct="1">
              <a:lnSpc>
                <a:spcPct val="90000"/>
              </a:lnSpc>
              <a:buFontTx/>
              <a:buChar char="•"/>
              <a:defRPr/>
            </a:pPr>
            <a:r>
              <a:rPr lang="fa-IR" b="1" dirty="0" smtClean="0">
                <a:blipFill>
                  <a:blip r:embed="rId3"/>
                  <a:tile tx="0" ty="0" sx="100000" sy="100000" flip="none" algn="tl"/>
                </a:blipFill>
              </a:rPr>
              <a:t>اهداف و انتظارات شرکت در ارتباط با اندازه و ارزش فعالیت .</a:t>
            </a:r>
          </a:p>
          <a:p>
            <a:pPr algn="r" rtl="1" eaLnBrk="1" hangingPunct="1">
              <a:lnSpc>
                <a:spcPct val="90000"/>
              </a:lnSpc>
              <a:buFontTx/>
              <a:buChar char="•"/>
              <a:defRPr/>
            </a:pPr>
            <a:endParaRPr lang="fa-IR" b="1" dirty="0" smtClean="0">
              <a:blipFill>
                <a:blip r:embed="rId3"/>
                <a:tile tx="0" ty="0" sx="100000" sy="100000" flip="none" algn="tl"/>
              </a:blipFill>
            </a:endParaRPr>
          </a:p>
          <a:p>
            <a:pPr algn="r" rtl="1" eaLnBrk="1" hangingPunct="1">
              <a:lnSpc>
                <a:spcPct val="90000"/>
              </a:lnSpc>
              <a:buFontTx/>
              <a:buChar char="•"/>
              <a:defRPr/>
            </a:pPr>
            <a:r>
              <a:rPr lang="fa-IR" b="1" dirty="0" smtClean="0">
                <a:blipFill>
                  <a:blip r:embed="rId3"/>
                  <a:tile tx="0" ty="0" sx="100000" sy="100000" flip="none" algn="tl"/>
                </a:blipFill>
              </a:rPr>
              <a:t>منابع مالی شرکت و اندازه شرکت .</a:t>
            </a:r>
          </a:p>
          <a:p>
            <a:pPr algn="r" rtl="1" eaLnBrk="1" hangingPunct="1">
              <a:lnSpc>
                <a:spcPct val="90000"/>
              </a:lnSpc>
              <a:buFontTx/>
              <a:buChar char="•"/>
              <a:defRPr/>
            </a:pPr>
            <a:endParaRPr lang="fa-IR" b="1" dirty="0" smtClean="0">
              <a:blipFill>
                <a:blip r:embed="rId3"/>
                <a:tile tx="0" ty="0" sx="100000" sy="100000" flip="none" algn="tl"/>
              </a:blipFill>
            </a:endParaRPr>
          </a:p>
          <a:p>
            <a:pPr algn="r" rtl="1" eaLnBrk="1" hangingPunct="1">
              <a:lnSpc>
                <a:spcPct val="90000"/>
              </a:lnSpc>
              <a:buFontTx/>
              <a:buChar char="•"/>
              <a:defRPr/>
            </a:pPr>
            <a:r>
              <a:rPr lang="fa-IR" b="1" dirty="0" smtClean="0">
                <a:blipFill>
                  <a:blip r:embed="rId3"/>
                  <a:tile tx="0" ty="0" sx="100000" sy="100000" flip="none" algn="tl"/>
                </a:blipFill>
              </a:rPr>
              <a:t>میزان مشغولیت فعلی شرکت در بازار خارجی .</a:t>
            </a:r>
          </a:p>
          <a:p>
            <a:pPr algn="r" rtl="1" eaLnBrk="1" hangingPunct="1">
              <a:lnSpc>
                <a:spcPct val="90000"/>
              </a:lnSpc>
              <a:buFontTx/>
              <a:buChar char="•"/>
              <a:defRPr/>
            </a:pPr>
            <a:endParaRPr lang="fa-IR" b="1" dirty="0" smtClean="0">
              <a:blipFill>
                <a:blip r:embed="rId3"/>
                <a:tile tx="0" ty="0" sx="100000" sy="100000" flip="none" algn="tl"/>
              </a:blip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1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14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14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314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70" grpId="0"/>
      <p:bldP spid="314371" grpId="0" build="p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651875" cy="5256213"/>
          </a:xfrm>
        </p:spPr>
        <p:txBody>
          <a:bodyPr/>
          <a:lstStyle/>
          <a:p>
            <a:pPr algn="r" rtl="1" eaLnBrk="1" hangingPunct="1">
              <a:buFontTx/>
              <a:buChar char="•"/>
              <a:defRPr/>
            </a:pPr>
            <a:r>
              <a:rPr lang="fa-IR" sz="3600" b="1" dirty="0" smtClean="0"/>
              <a:t>مهارتها ، توانائی ها و طرز تلقی مدیریت شرکت  در مورد بازاریابی بین المللی .</a:t>
            </a:r>
          </a:p>
          <a:p>
            <a:pPr algn="r" rtl="1" eaLnBrk="1" hangingPunct="1">
              <a:buFontTx/>
              <a:buNone/>
              <a:defRPr/>
            </a:pPr>
            <a:endParaRPr lang="fa-IR" sz="3600" b="1" dirty="0" smtClean="0"/>
          </a:p>
          <a:p>
            <a:pPr algn="r" rtl="1" eaLnBrk="1" hangingPunct="1">
              <a:buFontTx/>
              <a:buChar char="•"/>
              <a:defRPr/>
            </a:pPr>
            <a:r>
              <a:rPr lang="fa-IR" sz="3600" b="1" dirty="0" smtClean="0"/>
              <a:t>طبیعت و قدرت رقابت در بازار .</a:t>
            </a:r>
          </a:p>
          <a:p>
            <a:pPr algn="r" rtl="1" eaLnBrk="1" hangingPunct="1">
              <a:buFontTx/>
              <a:buChar char="•"/>
              <a:defRPr/>
            </a:pPr>
            <a:endParaRPr lang="fa-IR" sz="3600" b="1" dirty="0" smtClean="0"/>
          </a:p>
          <a:p>
            <a:pPr algn="r" rtl="1" eaLnBrk="1" hangingPunct="1">
              <a:buFontTx/>
              <a:buChar char="•"/>
              <a:defRPr/>
            </a:pPr>
            <a:r>
              <a:rPr lang="fa-IR" sz="3600" b="1" dirty="0" smtClean="0"/>
              <a:t>طبیعت محصول بویژه هر ناحیه از مزیت رقابتی مانند علامت تجاری یا حق اختراع .</a:t>
            </a:r>
          </a:p>
          <a:p>
            <a:pPr algn="r" rtl="1" eaLnBrk="1" hangingPunct="1">
              <a:buFontTx/>
              <a:buNone/>
              <a:defRPr/>
            </a:pPr>
            <a:endParaRPr lang="fa-IR" sz="3600" b="1" dirty="0" smtClean="0"/>
          </a:p>
          <a:p>
            <a:pPr algn="r" rtl="1" eaLnBrk="1" hangingPunct="1">
              <a:buFontTx/>
              <a:buNone/>
              <a:defRPr/>
            </a:pPr>
            <a:endParaRPr lang="en-US" sz="3600" b="1" dirty="0" smtClean="0"/>
          </a:p>
          <a:p>
            <a:pPr eaLnBrk="1" hangingPunct="1">
              <a:defRPr/>
            </a:pP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15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15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15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394" grpId="0" build="p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1125538"/>
            <a:ext cx="8229600" cy="4530725"/>
          </a:xfrm>
        </p:spPr>
        <p:txBody>
          <a:bodyPr/>
          <a:lstStyle/>
          <a:p>
            <a:pPr algn="r" rtl="1" eaLnBrk="1" hangingPunct="1">
              <a:buFontTx/>
              <a:buChar char="•"/>
              <a:defRPr/>
            </a:pPr>
            <a:r>
              <a:rPr lang="fa-IR" sz="3600" b="1" smtClean="0"/>
              <a:t>میزان کنترل مورد علاقه شرکت بر فعالیتهای بین المللی .</a:t>
            </a:r>
          </a:p>
          <a:p>
            <a:pPr algn="r" rtl="1" eaLnBrk="1" hangingPunct="1">
              <a:buFontTx/>
              <a:buNone/>
              <a:defRPr/>
            </a:pPr>
            <a:endParaRPr lang="fa-IR" sz="3600" b="1" smtClean="0"/>
          </a:p>
          <a:p>
            <a:pPr algn="r" rtl="1" eaLnBrk="1" hangingPunct="1">
              <a:buFontTx/>
              <a:buChar char="•"/>
              <a:defRPr/>
            </a:pPr>
            <a:r>
              <a:rPr lang="fa-IR" sz="3600" b="1" smtClean="0"/>
              <a:t>میزان خطر قابل قبول شرکت .</a:t>
            </a:r>
          </a:p>
          <a:p>
            <a:pPr algn="r" rtl="1" eaLnBrk="1" hangingPunct="1">
              <a:buFontTx/>
              <a:buNone/>
              <a:defRPr/>
            </a:pPr>
            <a:endParaRPr lang="fa-IR" sz="3600" b="1" smtClean="0"/>
          </a:p>
          <a:p>
            <a:pPr algn="r" rtl="1" eaLnBrk="1" hangingPunct="1">
              <a:buFontTx/>
              <a:buChar char="•"/>
              <a:defRPr/>
            </a:pPr>
            <a:r>
              <a:rPr lang="fa-IR" sz="3600" b="1" smtClean="0"/>
              <a:t>میزان هزینه قابل تحمل و پذیرش شرکت.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16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16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16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1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341438"/>
            <a:ext cx="8642350" cy="5256212"/>
          </a:xfr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</p:spPr>
        <p:txBody>
          <a:bodyPr/>
          <a:lstStyle/>
          <a:p>
            <a:pPr algn="r" rtl="1" eaLnBrk="1" hangingPunct="1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fa-IR" sz="3600" b="1" smtClean="0"/>
              <a:t> </a:t>
            </a:r>
            <a:r>
              <a:rPr lang="fa-IR" sz="4400" b="1" smtClean="0"/>
              <a:t>جهت گیری پس از وقوع یک حادثه یا پدیده است  </a:t>
            </a:r>
          </a:p>
          <a:p>
            <a:pPr algn="r" rt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fa-IR" sz="4400" b="1" smtClean="0"/>
          </a:p>
          <a:p>
            <a:pPr algn="r" rtl="1" eaLnBrk="1" hangingPunct="1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fa-IR" sz="4400" b="1" smtClean="0"/>
              <a:t> توجه به تغییرات از روی ناچاری است</a:t>
            </a:r>
          </a:p>
          <a:p>
            <a:pPr algn="r" rt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fa-IR" sz="4400" b="1" smtClean="0"/>
          </a:p>
          <a:p>
            <a:pPr algn="r" rtl="1" eaLnBrk="1" hangingPunct="1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fa-IR" sz="4400" b="1" smtClean="0"/>
              <a:t> تسلیم پذیری در برابر اتفاقات و شرایط محیطی وجود دارد </a:t>
            </a:r>
            <a:endParaRPr lang="en-US" sz="4400" b="1" dirty="0" smtClean="0"/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4572000" y="188913"/>
            <a:ext cx="4176713" cy="8239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fa-IR" sz="4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استراتژی انفعالی </a:t>
            </a:r>
            <a:endParaRPr lang="en-US" sz="4800" b="1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168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68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 animBg="1"/>
      <p:bldP spid="71685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484313"/>
            <a:ext cx="8713788" cy="5113337"/>
          </a:xfrm>
        </p:spPr>
        <p:txBody>
          <a:bodyPr/>
          <a:lstStyle/>
          <a:p>
            <a:pPr algn="r" rt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a-IR" sz="2800" b="1" u="sng" dirty="0" smtClean="0"/>
              <a:t>صادرات غیر مستقیم  </a:t>
            </a:r>
            <a:r>
              <a:rPr lang="en-US" sz="2800" b="1" u="sng" dirty="0" smtClean="0"/>
              <a:t>Indirect Exp</a:t>
            </a:r>
            <a:r>
              <a:rPr lang="en-ZA" sz="2800" b="1" u="sng" dirty="0" smtClean="0"/>
              <a:t>o</a:t>
            </a:r>
            <a:r>
              <a:rPr lang="en-US" sz="2800" b="1" u="sng" dirty="0" err="1" smtClean="0"/>
              <a:t>rt</a:t>
            </a:r>
            <a:r>
              <a:rPr lang="en-US" sz="2800" b="1" u="sng" dirty="0" smtClean="0"/>
              <a:t> </a:t>
            </a:r>
          </a:p>
          <a:p>
            <a:pPr algn="r" rt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b="1" u="sng" dirty="0" smtClean="0"/>
          </a:p>
          <a:p>
            <a:pPr algn="r" rt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a-IR" sz="2800" dirty="0" smtClean="0">
                <a:cs typeface="Times New Roman" pitchFamily="18" charset="0"/>
              </a:rPr>
              <a:t>۱</a:t>
            </a:r>
            <a:r>
              <a:rPr lang="fa-IR" sz="2800" dirty="0" smtClean="0"/>
              <a:t>- بازرگان صادر کننده کالا در داخل کشور </a:t>
            </a:r>
          </a:p>
          <a:p>
            <a:pPr algn="r" rt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1- Domestic-based export merchant                           </a:t>
            </a:r>
          </a:p>
          <a:p>
            <a:pPr algn="r" rt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a-IR" sz="2800" dirty="0" smtClean="0"/>
              <a:t>٢- نماینده صادراتی داخل کشور </a:t>
            </a:r>
          </a:p>
          <a:p>
            <a:pPr algn="r" rt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2- Domestic-based export agent                                 </a:t>
            </a:r>
          </a:p>
          <a:p>
            <a:pPr algn="r" rt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a-IR" sz="2800" dirty="0" smtClean="0">
                <a:cs typeface="Times New Roman" pitchFamily="18" charset="0"/>
              </a:rPr>
              <a:t>۳</a:t>
            </a:r>
            <a:r>
              <a:rPr lang="fa-IR" sz="2800" dirty="0" smtClean="0"/>
              <a:t>- سازمانهای تعاونی صادراتی </a:t>
            </a:r>
          </a:p>
          <a:p>
            <a:pPr algn="r" rt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3- Cooperative organization                                        </a:t>
            </a:r>
          </a:p>
          <a:p>
            <a:pPr algn="r" rt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a-IR" sz="2800" dirty="0" smtClean="0">
                <a:cs typeface="Times New Roman" pitchFamily="18" charset="0"/>
              </a:rPr>
              <a:t>۴</a:t>
            </a:r>
            <a:r>
              <a:rPr lang="fa-IR" sz="2800" dirty="0" smtClean="0"/>
              <a:t>- شرکت مدیریت صادرات </a:t>
            </a:r>
          </a:p>
          <a:p>
            <a:pPr algn="r" rt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4- Export- management company                               </a:t>
            </a:r>
            <a:endParaRPr lang="fa-IR" sz="2800" dirty="0" smtClean="0"/>
          </a:p>
          <a:p>
            <a:pPr algn="r" rt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dirty="0" smtClean="0"/>
          </a:p>
        </p:txBody>
      </p:sp>
      <p:sp>
        <p:nvSpPr>
          <p:cNvPr id="200707" name="Text Box 3"/>
          <p:cNvSpPr txBox="1">
            <a:spLocks noChangeArrowheads="1"/>
          </p:cNvSpPr>
          <p:nvPr/>
        </p:nvSpPr>
        <p:spPr bwMode="auto">
          <a:xfrm>
            <a:off x="1214438" y="427038"/>
            <a:ext cx="6445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1"/>
            <a:r>
              <a:rPr lang="fa-IR" sz="3600" b="1"/>
              <a:t>استراتژی های ورود به بازارهای خارجی </a:t>
            </a:r>
            <a:endParaRPr lang="en-US" sz="3600" b="1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0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0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0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0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0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0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0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0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0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0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0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0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0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0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0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07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07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07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07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07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07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07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07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07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07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07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07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07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07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07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07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07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07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07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07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07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07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07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07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07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07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07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07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07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07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07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07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07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07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07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6" grpId="0" build="p"/>
      <p:bldP spid="200707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484313"/>
            <a:ext cx="8713788" cy="5113337"/>
          </a:xfrm>
        </p:spPr>
        <p:txBody>
          <a:bodyPr/>
          <a:lstStyle/>
          <a:p>
            <a:pPr algn="r" rt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a-IR" b="1" u="sng" smtClean="0"/>
              <a:t>صادرات  مستقیم </a:t>
            </a:r>
            <a:r>
              <a:rPr lang="en-US" b="1" u="sng" smtClean="0"/>
              <a:t>Direct export  </a:t>
            </a:r>
          </a:p>
          <a:p>
            <a:pPr algn="r" rt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b="1" u="sng" smtClean="0"/>
          </a:p>
          <a:p>
            <a:pPr algn="r" rt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a-IR" sz="2800" smtClean="0">
                <a:effectLst/>
                <a:cs typeface="Times New Roman" pitchFamily="18" charset="0"/>
              </a:rPr>
              <a:t>١</a:t>
            </a:r>
            <a:r>
              <a:rPr lang="fa-IR" sz="2800" smtClean="0">
                <a:effectLst/>
              </a:rPr>
              <a:t>- ایجاد بخش صادراتی در داخل کشور</a:t>
            </a:r>
          </a:p>
          <a:p>
            <a:pPr algn="r" rt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smtClean="0">
                <a:effectLst/>
              </a:rPr>
              <a:t>1-Domestic-based export department or division         </a:t>
            </a:r>
          </a:p>
          <a:p>
            <a:pPr algn="r" rt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a-IR" sz="2800" smtClean="0">
                <a:effectLst/>
                <a:cs typeface="Times New Roman" pitchFamily="18" charset="0"/>
              </a:rPr>
              <a:t>۲</a:t>
            </a:r>
            <a:r>
              <a:rPr lang="fa-IR" sz="2800" smtClean="0">
                <a:effectLst/>
              </a:rPr>
              <a:t>- تاسیس دفتر فروش یا شعبه ای از شرکت در خارج از کشور </a:t>
            </a:r>
          </a:p>
          <a:p>
            <a:pPr algn="r" rt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smtClean="0">
                <a:effectLst/>
              </a:rPr>
              <a:t>2- Overseas sales branch or subsidiary                     </a:t>
            </a:r>
          </a:p>
          <a:p>
            <a:pPr algn="r" rt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a-IR" sz="2800" smtClean="0">
                <a:effectLst/>
                <a:cs typeface="Times New Roman" pitchFamily="18" charset="0"/>
              </a:rPr>
              <a:t>۳</a:t>
            </a:r>
            <a:r>
              <a:rPr lang="fa-IR" sz="2800" smtClean="0">
                <a:effectLst/>
              </a:rPr>
              <a:t>- داشتن نمایندگان فروش سیار برای کشورهای خارج .</a:t>
            </a:r>
          </a:p>
          <a:p>
            <a:pPr algn="r" rt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smtClean="0">
                <a:effectLst/>
              </a:rPr>
              <a:t>3- Traveling export sales representatives.                   </a:t>
            </a:r>
          </a:p>
          <a:p>
            <a:pPr algn="r" rt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a-IR" sz="2800" smtClean="0">
                <a:effectLst/>
                <a:cs typeface="Times New Roman" pitchFamily="18" charset="0"/>
              </a:rPr>
              <a:t>۴</a:t>
            </a:r>
            <a:r>
              <a:rPr lang="fa-IR" sz="2800" smtClean="0">
                <a:effectLst/>
              </a:rPr>
              <a:t>- داشتن نماینده یا توزیع کننده در خارج از کشور </a:t>
            </a:r>
          </a:p>
          <a:p>
            <a:pPr algn="r" rt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smtClean="0">
                <a:effectLst/>
              </a:rPr>
              <a:t>4-Foreign based distributors or agents                         </a:t>
            </a:r>
          </a:p>
        </p:txBody>
      </p:sp>
      <p:sp>
        <p:nvSpPr>
          <p:cNvPr id="201731" name="Text Box 3"/>
          <p:cNvSpPr txBox="1">
            <a:spLocks noChangeArrowheads="1"/>
          </p:cNvSpPr>
          <p:nvPr/>
        </p:nvSpPr>
        <p:spPr bwMode="auto">
          <a:xfrm>
            <a:off x="5940425" y="188913"/>
            <a:ext cx="2844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1"/>
            <a:r>
              <a:rPr lang="fa-IR" sz="3200" b="1"/>
              <a:t>صــــــادارت </a:t>
            </a:r>
          </a:p>
          <a:p>
            <a:r>
              <a:rPr lang="en-US" sz="3200" b="1"/>
              <a:t>Export :          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1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1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17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17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17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17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17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17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17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17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0" grpId="0" build="p"/>
      <p:bldP spid="201731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fa-IR" sz="3600" b="1" smtClean="0"/>
              <a:t>استراتژی های مختلف ورود به بازارها</a:t>
            </a:r>
            <a:r>
              <a:rPr lang="fa-IR" sz="3200" b="1" smtClean="0"/>
              <a:t> </a:t>
            </a:r>
            <a:r>
              <a:rPr lang="en-US" sz="3200" b="1" smtClean="0"/>
              <a:t/>
            </a:r>
            <a:br>
              <a:rPr lang="en-US" sz="3200" b="1" smtClean="0"/>
            </a:br>
            <a:r>
              <a:rPr lang="en-US" sz="2800" b="1" smtClean="0"/>
              <a:t>“Market Entry Strategy”</a:t>
            </a:r>
          </a:p>
        </p:txBody>
      </p:sp>
      <p:sp>
        <p:nvSpPr>
          <p:cNvPr id="131076" name="Text Box 4"/>
          <p:cNvSpPr txBox="1">
            <a:spLocks noChangeArrowheads="1"/>
          </p:cNvSpPr>
          <p:nvPr/>
        </p:nvSpPr>
        <p:spPr bwMode="auto">
          <a:xfrm>
            <a:off x="468313" y="2495550"/>
            <a:ext cx="8418512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ZA" sz="2800" b="1"/>
          </a:p>
          <a:p>
            <a:pPr rtl="1"/>
            <a:r>
              <a:rPr lang="fa-IR" sz="2800" b="1">
                <a:cs typeface="Times New Roman" pitchFamily="18" charset="0"/>
              </a:rPr>
              <a:t>۱</a:t>
            </a:r>
            <a:r>
              <a:rPr lang="fa-IR" sz="2800" b="1"/>
              <a:t>- همکاری مشترک از طریق واگذاری امتیازی خاص  </a:t>
            </a:r>
          </a:p>
          <a:p>
            <a:pPr rtl="1"/>
            <a:r>
              <a:rPr lang="en-ZA" sz="2800" b="1"/>
              <a:t>1-Licensing                                                               </a:t>
            </a:r>
            <a:r>
              <a:rPr lang="fa-IR" sz="2800" b="1"/>
              <a:t> </a:t>
            </a:r>
            <a:endParaRPr lang="en-ZA" sz="2800" b="1"/>
          </a:p>
          <a:p>
            <a:pPr rtl="1"/>
            <a:r>
              <a:rPr lang="fa-IR" sz="2800" b="1"/>
              <a:t>٢- قرارداد تولید   </a:t>
            </a:r>
          </a:p>
          <a:p>
            <a:pPr algn="l" rtl="1"/>
            <a:r>
              <a:rPr lang="fa-IR" sz="2800" b="1"/>
              <a:t>                  </a:t>
            </a:r>
            <a:r>
              <a:rPr lang="en-US" sz="2800" b="1"/>
              <a:t>2- Contract Manufacturing facilities</a:t>
            </a:r>
          </a:p>
          <a:p>
            <a:pPr rtl="1"/>
            <a:r>
              <a:rPr lang="fa-IR" sz="2800" b="1">
                <a:cs typeface="Times New Roman" pitchFamily="18" charset="0"/>
              </a:rPr>
              <a:t>۳</a:t>
            </a:r>
            <a:r>
              <a:rPr lang="fa-IR" sz="2800" b="1"/>
              <a:t>- قرارداد همکاری در مدیریت </a:t>
            </a:r>
          </a:p>
          <a:p>
            <a:pPr rtl="1"/>
            <a:r>
              <a:rPr lang="en-US" sz="2800" b="1"/>
              <a:t>3- Management Contracting                                    </a:t>
            </a:r>
          </a:p>
          <a:p>
            <a:pPr rtl="1"/>
            <a:r>
              <a:rPr lang="fa-IR" sz="2800" b="1">
                <a:cs typeface="Times New Roman" pitchFamily="18" charset="0"/>
              </a:rPr>
              <a:t>۴</a:t>
            </a:r>
            <a:r>
              <a:rPr lang="fa-IR" sz="2800" b="1"/>
              <a:t>- همکاری بصورت مالکیت مشترک </a:t>
            </a:r>
          </a:p>
          <a:p>
            <a:pPr rtl="1"/>
            <a:r>
              <a:rPr lang="fa-IR" sz="2800" b="1"/>
              <a:t>                                     </a:t>
            </a:r>
            <a:r>
              <a:rPr lang="en-US" sz="2800" b="1"/>
              <a:t>4- Joint-ownership venture</a:t>
            </a:r>
            <a:r>
              <a:rPr lang="fa-IR" sz="2800" b="1"/>
              <a:t>                                         </a:t>
            </a:r>
            <a:r>
              <a:rPr lang="en-US" sz="2800" b="1"/>
              <a:t>                                </a:t>
            </a:r>
          </a:p>
        </p:txBody>
      </p:sp>
      <p:sp>
        <p:nvSpPr>
          <p:cNvPr id="131077" name="Text Box 5"/>
          <p:cNvSpPr txBox="1">
            <a:spLocks noChangeArrowheads="1"/>
          </p:cNvSpPr>
          <p:nvPr/>
        </p:nvSpPr>
        <p:spPr bwMode="auto">
          <a:xfrm>
            <a:off x="5003800" y="1341438"/>
            <a:ext cx="37988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1"/>
            <a:r>
              <a:rPr lang="fa-IR" sz="2800" b="1"/>
              <a:t>همکاری مشترک </a:t>
            </a:r>
          </a:p>
          <a:p>
            <a:r>
              <a:rPr lang="en-ZA" sz="2800" b="1"/>
              <a:t>Joint venture</a:t>
            </a:r>
            <a:r>
              <a:rPr lang="en-US" sz="2800" b="1"/>
              <a:t>              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4" grpId="0"/>
      <p:bldP spid="131076" grpId="0"/>
      <p:bldP spid="131077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fa-IR" sz="3600" b="1" smtClean="0"/>
              <a:t>استراتژی های مختلف ورود به بازارها</a:t>
            </a:r>
            <a:r>
              <a:rPr lang="fa-IR" sz="3200" b="1" smtClean="0"/>
              <a:t> </a:t>
            </a:r>
            <a:r>
              <a:rPr lang="en-US" sz="3200" b="1" smtClean="0"/>
              <a:t/>
            </a:r>
            <a:br>
              <a:rPr lang="en-US" sz="3200" b="1" smtClean="0"/>
            </a:br>
            <a:r>
              <a:rPr lang="en-US" sz="2800" b="1" smtClean="0"/>
              <a:t>“Market Entry Strategy”</a:t>
            </a:r>
            <a:r>
              <a:rPr lang="fa-IR" sz="3200" b="1" smtClean="0"/>
              <a:t>                            </a:t>
            </a:r>
            <a:r>
              <a:rPr lang="en-ZA" sz="3200" b="1" smtClean="0"/>
              <a:t>     </a:t>
            </a:r>
            <a:r>
              <a:rPr lang="fa-IR" sz="3200" b="1" smtClean="0"/>
              <a:t>  </a:t>
            </a:r>
            <a:endParaRPr lang="en-US" sz="3200" b="1" smtClean="0"/>
          </a:p>
        </p:txBody>
      </p:sp>
      <p:sp>
        <p:nvSpPr>
          <p:cNvPr id="87049" name="Text Box 9"/>
          <p:cNvSpPr txBox="1">
            <a:spLocks noChangeArrowheads="1"/>
          </p:cNvSpPr>
          <p:nvPr/>
        </p:nvSpPr>
        <p:spPr bwMode="auto">
          <a:xfrm>
            <a:off x="468313" y="3500438"/>
            <a:ext cx="8418512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ZA" sz="2800" b="1"/>
          </a:p>
          <a:p>
            <a:pPr rtl="1"/>
            <a:r>
              <a:rPr lang="fa-IR" sz="2800" b="1">
                <a:cs typeface="Times New Roman" pitchFamily="18" charset="0"/>
              </a:rPr>
              <a:t>١</a:t>
            </a:r>
            <a:r>
              <a:rPr lang="fa-IR" sz="2800" b="1"/>
              <a:t>- سرمایه گذاری به منظور مونتاژ </a:t>
            </a:r>
          </a:p>
          <a:p>
            <a:pPr rtl="1"/>
            <a:r>
              <a:rPr lang="en-ZA" sz="2800" b="1"/>
              <a:t>1- Assembly facilities                                              </a:t>
            </a:r>
            <a:r>
              <a:rPr lang="fa-IR" sz="2800" b="1"/>
              <a:t> </a:t>
            </a:r>
            <a:endParaRPr lang="en-ZA" sz="2800" b="1"/>
          </a:p>
          <a:p>
            <a:pPr rtl="1"/>
            <a:r>
              <a:rPr lang="fa-IR" sz="2800" b="1"/>
              <a:t>٢- سرمایه گذاری به منظور تولید </a:t>
            </a:r>
          </a:p>
          <a:p>
            <a:pPr rtl="1"/>
            <a:r>
              <a:rPr lang="en-US" sz="2800" b="1"/>
              <a:t>2- Manufacturing facilities                                      </a:t>
            </a:r>
          </a:p>
        </p:txBody>
      </p:sp>
      <p:sp>
        <p:nvSpPr>
          <p:cNvPr id="87050" name="Text Box 10"/>
          <p:cNvSpPr txBox="1">
            <a:spLocks noChangeArrowheads="1"/>
          </p:cNvSpPr>
          <p:nvPr/>
        </p:nvSpPr>
        <p:spPr bwMode="auto">
          <a:xfrm>
            <a:off x="4211638" y="2060575"/>
            <a:ext cx="45513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1"/>
            <a:r>
              <a:rPr lang="fa-IR" sz="2800" b="1"/>
              <a:t>سرمایه گذاری مستقیم</a:t>
            </a:r>
          </a:p>
          <a:p>
            <a:r>
              <a:rPr lang="en-US" sz="2800" b="1"/>
              <a:t>Direct Investment             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7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7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7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7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7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7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7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/>
      <p:bldP spid="87049" grpId="0"/>
      <p:bldP spid="87050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-1714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fa-IR" b="1" smtClean="0"/>
              <a:t>تغییرات محیط بازاریابی و کاربرد آنها</a:t>
            </a:r>
            <a:endParaRPr lang="en-US" b="1" smtClean="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40425" y="908050"/>
            <a:ext cx="2674938" cy="576263"/>
          </a:xfrm>
        </p:spPr>
        <p:txBody>
          <a:bodyPr/>
          <a:lstStyle/>
          <a:p>
            <a:pPr algn="r" rt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a-IR" sz="2800" smtClean="0"/>
              <a:t>  </a:t>
            </a:r>
            <a:r>
              <a:rPr lang="fa-IR" b="1" smtClean="0"/>
              <a:t>عوامل محیطی</a:t>
            </a:r>
            <a:endParaRPr lang="en-US" b="1" smtClean="0"/>
          </a:p>
        </p:txBody>
      </p:sp>
      <p:sp>
        <p:nvSpPr>
          <p:cNvPr id="111622" name="Rectangle 6"/>
          <p:cNvSpPr>
            <a:spLocks noChangeArrowheads="1"/>
          </p:cNvSpPr>
          <p:nvPr/>
        </p:nvSpPr>
        <p:spPr bwMode="auto">
          <a:xfrm>
            <a:off x="539750" y="1673225"/>
            <a:ext cx="8139113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rtl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fa-IR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  <a:sym typeface="Wingdings 2" pitchFamily="18" charset="2"/>
              </a:rPr>
              <a:t>١</a:t>
            </a:r>
            <a:r>
              <a:rPr lang="fa-IR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2" pitchFamily="18" charset="2"/>
              </a:rPr>
              <a:t>- مدگرائی </a:t>
            </a:r>
            <a:r>
              <a:rPr 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2" pitchFamily="18" charset="2"/>
              </a:rPr>
              <a:t>FASHIONISATION </a:t>
            </a:r>
          </a:p>
          <a:p>
            <a:pPr marL="342900" indent="-342900" rtl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ar-SA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2" pitchFamily="18" charset="2"/>
              </a:rPr>
              <a:t>٢</a:t>
            </a:r>
            <a:r>
              <a:rPr lang="fa-IR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2" pitchFamily="18" charset="2"/>
              </a:rPr>
              <a:t>-</a:t>
            </a:r>
            <a:r>
              <a:rPr lang="en-ZA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2" pitchFamily="18" charset="2"/>
              </a:rPr>
              <a:t> </a:t>
            </a:r>
            <a:r>
              <a:rPr lang="fa-IR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2" pitchFamily="18" charset="2"/>
              </a:rPr>
              <a:t>بازارهای فردی و فرعی </a:t>
            </a:r>
            <a:r>
              <a:rPr 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2" pitchFamily="18" charset="2"/>
              </a:rPr>
              <a:t>MICRO –MARKETS</a:t>
            </a:r>
          </a:p>
          <a:p>
            <a:pPr marL="342900" indent="-342900" rtl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ar-SA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2" pitchFamily="18" charset="2"/>
              </a:rPr>
              <a:t>٣</a:t>
            </a:r>
            <a:r>
              <a:rPr lang="fa-IR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2" pitchFamily="18" charset="2"/>
              </a:rPr>
              <a:t>-</a:t>
            </a:r>
            <a:r>
              <a:rPr lang="en-ZA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2" pitchFamily="18" charset="2"/>
              </a:rPr>
              <a:t> </a:t>
            </a:r>
            <a:r>
              <a:rPr lang="fa-IR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2" pitchFamily="18" charset="2"/>
              </a:rPr>
              <a:t>افزایش انتظارات </a:t>
            </a:r>
            <a:r>
              <a:rPr 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2" pitchFamily="18" charset="2"/>
              </a:rPr>
              <a:t>RISING EXPECTATION</a:t>
            </a:r>
            <a:endParaRPr lang="en-ZA" sz="28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sym typeface="Wingdings 2" pitchFamily="18" charset="2"/>
            </a:endParaRPr>
          </a:p>
          <a:p>
            <a:pPr marL="342900" indent="-342900" rtl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ar-SA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  <a:sym typeface="Wingdings 2" pitchFamily="18" charset="2"/>
              </a:rPr>
              <a:t>۴</a:t>
            </a:r>
            <a:r>
              <a:rPr lang="fa-IR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2" pitchFamily="18" charset="2"/>
              </a:rPr>
              <a:t>-</a:t>
            </a:r>
            <a:r>
              <a:rPr lang="en-ZA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2" pitchFamily="18" charset="2"/>
              </a:rPr>
              <a:t> </a:t>
            </a:r>
            <a:r>
              <a:rPr lang="fa-IR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2" pitchFamily="18" charset="2"/>
              </a:rPr>
              <a:t>تکنولوژی </a:t>
            </a:r>
            <a:r>
              <a:rPr 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2" pitchFamily="18" charset="2"/>
              </a:rPr>
              <a:t>TECHNOLOGIEL CHANGE</a:t>
            </a:r>
          </a:p>
          <a:p>
            <a:pPr marL="342900" indent="-342900" rtl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fa-IR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  <a:sym typeface="Wingdings 2" pitchFamily="18" charset="2"/>
              </a:rPr>
              <a:t>۵</a:t>
            </a:r>
            <a:r>
              <a:rPr lang="fa-IR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2" pitchFamily="18" charset="2"/>
              </a:rPr>
              <a:t>-</a:t>
            </a:r>
            <a:r>
              <a:rPr lang="en-ZA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2" pitchFamily="18" charset="2"/>
              </a:rPr>
              <a:t> </a:t>
            </a:r>
            <a:r>
              <a:rPr lang="fa-IR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2" pitchFamily="18" charset="2"/>
              </a:rPr>
              <a:t>رقابت </a:t>
            </a:r>
            <a:r>
              <a:rPr 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2" pitchFamily="18" charset="2"/>
              </a:rPr>
              <a:t>COMPETITION</a:t>
            </a:r>
            <a:endParaRPr lang="en-ZA" sz="28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sym typeface="Wingdings 2" pitchFamily="18" charset="2"/>
            </a:endParaRPr>
          </a:p>
          <a:p>
            <a:pPr marL="342900" indent="-342900" rtl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ar-SA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  <a:sym typeface="Wingdings 2" pitchFamily="18" charset="2"/>
              </a:rPr>
              <a:t>۶</a:t>
            </a:r>
            <a:r>
              <a:rPr lang="fa-IR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2" pitchFamily="18" charset="2"/>
              </a:rPr>
              <a:t>-</a:t>
            </a:r>
            <a:r>
              <a:rPr lang="en-ZA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2" pitchFamily="18" charset="2"/>
              </a:rPr>
              <a:t> </a:t>
            </a:r>
            <a:r>
              <a:rPr lang="fa-IR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2" pitchFamily="18" charset="2"/>
              </a:rPr>
              <a:t>جهانی شدن  </a:t>
            </a:r>
            <a:r>
              <a:rPr 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2" pitchFamily="18" charset="2"/>
              </a:rPr>
              <a:t>GLOBALISATION</a:t>
            </a:r>
          </a:p>
          <a:p>
            <a:pPr marL="342900" indent="-342900" rtl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fa-IR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  <a:sym typeface="Wingdings 2" pitchFamily="18" charset="2"/>
              </a:rPr>
              <a:t>۷</a:t>
            </a:r>
            <a:r>
              <a:rPr lang="fa-IR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2" pitchFamily="18" charset="2"/>
              </a:rPr>
              <a:t>-</a:t>
            </a:r>
            <a:r>
              <a:rPr lang="en-ZA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2" pitchFamily="18" charset="2"/>
              </a:rPr>
              <a:t> </a:t>
            </a:r>
            <a:r>
              <a:rPr lang="fa-IR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2" pitchFamily="18" charset="2"/>
              </a:rPr>
              <a:t>خدمات </a:t>
            </a:r>
            <a:r>
              <a:rPr 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2" pitchFamily="18" charset="2"/>
              </a:rPr>
              <a:t>SERVICES</a:t>
            </a:r>
            <a:endParaRPr lang="en-ZA" sz="28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sym typeface="Wingdings 2" pitchFamily="18" charset="2"/>
            </a:endParaRPr>
          </a:p>
          <a:p>
            <a:pPr marL="342900" indent="-342900" rtl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fa-IR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  <a:sym typeface="Wingdings 2" pitchFamily="18" charset="2"/>
              </a:rPr>
              <a:t>۸</a:t>
            </a:r>
            <a:r>
              <a:rPr lang="fa-IR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2" pitchFamily="18" charset="2"/>
              </a:rPr>
              <a:t>-</a:t>
            </a:r>
            <a:r>
              <a:rPr lang="en-ZA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2" pitchFamily="18" charset="2"/>
              </a:rPr>
              <a:t> </a:t>
            </a:r>
            <a:r>
              <a:rPr lang="fa-IR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2" pitchFamily="18" charset="2"/>
              </a:rPr>
              <a:t>کهنگی سریع </a:t>
            </a:r>
            <a:r>
              <a:rPr 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2" pitchFamily="18" charset="2"/>
              </a:rPr>
              <a:t>COMMODITISATION</a:t>
            </a:r>
          </a:p>
          <a:p>
            <a:pPr marL="342900" indent="-342900" rtl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fa-IR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  <a:sym typeface="Wingdings 2" pitchFamily="18" charset="2"/>
              </a:rPr>
              <a:t>۹</a:t>
            </a:r>
            <a:r>
              <a:rPr lang="fa-IR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2" pitchFamily="18" charset="2"/>
              </a:rPr>
              <a:t>-</a:t>
            </a:r>
            <a:r>
              <a:rPr 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2" pitchFamily="18" charset="2"/>
              </a:rPr>
              <a:t> </a:t>
            </a:r>
            <a:r>
              <a:rPr lang="fa-IR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2" pitchFamily="18" charset="2"/>
              </a:rPr>
              <a:t>کم رنگ شدن نام ها </a:t>
            </a:r>
            <a:r>
              <a:rPr 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2" pitchFamily="18" charset="2"/>
              </a:rPr>
              <a:t>EROSION OF BRANDS</a:t>
            </a:r>
          </a:p>
          <a:p>
            <a:pPr marL="342900" indent="-342900" rtl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ar-SA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  <a:sym typeface="Wingdings 2" pitchFamily="18" charset="2"/>
              </a:rPr>
              <a:t>١۰</a:t>
            </a:r>
            <a:r>
              <a:rPr lang="fa-IR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2" pitchFamily="18" charset="2"/>
              </a:rPr>
              <a:t>-</a:t>
            </a:r>
            <a:r>
              <a:rPr 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2" pitchFamily="18" charset="2"/>
              </a:rPr>
              <a:t> </a:t>
            </a:r>
            <a:r>
              <a:rPr lang="fa-IR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2" pitchFamily="18" charset="2"/>
              </a:rPr>
              <a:t>محدودیت ها و موانع تازه </a:t>
            </a:r>
            <a:r>
              <a:rPr 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2" pitchFamily="18" charset="2"/>
              </a:rPr>
              <a:t>NEW CONSTRAINTS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16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11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8" grpId="0"/>
      <p:bldP spid="111619" grpId="0" build="p"/>
      <p:bldP spid="111622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b="1" smtClean="0"/>
              <a:t>تغییرات محیط بازاریابی و کاربرد آنها</a:t>
            </a:r>
            <a:endParaRPr lang="en-US" b="1" smtClean="0"/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body" sz="half" idx="3"/>
          </p:nvPr>
        </p:nvSpPr>
        <p:spPr>
          <a:xfrm>
            <a:off x="4643438" y="1268413"/>
            <a:ext cx="4038600" cy="576262"/>
          </a:xfrm>
        </p:spPr>
        <p:txBody>
          <a:bodyPr/>
          <a:lstStyle/>
          <a:p>
            <a:pPr algn="ctr" rtl="1" eaLnBrk="1" hangingPunct="1">
              <a:buFont typeface="Wingdings" pitchFamily="2" charset="2"/>
              <a:buNone/>
              <a:defRPr/>
            </a:pPr>
            <a:r>
              <a:rPr lang="fa-IR" sz="2800" b="1" smtClean="0"/>
              <a:t>استراتژی بازاریابی </a:t>
            </a:r>
            <a:endParaRPr lang="en-US" sz="2800" b="1" smtClean="0"/>
          </a:p>
        </p:txBody>
      </p:sp>
      <p:sp>
        <p:nvSpPr>
          <p:cNvPr id="112645" name="Rectangle 5"/>
          <p:cNvSpPr>
            <a:spLocks noChangeArrowheads="1"/>
          </p:cNvSpPr>
          <p:nvPr/>
        </p:nvSpPr>
        <p:spPr bwMode="auto">
          <a:xfrm>
            <a:off x="539750" y="1989138"/>
            <a:ext cx="8139113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rtl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fa-IR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  <a:sym typeface="Wingdings 2" pitchFamily="18" charset="2"/>
              </a:rPr>
              <a:t>۱</a:t>
            </a:r>
            <a:r>
              <a:rPr lang="fa-IR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2" pitchFamily="18" charset="2"/>
              </a:rPr>
              <a:t>-  سرعت  </a:t>
            </a:r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2" pitchFamily="18" charset="2"/>
              </a:rPr>
              <a:t>SPEED </a:t>
            </a:r>
          </a:p>
          <a:p>
            <a:pPr marL="342900" indent="-342900" rtl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ar-SA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  <a:sym typeface="Wingdings 2" pitchFamily="18" charset="2"/>
              </a:rPr>
              <a:t>۲</a:t>
            </a:r>
            <a:r>
              <a:rPr lang="fa-IR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2" pitchFamily="18" charset="2"/>
              </a:rPr>
              <a:t>- بازاریابی در خواستی  </a:t>
            </a:r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2" pitchFamily="18" charset="2"/>
              </a:rPr>
              <a:t>  CUSTOMISATION</a:t>
            </a:r>
            <a:r>
              <a:rPr lang="fa-IR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2" pitchFamily="18" charset="2"/>
              </a:rPr>
              <a:t> </a:t>
            </a:r>
            <a:endParaRPr lang="en-US" sz="24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sym typeface="Wingdings 2" pitchFamily="18" charset="2"/>
            </a:endParaRPr>
          </a:p>
          <a:p>
            <a:pPr marL="342900" indent="-342900" rtl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ar-SA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  <a:sym typeface="Wingdings 2" pitchFamily="18" charset="2"/>
              </a:rPr>
              <a:t>۳</a:t>
            </a:r>
            <a:r>
              <a:rPr lang="fa-IR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2" pitchFamily="18" charset="2"/>
              </a:rPr>
              <a:t>- کیفیت </a:t>
            </a:r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2" pitchFamily="18" charset="2"/>
              </a:rPr>
              <a:t>QUALITY</a:t>
            </a:r>
            <a:endParaRPr lang="en-ZA" sz="24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sym typeface="Wingdings 2" pitchFamily="18" charset="2"/>
            </a:endParaRPr>
          </a:p>
          <a:p>
            <a:pPr marL="342900" indent="-342900" rtl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ar-SA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  <a:sym typeface="Wingdings 2" pitchFamily="18" charset="2"/>
              </a:rPr>
              <a:t>۴</a:t>
            </a:r>
            <a:r>
              <a:rPr lang="fa-IR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2" pitchFamily="18" charset="2"/>
              </a:rPr>
              <a:t>- شبکه اطلاع رسانی  </a:t>
            </a:r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2" pitchFamily="18" charset="2"/>
              </a:rPr>
              <a:t>INFORMATION</a:t>
            </a:r>
            <a:r>
              <a:rPr lang="fa-IR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2" pitchFamily="18" charset="2"/>
              </a:rPr>
              <a:t> </a:t>
            </a:r>
            <a:endParaRPr lang="en-US" sz="24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sym typeface="Wingdings 2" pitchFamily="18" charset="2"/>
            </a:endParaRPr>
          </a:p>
          <a:p>
            <a:pPr marL="342900" indent="-342900" rtl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fa-IR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  <a:sym typeface="Wingdings 2" pitchFamily="18" charset="2"/>
              </a:rPr>
              <a:t>۵</a:t>
            </a:r>
            <a:r>
              <a:rPr lang="fa-IR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2" pitchFamily="18" charset="2"/>
              </a:rPr>
              <a:t>- شایستگی ممتاز   </a:t>
            </a:r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2" pitchFamily="18" charset="2"/>
              </a:rPr>
              <a:t>CORE COMPETENCE</a:t>
            </a:r>
            <a:endParaRPr lang="en-ZA" sz="24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sym typeface="Wingdings 2" pitchFamily="18" charset="2"/>
            </a:endParaRPr>
          </a:p>
          <a:p>
            <a:pPr marL="342900" indent="-342900" rtl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ar-SA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  <a:sym typeface="Wingdings 2" pitchFamily="18" charset="2"/>
              </a:rPr>
              <a:t>۶</a:t>
            </a:r>
            <a:r>
              <a:rPr lang="fa-IR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2" pitchFamily="18" charset="2"/>
              </a:rPr>
              <a:t>-تفکر جهانی ( جهان اندیشی )  </a:t>
            </a:r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2" pitchFamily="18" charset="2"/>
              </a:rPr>
              <a:t>THINK GLOBAL</a:t>
            </a:r>
          </a:p>
          <a:p>
            <a:pPr marL="342900" indent="-342900" rtl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fa-IR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  <a:sym typeface="Wingdings 2" pitchFamily="18" charset="2"/>
              </a:rPr>
              <a:t>۷</a:t>
            </a:r>
            <a:r>
              <a:rPr lang="fa-IR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2" pitchFamily="18" charset="2"/>
              </a:rPr>
              <a:t>- نرم افزارهای متمایز </a:t>
            </a:r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2" pitchFamily="18" charset="2"/>
              </a:rPr>
              <a:t>SOFTWRE DIFFERENTIATION</a:t>
            </a:r>
            <a:endParaRPr lang="en-ZA" sz="24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sym typeface="Wingdings 2" pitchFamily="18" charset="2"/>
            </a:endParaRPr>
          </a:p>
          <a:p>
            <a:pPr marL="342900" indent="-342900" rtl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fa-IR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  <a:sym typeface="Wingdings 2" pitchFamily="18" charset="2"/>
              </a:rPr>
              <a:t>۸</a:t>
            </a:r>
            <a:r>
              <a:rPr lang="fa-IR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2" pitchFamily="18" charset="2"/>
              </a:rPr>
              <a:t>-</a:t>
            </a:r>
            <a:r>
              <a:rPr lang="en-ZA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2" pitchFamily="18" charset="2"/>
              </a:rPr>
              <a:t> </a:t>
            </a:r>
            <a:r>
              <a:rPr lang="fa-IR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2" pitchFamily="18" charset="2"/>
              </a:rPr>
              <a:t>شراکت با مشتریان  </a:t>
            </a:r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2" pitchFamily="18" charset="2"/>
              </a:rPr>
              <a:t>PARTNERSHIP</a:t>
            </a:r>
          </a:p>
          <a:p>
            <a:pPr marL="342900" indent="-342900" rtl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fa-IR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  <a:sym typeface="Wingdings 2" pitchFamily="18" charset="2"/>
              </a:rPr>
              <a:t>۹</a:t>
            </a:r>
            <a:r>
              <a:rPr lang="fa-IR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2" pitchFamily="18" charset="2"/>
              </a:rPr>
              <a:t>-</a:t>
            </a:r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2" pitchFamily="18" charset="2"/>
              </a:rPr>
              <a:t> </a:t>
            </a:r>
            <a:r>
              <a:rPr lang="fa-IR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2" pitchFamily="18" charset="2"/>
              </a:rPr>
              <a:t>نوآوری </a:t>
            </a:r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2" pitchFamily="18" charset="2"/>
              </a:rPr>
              <a:t>INNOVATION</a:t>
            </a:r>
          </a:p>
          <a:p>
            <a:pPr marL="342900" indent="-342900" rtl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ar-SA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  <a:sym typeface="Wingdings 2" pitchFamily="18" charset="2"/>
              </a:rPr>
              <a:t>١٠</a:t>
            </a:r>
            <a:r>
              <a:rPr lang="fa-IR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2" pitchFamily="18" charset="2"/>
              </a:rPr>
              <a:t>-</a:t>
            </a:r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2" pitchFamily="18" charset="2"/>
              </a:rPr>
              <a:t> </a:t>
            </a:r>
            <a:r>
              <a:rPr lang="fa-IR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2" pitchFamily="18" charset="2"/>
              </a:rPr>
              <a:t>ذینفع های متعدّد </a:t>
            </a:r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2" pitchFamily="18" charset="2"/>
              </a:rPr>
              <a:t>MULTIPLE STAKE- HOLDERS</a:t>
            </a:r>
            <a:r>
              <a:rPr lang="fa-IR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2" pitchFamily="18" charset="2"/>
              </a:rPr>
              <a:t> </a:t>
            </a:r>
            <a:endParaRPr lang="en-US" sz="24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sym typeface="Wingdings 2" pitchFamily="18" charset="2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2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2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2" grpId="0"/>
      <p:bldP spid="112644" grpId="0" build="p"/>
      <p:bldP spid="112645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fa-IR" b="1" smtClean="0"/>
              <a:t>تغییرات محیط بازاریابی و کاربرد آنها</a:t>
            </a:r>
            <a:endParaRPr lang="en-US" b="1" smtClean="0"/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16238" y="1125538"/>
            <a:ext cx="3816350" cy="647700"/>
          </a:xfrm>
        </p:spPr>
        <p:txBody>
          <a:bodyPr/>
          <a:lstStyle/>
          <a:p>
            <a:pPr algn="ctr" rtl="1" eaLnBrk="1" hangingPunct="1">
              <a:buFont typeface="Wingdings" pitchFamily="2" charset="2"/>
              <a:buNone/>
              <a:defRPr/>
            </a:pPr>
            <a:r>
              <a:rPr lang="fa-IR" b="1" smtClean="0"/>
              <a:t>سازماندهی برای بازاریابی </a:t>
            </a:r>
            <a:endParaRPr lang="en-US" smtClean="0"/>
          </a:p>
        </p:txBody>
      </p:sp>
      <p:sp>
        <p:nvSpPr>
          <p:cNvPr id="113669" name="Rectangle 5"/>
          <p:cNvSpPr>
            <a:spLocks noChangeArrowheads="1"/>
          </p:cNvSpPr>
          <p:nvPr/>
        </p:nvSpPr>
        <p:spPr bwMode="auto">
          <a:xfrm>
            <a:off x="250825" y="1989138"/>
            <a:ext cx="8642350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rtl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fa-IR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  <a:sym typeface="Wingdings 2" pitchFamily="18" charset="2"/>
              </a:rPr>
              <a:t>۱</a:t>
            </a:r>
            <a:r>
              <a:rPr lang="fa-IR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2" pitchFamily="18" charset="2"/>
              </a:rPr>
              <a:t>-  شکستن سطوح و لایه های تصمیم گیری </a:t>
            </a:r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2" pitchFamily="18" charset="2"/>
              </a:rPr>
              <a:t>BRAKING HIERARCHIES </a:t>
            </a:r>
          </a:p>
          <a:p>
            <a:pPr marL="342900" indent="-342900" rtl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ar-SA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2" pitchFamily="18" charset="2"/>
              </a:rPr>
              <a:t>٢</a:t>
            </a:r>
            <a:r>
              <a:rPr lang="fa-IR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2" pitchFamily="18" charset="2"/>
              </a:rPr>
              <a:t>- واحدهای کوچک کسب </a:t>
            </a:r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2" pitchFamily="18" charset="2"/>
              </a:rPr>
              <a:t>SMALL BUSINESS UNIT</a:t>
            </a:r>
          </a:p>
          <a:p>
            <a:pPr marL="342900" indent="-342900" rtl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ar-SA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2" pitchFamily="18" charset="2"/>
              </a:rPr>
              <a:t>٣</a:t>
            </a:r>
            <a:r>
              <a:rPr lang="fa-IR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2" pitchFamily="18" charset="2"/>
              </a:rPr>
              <a:t>- گروه ها و تیم هایی خود گردان </a:t>
            </a:r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2" pitchFamily="18" charset="2"/>
              </a:rPr>
              <a:t>SELE-MANAGING TEAMS</a:t>
            </a:r>
            <a:endParaRPr lang="en-ZA" sz="24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sym typeface="Wingdings 2" pitchFamily="18" charset="2"/>
            </a:endParaRPr>
          </a:p>
          <a:p>
            <a:pPr marL="342900" indent="-342900" rtl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ar-SA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  <a:sym typeface="Wingdings 2" pitchFamily="18" charset="2"/>
              </a:rPr>
              <a:t>۴</a:t>
            </a:r>
            <a:r>
              <a:rPr lang="fa-IR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2" pitchFamily="18" charset="2"/>
              </a:rPr>
              <a:t>- مهندسی مجدد (طراحی مجدد فرایند) </a:t>
            </a:r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2" pitchFamily="18" charset="2"/>
              </a:rPr>
              <a:t>RE-ENGINEERING</a:t>
            </a:r>
          </a:p>
          <a:p>
            <a:pPr marL="342900" indent="-342900" rtl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fa-IR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  <a:sym typeface="Wingdings 2" pitchFamily="18" charset="2"/>
              </a:rPr>
              <a:t>۵</a:t>
            </a:r>
            <a:r>
              <a:rPr lang="fa-IR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2" pitchFamily="18" charset="2"/>
              </a:rPr>
              <a:t>- وحدت استراتژیک و شبکه ها</a:t>
            </a:r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2" pitchFamily="18" charset="2"/>
              </a:rPr>
              <a:t>  NETWORKS &amp; ALLIANCES </a:t>
            </a:r>
            <a:endParaRPr lang="en-ZA" sz="24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sym typeface="Wingdings 2" pitchFamily="18" charset="2"/>
            </a:endParaRPr>
          </a:p>
          <a:p>
            <a:pPr marL="342900" indent="-342900" rtl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ar-SA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  <a:sym typeface="Wingdings 2" pitchFamily="18" charset="2"/>
              </a:rPr>
              <a:t>۶</a:t>
            </a:r>
            <a:r>
              <a:rPr lang="fa-IR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2" pitchFamily="18" charset="2"/>
              </a:rPr>
              <a:t>- سازمان های جهانی</a:t>
            </a:r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2" pitchFamily="18" charset="2"/>
              </a:rPr>
              <a:t>TRANSNATIONAL ORGANISTIONS </a:t>
            </a:r>
          </a:p>
          <a:p>
            <a:pPr marL="342900" indent="-342900" rtl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fa-IR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  <a:sym typeface="Wingdings 2" pitchFamily="18" charset="2"/>
              </a:rPr>
              <a:t>۷</a:t>
            </a:r>
            <a:r>
              <a:rPr lang="fa-IR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2" pitchFamily="18" charset="2"/>
              </a:rPr>
              <a:t>- سازمان های یاد گیرنده </a:t>
            </a:r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2" pitchFamily="18" charset="2"/>
              </a:rPr>
              <a:t>LEARNING ORGANISATION</a:t>
            </a:r>
            <a:endParaRPr lang="en-ZA" sz="24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sym typeface="Wingdings 2" pitchFamily="18" charset="2"/>
            </a:endParaRPr>
          </a:p>
          <a:p>
            <a:pPr marL="342900" indent="-342900" rtl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fa-IR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  <a:sym typeface="Wingdings 2" pitchFamily="18" charset="2"/>
              </a:rPr>
              <a:t>۸</a:t>
            </a:r>
            <a:r>
              <a:rPr lang="fa-IR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2" pitchFamily="18" charset="2"/>
              </a:rPr>
              <a:t>-</a:t>
            </a:r>
            <a:r>
              <a:rPr lang="en-ZA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2" pitchFamily="18" charset="2"/>
              </a:rPr>
              <a:t> </a:t>
            </a:r>
            <a:r>
              <a:rPr lang="fa-IR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2" pitchFamily="18" charset="2"/>
              </a:rPr>
              <a:t>مدیریت ارزش افزوده </a:t>
            </a:r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2" pitchFamily="18" charset="2"/>
              </a:rPr>
              <a:t>VALUE ADDED MANAGMENT </a:t>
            </a:r>
          </a:p>
          <a:p>
            <a:pPr marL="342900" indent="-342900" rtl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fa-IR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  <a:sym typeface="Wingdings 2" pitchFamily="18" charset="2"/>
              </a:rPr>
              <a:t>۹</a:t>
            </a:r>
            <a:r>
              <a:rPr lang="fa-IR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2" pitchFamily="18" charset="2"/>
              </a:rPr>
              <a:t>-</a:t>
            </a:r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2" pitchFamily="18" charset="2"/>
              </a:rPr>
              <a:t> </a:t>
            </a:r>
            <a:r>
              <a:rPr lang="fa-IR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2" pitchFamily="18" charset="2"/>
              </a:rPr>
              <a:t>بازاریابی چابک وسریع </a:t>
            </a:r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2" pitchFamily="18" charset="2"/>
              </a:rPr>
              <a:t>EXPEDITIONARY MARKETING </a:t>
            </a:r>
          </a:p>
          <a:p>
            <a:pPr marL="342900" indent="-342900" rtl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ar-SA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  <a:sym typeface="Wingdings 2" pitchFamily="18" charset="2"/>
              </a:rPr>
              <a:t>١٠</a:t>
            </a:r>
            <a:r>
              <a:rPr lang="fa-IR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2" pitchFamily="18" charset="2"/>
              </a:rPr>
              <a:t>-</a:t>
            </a:r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2" pitchFamily="18" charset="2"/>
              </a:rPr>
              <a:t> </a:t>
            </a:r>
            <a:r>
              <a:rPr lang="fa-IR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2" pitchFamily="18" charset="2"/>
              </a:rPr>
              <a:t>وسعت نقش هیئت مدیره</a:t>
            </a:r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2" pitchFamily="18" charset="2"/>
              </a:rPr>
              <a:t> BROADER ROLE OF BOARDS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36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11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113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6" grpId="0"/>
      <p:bldP spid="113668" grpId="0" build="p"/>
      <p:bldP spid="113669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1341438"/>
            <a:ext cx="6192838" cy="524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65" name="Text Box 5"/>
          <p:cNvSpPr txBox="1">
            <a:spLocks noChangeArrowheads="1"/>
          </p:cNvSpPr>
          <p:nvPr/>
        </p:nvSpPr>
        <p:spPr bwMode="auto">
          <a:xfrm>
            <a:off x="2484438" y="981075"/>
            <a:ext cx="1838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 b="1"/>
              <a:t>APPROPRITE</a:t>
            </a:r>
          </a:p>
        </p:txBody>
      </p:sp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5364163" y="981075"/>
            <a:ext cx="2276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 b="1"/>
              <a:t>INAPPROPRIATE</a:t>
            </a:r>
          </a:p>
        </p:txBody>
      </p:sp>
      <p:sp>
        <p:nvSpPr>
          <p:cNvPr id="117767" name="Text Box 7"/>
          <p:cNvSpPr txBox="1">
            <a:spLocks noChangeArrowheads="1"/>
          </p:cNvSpPr>
          <p:nvPr/>
        </p:nvSpPr>
        <p:spPr bwMode="auto">
          <a:xfrm rot="10800000">
            <a:off x="1476375" y="1916113"/>
            <a:ext cx="488950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pPr algn="l"/>
            <a:r>
              <a:rPr lang="en-US" sz="2000" b="1"/>
              <a:t>EXCELLENT</a:t>
            </a:r>
          </a:p>
        </p:txBody>
      </p:sp>
      <p:sp>
        <p:nvSpPr>
          <p:cNvPr id="117768" name="Text Box 8"/>
          <p:cNvSpPr txBox="1">
            <a:spLocks noChangeArrowheads="1"/>
          </p:cNvSpPr>
          <p:nvPr/>
        </p:nvSpPr>
        <p:spPr bwMode="auto">
          <a:xfrm rot="10800000">
            <a:off x="1547813" y="5157788"/>
            <a:ext cx="488950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pPr algn="l"/>
            <a:r>
              <a:rPr lang="en-US" sz="2000" b="1"/>
              <a:t>POOR</a:t>
            </a:r>
          </a:p>
        </p:txBody>
      </p:sp>
      <p:sp>
        <p:nvSpPr>
          <p:cNvPr id="117769" name="Text Box 9"/>
          <p:cNvSpPr txBox="1">
            <a:spLocks noChangeArrowheads="1"/>
          </p:cNvSpPr>
          <p:nvPr/>
        </p:nvSpPr>
        <p:spPr bwMode="auto">
          <a:xfrm>
            <a:off x="2484438" y="285750"/>
            <a:ext cx="4330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b="1" u="sng"/>
              <a:t>MARKETING STRATEGY IS :</a:t>
            </a:r>
          </a:p>
        </p:txBody>
      </p:sp>
      <p:sp>
        <p:nvSpPr>
          <p:cNvPr id="117772" name="Text Box 12"/>
          <p:cNvSpPr txBox="1">
            <a:spLocks noChangeArrowheads="1"/>
          </p:cNvSpPr>
          <p:nvPr/>
        </p:nvSpPr>
        <p:spPr bwMode="auto">
          <a:xfrm rot="10800000">
            <a:off x="323850" y="2924175"/>
            <a:ext cx="10985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pPr algn="ctr"/>
            <a:r>
              <a:rPr lang="en-US" sz="2000" b="1" u="sng"/>
              <a:t>MARKETING</a:t>
            </a:r>
          </a:p>
          <a:p>
            <a:pPr algn="ctr"/>
            <a:r>
              <a:rPr lang="en-US" sz="2000" b="1" u="sng"/>
              <a:t>IMPLEMNTATION</a:t>
            </a:r>
          </a:p>
          <a:p>
            <a:pPr algn="ctr"/>
            <a:r>
              <a:rPr lang="en-US" sz="2000" b="1" u="sng"/>
              <a:t>IS …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77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177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177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177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1177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177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1177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5" grpId="0"/>
      <p:bldP spid="117766" grpId="0"/>
      <p:bldP spid="117767" grpId="0"/>
      <p:bldP spid="117768" grpId="0"/>
      <p:bldP spid="117769" grpId="0"/>
      <p:bldP spid="117772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260350"/>
            <a:ext cx="8642350" cy="6264275"/>
          </a:xfrm>
        </p:spPr>
        <p:txBody>
          <a:bodyPr/>
          <a:lstStyle/>
          <a:p>
            <a:pPr algn="r" rtl="1" eaLnBrk="1" hangingPunct="1">
              <a:buFontTx/>
              <a:buChar char="-"/>
            </a:pPr>
            <a:r>
              <a:rPr lang="fa-IR" sz="3600" b="1" smtClean="0">
                <a:effectLst/>
              </a:rPr>
              <a:t>مزیّت ها همیشه مربوط به داشته های خود نیست بلکه میتواند حاصل ارتباط با دیگران و شبکه ها و گروه های همکار باشد.</a:t>
            </a:r>
          </a:p>
          <a:p>
            <a:pPr algn="r" rtl="1" eaLnBrk="1" hangingPunct="1">
              <a:buFontTx/>
              <a:buNone/>
            </a:pPr>
            <a:endParaRPr lang="fa-IR" sz="3600" b="1" smtClean="0">
              <a:effectLst/>
            </a:endParaRPr>
          </a:p>
          <a:p>
            <a:pPr algn="r" rtl="1" eaLnBrk="1" hangingPunct="1">
              <a:buFontTx/>
              <a:buChar char="-"/>
            </a:pPr>
            <a:r>
              <a:rPr lang="fa-IR" sz="3600" b="1" smtClean="0">
                <a:effectLst/>
              </a:rPr>
              <a:t>موفقیت این استراتژی حاصل تحقیقات بازاریابی دقیق و درست </a:t>
            </a:r>
          </a:p>
          <a:p>
            <a:pPr algn="r" rtl="1" eaLnBrk="1" hangingPunct="1">
              <a:buFontTx/>
              <a:buNone/>
            </a:pPr>
            <a:endParaRPr lang="fa-IR" sz="3600" b="1" smtClean="0">
              <a:effectLst/>
            </a:endParaRPr>
          </a:p>
          <a:p>
            <a:pPr algn="r" rtl="1" eaLnBrk="1" hangingPunct="1">
              <a:buFontTx/>
              <a:buChar char="•"/>
            </a:pPr>
            <a:r>
              <a:rPr lang="fa-IR" sz="3600" b="1" smtClean="0">
                <a:effectLst/>
              </a:rPr>
              <a:t>یعنی « مشتری شناسی ، رقیب شناسی ، محیط و بازار شناسی و خود شناسی » است.</a:t>
            </a:r>
          </a:p>
          <a:p>
            <a:pPr algn="r" rtl="1" eaLnBrk="1" hangingPunct="1">
              <a:buFontTx/>
              <a:buChar char="•"/>
            </a:pPr>
            <a:endParaRPr lang="en-US" sz="3600" b="1" smtClean="0">
              <a:effectLst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229600" cy="1143000"/>
          </a:xfrm>
        </p:spPr>
        <p:txBody>
          <a:bodyPr/>
          <a:lstStyle/>
          <a:p>
            <a:pPr algn="r" eaLnBrk="1" hangingPunct="1">
              <a:defRPr/>
            </a:pPr>
            <a:r>
              <a:rPr lang="fa-IR" b="1" smtClean="0"/>
              <a:t>3- استراتژی ارتباطی</a:t>
            </a:r>
            <a:r>
              <a:rPr lang="fa-IR" smtClean="0"/>
              <a:t> </a:t>
            </a:r>
            <a:endParaRPr lang="en-US" smtClean="0"/>
          </a:p>
        </p:txBody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700213"/>
            <a:ext cx="8569325" cy="4852987"/>
          </a:xfrm>
        </p:spPr>
        <p:txBody>
          <a:bodyPr/>
          <a:lstStyle/>
          <a:p>
            <a:pPr algn="r" rtl="1" eaLnBrk="1" hangingPunct="1">
              <a:buFontTx/>
              <a:buChar char="-"/>
              <a:defRPr/>
            </a:pPr>
            <a:r>
              <a:rPr lang="fa-IR" sz="3600" b="1" smtClean="0"/>
              <a:t>یکی از عوامل مهم در شرایط رقابتی ، اطمینان از نوع روابط مناسب با انواع گروه های ذینفع است.</a:t>
            </a:r>
          </a:p>
          <a:p>
            <a:pPr algn="r" rtl="1" eaLnBrk="1" hangingPunct="1">
              <a:buFontTx/>
              <a:buNone/>
              <a:defRPr/>
            </a:pPr>
            <a:endParaRPr lang="fa-IR" sz="3600" b="1" smtClean="0"/>
          </a:p>
          <a:p>
            <a:pPr algn="r" rtl="1" eaLnBrk="1" hangingPunct="1">
              <a:buFontTx/>
              <a:buChar char="-"/>
              <a:defRPr/>
            </a:pPr>
            <a:r>
              <a:rPr lang="fa-IR" sz="3600" b="1" smtClean="0"/>
              <a:t>گروه های ذینفع شامل مشتریان ، همکاران ، صاحبان سهام، تأمین کنندگان ، توزیع کنندگان و هسته های قدرت در بازار هستند.</a:t>
            </a:r>
          </a:p>
          <a:p>
            <a:pPr algn="r" rtl="1" eaLnBrk="1" hangingPunct="1">
              <a:buFontTx/>
              <a:buChar char="-"/>
              <a:defRPr/>
            </a:pPr>
            <a:endParaRPr lang="en-US" sz="3600" b="1" smtClean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3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3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3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13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3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3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3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698" grpId="0"/>
    </p:bldLst>
  </p:timing>
</p:sld>
</file>

<file path=ppt/theme/theme1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2554</TotalTime>
  <Words>6813</Words>
  <Application>Microsoft Office PowerPoint</Application>
  <PresentationFormat>On-screen Show (4:3)</PresentationFormat>
  <Paragraphs>1005</Paragraphs>
  <Slides>124</Slides>
  <Notes>124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124</vt:i4>
      </vt:variant>
    </vt:vector>
  </HeadingPairs>
  <TitlesOfParts>
    <vt:vector size="125" baseType="lpstr">
      <vt:lpstr>Beam</vt:lpstr>
      <vt:lpstr>استراتژی های کسب و کار  </vt:lpstr>
      <vt:lpstr>نکات اصلی سخنرانی </vt:lpstr>
      <vt:lpstr>کسب و کار چیست ؟ </vt:lpstr>
      <vt:lpstr>کاسبکار کیست؟ </vt:lpstr>
      <vt:lpstr>استراتژیهای عمومی </vt:lpstr>
      <vt:lpstr>Slide 6</vt:lpstr>
      <vt:lpstr>Slide 7</vt:lpstr>
      <vt:lpstr>Slide 8</vt:lpstr>
      <vt:lpstr>Slide 9</vt:lpstr>
      <vt:lpstr>Slide 10</vt:lpstr>
      <vt:lpstr>Slide 11</vt:lpstr>
      <vt:lpstr>Slide 12</vt:lpstr>
      <vt:lpstr>استراتژی های وضّعیتی</vt:lpstr>
      <vt:lpstr>General Electrics strategy chart</vt:lpstr>
      <vt:lpstr>Slide 15</vt:lpstr>
      <vt:lpstr>استراتژی های محصول – بازار </vt:lpstr>
      <vt:lpstr>استراتژی رقابتی </vt:lpstr>
      <vt:lpstr>Slide 18</vt:lpstr>
      <vt:lpstr>انواع استراتژی های رقابتی </vt:lpstr>
      <vt:lpstr>استراتژی مزیت قیمت تمام شده  COST ADVNTAGE STRATEG</vt:lpstr>
      <vt:lpstr>DIFFERENTIATION استراتژی تمایز            </vt:lpstr>
      <vt:lpstr>عوامل ایجاد تمایز </vt:lpstr>
      <vt:lpstr>FOCUS STRATEGY     استراتژی کانون </vt:lpstr>
      <vt:lpstr>اصول استراتژی رقابتی کانون </vt:lpstr>
      <vt:lpstr>مواردیکه استراتژی کانون مؤثرتر است </vt:lpstr>
      <vt:lpstr>استراتژی های بازار</vt:lpstr>
      <vt:lpstr>Slide 27</vt:lpstr>
      <vt:lpstr>Slide 28</vt:lpstr>
      <vt:lpstr>Slide 29</vt:lpstr>
      <vt:lpstr>استراتژی های بازار</vt:lpstr>
      <vt:lpstr>Slide 31</vt:lpstr>
      <vt:lpstr>Slide 32</vt:lpstr>
      <vt:lpstr>Slide 33</vt:lpstr>
      <vt:lpstr>Slide 34</vt:lpstr>
      <vt:lpstr>استراتژی های بازار</vt:lpstr>
      <vt:lpstr>Slide 36</vt:lpstr>
      <vt:lpstr>Slide 37</vt:lpstr>
      <vt:lpstr>Slide 38</vt:lpstr>
      <vt:lpstr>استراتژی های بازار</vt:lpstr>
      <vt:lpstr>Slide 40</vt:lpstr>
      <vt:lpstr>Slide 41</vt:lpstr>
      <vt:lpstr>Slide 42</vt:lpstr>
      <vt:lpstr>استراتژی های بازار</vt:lpstr>
      <vt:lpstr>Slide 44</vt:lpstr>
      <vt:lpstr>Slide 45</vt:lpstr>
      <vt:lpstr>Slide 46</vt:lpstr>
      <vt:lpstr>Slide 47</vt:lpstr>
      <vt:lpstr>استراتژی های آینده</vt:lpstr>
      <vt:lpstr>Slide 49</vt:lpstr>
      <vt:lpstr>2- استراتژی مزیت یابی و مزیت سازی</vt:lpstr>
      <vt:lpstr>Slide 51</vt:lpstr>
      <vt:lpstr>3- استراتژی ارتباطی </vt:lpstr>
      <vt:lpstr>Slide 53</vt:lpstr>
      <vt:lpstr>4- استراتژی بازاریابی و فروش هوشمندانه و چابک</vt:lpstr>
      <vt:lpstr>Slide 55</vt:lpstr>
      <vt:lpstr>5- استراتژی بازاریابی ارزشی</vt:lpstr>
      <vt:lpstr>Slide 57</vt:lpstr>
      <vt:lpstr>6- استراتژی منزلت</vt:lpstr>
      <vt:lpstr>Slide 59</vt:lpstr>
      <vt:lpstr>نکات کلیدی در استراتژی های مؤثر </vt:lpstr>
      <vt:lpstr>Slide 61</vt:lpstr>
      <vt:lpstr> قابل اتکا بودن</vt:lpstr>
      <vt:lpstr> قیمت مناسب</vt:lpstr>
      <vt:lpstr>Slide 64</vt:lpstr>
      <vt:lpstr> انعطاف پذیری</vt:lpstr>
      <vt:lpstr> خدمات فراگیر </vt:lpstr>
      <vt:lpstr> سرعت وتازگی ( مدیریت زمان)</vt:lpstr>
      <vt:lpstr>Slide 68</vt:lpstr>
      <vt:lpstr>استراتژی ارزش برای سهامداران</vt:lpstr>
      <vt:lpstr>Slide 70</vt:lpstr>
      <vt:lpstr>راه های افزایش ارزش برای سهامداران </vt:lpstr>
      <vt:lpstr>Slide 72</vt:lpstr>
      <vt:lpstr>Slide 73</vt:lpstr>
      <vt:lpstr>Slide 74</vt:lpstr>
      <vt:lpstr>شرایط برای محصول جدید </vt:lpstr>
      <vt:lpstr>استراتژی محصول جدید</vt:lpstr>
      <vt:lpstr>علل موفقیت یا شکست محصولات جدید </vt:lpstr>
      <vt:lpstr>علل موفقیت یا شکست محصولات جدید </vt:lpstr>
      <vt:lpstr>علل موفقیت یا شکست محصولات جدید</vt:lpstr>
      <vt:lpstr>مهمترین دلایل شکست محصولات جدید</vt:lpstr>
      <vt:lpstr>Slide 81</vt:lpstr>
      <vt:lpstr>Slide 82</vt:lpstr>
      <vt:lpstr>استراتژی های گزینش بازارهای صادراتی </vt:lpstr>
      <vt:lpstr>Slide 84</vt:lpstr>
      <vt:lpstr>ماتریس قوه رقابتی </vt:lpstr>
      <vt:lpstr>Slide 86</vt:lpstr>
      <vt:lpstr>معیارهای اصلی در تعیین استراتژی ورود به بازار</vt:lpstr>
      <vt:lpstr>Slide 88</vt:lpstr>
      <vt:lpstr>Slide 89</vt:lpstr>
      <vt:lpstr>Slide 90</vt:lpstr>
      <vt:lpstr>Slide 91</vt:lpstr>
      <vt:lpstr>استراتژی های مختلف ورود به بازارها  “Market Entry Strategy”</vt:lpstr>
      <vt:lpstr>استراتژی های مختلف ورود به بازارها  “Market Entry Strategy”                                   </vt:lpstr>
      <vt:lpstr>تغییرات محیط بازاریابی و کاربرد آنها</vt:lpstr>
      <vt:lpstr>تغییرات محیط بازاریابی و کاربرد آنها</vt:lpstr>
      <vt:lpstr>تغییرات محیط بازاریابی و کاربرد آنها</vt:lpstr>
      <vt:lpstr>Slide 97</vt:lpstr>
      <vt:lpstr>Slide 98</vt:lpstr>
      <vt:lpstr>3- استراتژی ارتباطی </vt:lpstr>
      <vt:lpstr>Slide 100</vt:lpstr>
      <vt:lpstr>4- استراتژی بازاریابی و فروش هوشمندانه و چابک</vt:lpstr>
      <vt:lpstr>Slide 102</vt:lpstr>
      <vt:lpstr>5- استراتژی بازاریابی ارزشی</vt:lpstr>
      <vt:lpstr>Slide 104</vt:lpstr>
      <vt:lpstr>6- استراتژی منزلت</vt:lpstr>
      <vt:lpstr>Slide 106</vt:lpstr>
      <vt:lpstr>نکات کلیدی در استراتژی های مؤثر </vt:lpstr>
      <vt:lpstr>Slide 108</vt:lpstr>
      <vt:lpstr> قابل اتکا بودن</vt:lpstr>
      <vt:lpstr> قیمت مناسب</vt:lpstr>
      <vt:lpstr>Slide 111</vt:lpstr>
      <vt:lpstr> انعطاف پذیری</vt:lpstr>
      <vt:lpstr> خدمات فراگیر </vt:lpstr>
      <vt:lpstr> سرعت وتازگی ( مدیریت زمان)</vt:lpstr>
      <vt:lpstr>Slide 115</vt:lpstr>
      <vt:lpstr>استراتژی ارزش برای سهامداران</vt:lpstr>
      <vt:lpstr>Slide 117</vt:lpstr>
      <vt:lpstr>راه های افزایش ارزش برای سهامداران </vt:lpstr>
      <vt:lpstr>Slide 119</vt:lpstr>
      <vt:lpstr>Slide 120</vt:lpstr>
      <vt:lpstr>Slide 121</vt:lpstr>
      <vt:lpstr>شرایط برای محصول جدید </vt:lpstr>
      <vt:lpstr>مهمترین دلایل شکست محصولات جدید</vt:lpstr>
      <vt:lpstr>Slide 124</vt:lpstr>
    </vt:vector>
  </TitlesOfParts>
  <Company>rastabin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استراتژی های بازرگانی </dc:title>
  <dc:creator>hanieh</dc:creator>
  <cp:lastModifiedBy>Administratr</cp:lastModifiedBy>
  <cp:revision>428</cp:revision>
  <dcterms:created xsi:type="dcterms:W3CDTF">2005-07-24T10:25:15Z</dcterms:created>
  <dcterms:modified xsi:type="dcterms:W3CDTF">2008-12-11T08:02:50Z</dcterms:modified>
</cp:coreProperties>
</file>