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324" r:id="rId3"/>
    <p:sldId id="315" r:id="rId4"/>
    <p:sldId id="325" r:id="rId5"/>
    <p:sldId id="313" r:id="rId6"/>
    <p:sldId id="314" r:id="rId7"/>
    <p:sldId id="268" r:id="rId8"/>
    <p:sldId id="269" r:id="rId9"/>
    <p:sldId id="312" r:id="rId10"/>
    <p:sldId id="270" r:id="rId11"/>
    <p:sldId id="272" r:id="rId12"/>
    <p:sldId id="326" r:id="rId13"/>
    <p:sldId id="327" r:id="rId14"/>
    <p:sldId id="328" r:id="rId15"/>
    <p:sldId id="331" r:id="rId16"/>
    <p:sldId id="332" r:id="rId17"/>
    <p:sldId id="333" r:id="rId18"/>
    <p:sldId id="334" r:id="rId19"/>
    <p:sldId id="277" r:id="rId20"/>
    <p:sldId id="278" r:id="rId21"/>
    <p:sldId id="279" r:id="rId22"/>
    <p:sldId id="280" r:id="rId23"/>
    <p:sldId id="281" r:id="rId24"/>
    <p:sldId id="282" r:id="rId25"/>
    <p:sldId id="284" r:id="rId26"/>
    <p:sldId id="283" r:id="rId27"/>
    <p:sldId id="285" r:id="rId28"/>
    <p:sldId id="287" r:id="rId29"/>
    <p:sldId id="288" r:id="rId30"/>
    <p:sldId id="289" r:id="rId31"/>
    <p:sldId id="322" r:id="rId32"/>
    <p:sldId id="321" r:id="rId33"/>
    <p:sldId id="290" r:id="rId34"/>
    <p:sldId id="291" r:id="rId35"/>
    <p:sldId id="293" r:id="rId36"/>
    <p:sldId id="336" r:id="rId37"/>
    <p:sldId id="337" r:id="rId38"/>
    <p:sldId id="294" r:id="rId39"/>
    <p:sldId id="295" r:id="rId40"/>
    <p:sldId id="296" r:id="rId41"/>
    <p:sldId id="297" r:id="rId42"/>
    <p:sldId id="298" r:id="rId43"/>
    <p:sldId id="304" r:id="rId44"/>
    <p:sldId id="305" r:id="rId45"/>
    <p:sldId id="306" r:id="rId46"/>
    <p:sldId id="307" r:id="rId47"/>
    <p:sldId id="320" r:id="rId48"/>
    <p:sldId id="319" r:id="rId49"/>
    <p:sldId id="310" r:id="rId50"/>
    <p:sldId id="323" r:id="rId51"/>
    <p:sldId id="311" r:id="rId5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71CB319-0B35-49D7-BDA8-D2BEE1548BC5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9F82C85-180F-4250-9ADC-BE6852C44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E4804D-4EFC-4CB4-A366-D76F65C7EF4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E62548-D81F-4EF8-A0AD-4A1DAE23812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F82C85-180F-4250-9ADC-BE6852C445A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57A58-F3CB-452E-B1F6-0948415A6211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090A3-A8F9-4A25-85B7-59662E83D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17C44-A959-42B0-B60B-7721BBF1442B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30B5C-0B8A-48FC-882D-40C553AE17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1FF6D-906A-4CAD-8D79-77F787A94C3C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7F3C0-A759-4104-B0EE-80B9DF8AD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84279-109B-48D7-8CB3-5E308B1949F8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12C18-12C6-4A2B-ACF5-542556AA2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13DDA-3B58-4952-8337-7EC8217611A0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8BC0-0983-4F20-A7BE-B5A1D583C8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E79B0-4FE0-4B38-BD66-26643E2BF571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12F7F-CCC8-4E3F-A131-012A2BABC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384E2-B6D1-4DDB-AF74-A9F1F5AA6DDC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06A32-56A0-4227-98C4-367EE4B7B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062E0-07F5-4A32-897B-22EDA7AA7DD2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DE627-C88D-42C7-8148-8610DAC50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C6C9A-D632-4BCA-A9D8-6E947CB84ACA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3EA37-2BA0-4401-9809-84272ACECD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5F552-FC3C-4C91-BED4-197DFF9FE1B6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9F5FD-D644-4B34-8F63-65237A035D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309B4-8031-4DFE-82EE-6C34EFDA1DCE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AFC4C-F2E4-448B-A172-AC7129587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14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FE524C-4EC2-4E1B-A3A2-21847BC0A715}" type="datetimeFigureOut">
              <a:rPr lang="en-US"/>
              <a:pPr>
                <a:defRPr/>
              </a:pPr>
              <a:t>12/11/2008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F446D0-FEBA-4ACB-953C-1625FD59FA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jpe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3809999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a-IR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مدیریت نوین تأمین </a:t>
            </a:r>
            <a:br>
              <a:rPr lang="fa-IR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fa-IR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و </a:t>
            </a:r>
            <a:br>
              <a:rPr lang="fa-IR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fa-IR" sz="8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تدارکات</a:t>
            </a:r>
            <a:r>
              <a:rPr lang="fa-IR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9050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000" b="1" dirty="0" smtClean="0">
                <a:solidFill>
                  <a:schemeClr val="bg1"/>
                </a:solidFill>
                <a:effectLst>
                  <a:reflection blurRad="6350" stA="55000" endA="50" endPos="85000" dir="5400000" sy="-100000" algn="bl" rotWithShape="0"/>
                </a:effectLst>
                <a:cs typeface="B Nazanin" pitchFamily="2" charset="-78"/>
              </a:rPr>
              <a:t>دکتر احمد روستا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000" b="1" dirty="0" smtClean="0">
                <a:solidFill>
                  <a:schemeClr val="bg1"/>
                </a:solidFill>
                <a:effectLst>
                  <a:reflection blurRad="6350" stA="55000" endA="50" endPos="85000" dir="5400000" sy="-100000" algn="bl" rotWithShape="0"/>
                </a:effectLst>
                <a:cs typeface="B Nazanin" pitchFamily="2" charset="-78"/>
              </a:rPr>
              <a:t>مرداد1387</a:t>
            </a:r>
            <a:endParaRPr lang="en-US" sz="4000" b="1" dirty="0" smtClean="0">
              <a:solidFill>
                <a:schemeClr val="bg1"/>
              </a:solidFill>
              <a:effectLst>
                <a:reflection blurRad="6350" stA="55000" endA="50" endPos="85000" dir="5400000" sy="-100000" algn="bl" rotWithShape="0"/>
              </a:effectLst>
              <a:cs typeface="B Nazanin" pitchFamily="2" charset="-7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31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 </a:t>
            </a:r>
            <a:r>
              <a:rPr lang="en-US" sz="31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1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31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. D R </a:t>
            </a:r>
            <a:r>
              <a:rPr lang="en-US" sz="31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1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1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1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 T A . C O M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b="1" dirty="0">
              <a:solidFill>
                <a:schemeClr val="bg1"/>
              </a:solidFill>
              <a:effectLst>
                <a:reflection blurRad="6350" stA="55000" endA="50" endPos="85000" dir="5400000" sy="-100000" algn="bl" rotWithShape="0"/>
              </a:effectLst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میزان </a:t>
            </a:r>
            <a:r>
              <a:rPr lang="fa-IR" sz="4000" b="1" smtClean="0">
                <a:solidFill>
                  <a:srgbClr val="FFFF00"/>
                </a:solidFill>
                <a:latin typeface="Arial" charset="0"/>
              </a:rPr>
              <a:t>مناسب</a:t>
            </a: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مکان </a:t>
            </a:r>
            <a:r>
              <a:rPr lang="fa-IR" sz="4000" b="1" smtClean="0">
                <a:solidFill>
                  <a:srgbClr val="FFFF00"/>
                </a:solidFill>
                <a:latin typeface="Arial" charset="0"/>
              </a:rPr>
              <a:t>مناسب</a:t>
            </a: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زمان </a:t>
            </a:r>
            <a:r>
              <a:rPr lang="fa-IR" sz="4000" b="1" smtClean="0">
                <a:solidFill>
                  <a:srgbClr val="FFFF00"/>
                </a:solidFill>
                <a:latin typeface="Arial" charset="0"/>
              </a:rPr>
              <a:t>مناسب </a:t>
            </a: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هزینه </a:t>
            </a:r>
            <a:r>
              <a:rPr lang="fa-IR" sz="4000" b="1" smtClean="0">
                <a:solidFill>
                  <a:srgbClr val="FFFF00"/>
                </a:solidFill>
                <a:latin typeface="Arial" charset="0"/>
              </a:rPr>
              <a:t>مناسب</a:t>
            </a: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و</a:t>
            </a: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خدمات </a:t>
            </a:r>
            <a:r>
              <a:rPr lang="fa-IR" sz="4000" b="1" smtClean="0">
                <a:solidFill>
                  <a:srgbClr val="FFFF00"/>
                </a:solidFill>
                <a:latin typeface="Arial" charset="0"/>
              </a:rPr>
              <a:t>مناسب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 ورضایت بخش تولید و توزیع شوند.</a:t>
            </a:r>
            <a:endParaRPr lang="en-US" sz="40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عوامل کلیدی موثر در مدیریت زنجیره تأمین:</a:t>
            </a:r>
            <a:endParaRPr lang="en-US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4800" b="1" smtClean="0">
                <a:solidFill>
                  <a:schemeClr val="bg1"/>
                </a:solidFill>
                <a:latin typeface="Arial" charset="0"/>
              </a:rPr>
              <a:t>اطلاعات</a:t>
            </a:r>
          </a:p>
          <a:p>
            <a:pPr algn="r" rtl="1"/>
            <a:r>
              <a:rPr lang="fa-IR" sz="4800" b="1" smtClean="0">
                <a:solidFill>
                  <a:schemeClr val="bg1"/>
                </a:solidFill>
                <a:latin typeface="Arial" charset="0"/>
              </a:rPr>
              <a:t>ارتباطات</a:t>
            </a:r>
          </a:p>
          <a:p>
            <a:pPr algn="r" rtl="1"/>
            <a:r>
              <a:rPr lang="fa-IR" sz="4800" b="1" smtClean="0">
                <a:solidFill>
                  <a:schemeClr val="bg1"/>
                </a:solidFill>
                <a:latin typeface="Arial" charset="0"/>
              </a:rPr>
              <a:t>همکاری </a:t>
            </a:r>
          </a:p>
          <a:p>
            <a:pPr algn="r" rtl="1"/>
            <a:r>
              <a:rPr lang="fa-IR" sz="4800" b="1" smtClean="0">
                <a:solidFill>
                  <a:schemeClr val="bg1"/>
                </a:solidFill>
                <a:latin typeface="Arial" charset="0"/>
              </a:rPr>
              <a:t>اطمینان</a:t>
            </a:r>
            <a:endParaRPr lang="en-US" sz="48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48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مدیریت زنجیره تأمین هوشیار 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ALIVE</a:t>
            </a:r>
            <a:r>
              <a:rPr lang="fa-IR" b="1" dirty="0" smtClean="0">
                <a:latin typeface="Arial" pitchFamily="34" charset="0"/>
                <a:cs typeface="Arial" pitchFamily="34" charset="0"/>
              </a:rPr>
              <a:t>         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algn="r" rtl="1">
              <a:buFont typeface="Arial" charset="0"/>
              <a:buNone/>
            </a:pPr>
            <a:endParaRPr lang="fa-IR" sz="40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  انتخاب واستفاده درست از انواع رویکردهای زنجیره تأمین برای پاسخگویی مناسب به نیازها در شرایط محیطی گوناگون وبازارهای مختلف</a:t>
            </a:r>
            <a:endParaRPr lang="en-US" sz="40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54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ویژگیهای وضرورت ها:</a:t>
            </a:r>
            <a:endParaRPr lang="en-US" sz="5400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متنوع بودن رویکردها ومکمل بودن آنها وقدرت پاسخگوئی زیاد برای انواع نیازها</a:t>
            </a:r>
          </a:p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انعطاف پذیری زیاد وانطباق پذیری با انواع شرایط</a:t>
            </a:r>
          </a:p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مرتبط بودن هر یک از رویکردها با استراتژیهای رقابتی</a:t>
            </a:r>
          </a:p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ضرورت درک واستفاده درست از هر رویکرد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/>
          <a:lstStyle/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ضرورت شناخت ودرک مفاهیم وموارد کلیدی شامل:</a:t>
            </a:r>
            <a:endParaRPr lang="en-US" sz="36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4000" b="1" smtClean="0">
                <a:solidFill>
                  <a:schemeClr val="bg1"/>
                </a:solidFill>
              </a:rPr>
              <a:t>مدیریت</a:t>
            </a:r>
          </a:p>
          <a:p>
            <a:pPr algn="r" rtl="1">
              <a:buFont typeface="Wingdings" pitchFamily="2" charset="2"/>
              <a:buChar char="ü"/>
            </a:pPr>
            <a:endParaRPr lang="fa-IR" sz="4000" b="1" smtClean="0">
              <a:solidFill>
                <a:schemeClr val="bg1"/>
              </a:solidFill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4000" b="1" smtClean="0">
                <a:solidFill>
                  <a:schemeClr val="bg1"/>
                </a:solidFill>
              </a:rPr>
              <a:t>زنجیره</a:t>
            </a:r>
          </a:p>
          <a:p>
            <a:pPr algn="r" rtl="1">
              <a:buFont typeface="Wingdings" pitchFamily="2" charset="2"/>
              <a:buChar char="ü"/>
            </a:pPr>
            <a:endParaRPr lang="fa-IR" sz="4000" b="1" smtClean="0">
              <a:solidFill>
                <a:schemeClr val="bg1"/>
              </a:solidFill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4000" b="1" smtClean="0">
                <a:solidFill>
                  <a:schemeClr val="bg1"/>
                </a:solidFill>
              </a:rPr>
              <a:t>تأمین</a:t>
            </a:r>
          </a:p>
          <a:p>
            <a:pPr algn="r" rtl="1">
              <a:buFont typeface="Wingdings" pitchFamily="2" charset="2"/>
              <a:buChar char="ü"/>
            </a:pPr>
            <a:endParaRPr lang="fa-IR" sz="4000" b="1" smtClean="0">
              <a:solidFill>
                <a:schemeClr val="bg1"/>
              </a:solidFill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4000" b="1" smtClean="0">
                <a:solidFill>
                  <a:schemeClr val="bg1"/>
                </a:solidFill>
              </a:rPr>
              <a:t>ارزش</a:t>
            </a:r>
          </a:p>
          <a:p>
            <a:pPr algn="r" rtl="1">
              <a:buFont typeface="Arial" charset="0"/>
              <a:buNone/>
            </a:pPr>
            <a:endParaRPr lang="en-US" sz="3600" b="1" smtClean="0">
              <a:solidFill>
                <a:schemeClr val="bg1"/>
              </a:solidFill>
            </a:endParaRPr>
          </a:p>
          <a:p>
            <a:pPr algn="r" rtl="1">
              <a:buFont typeface="Arial" charset="0"/>
              <a:buNone/>
            </a:pPr>
            <a:endParaRPr lang="fa-IR" sz="36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2"/>
          <p:cNvSpPr>
            <a:spLocks noChangeArrowheads="1"/>
          </p:cNvSpPr>
          <p:nvPr/>
        </p:nvSpPr>
        <p:spPr bwMode="auto">
          <a:xfrm>
            <a:off x="381000" y="4114800"/>
            <a:ext cx="3124200" cy="25908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2800" b="1"/>
              <a:t>افزایش رضایتمندی</a:t>
            </a:r>
            <a:r>
              <a:rPr lang="fa-IR" sz="2400" b="1"/>
              <a:t> ها</a:t>
            </a:r>
          </a:p>
          <a:p>
            <a:pPr algn="ctr"/>
            <a:r>
              <a:rPr lang="fa-IR" sz="2400" b="1"/>
              <a:t>وارزشمندی ها</a:t>
            </a:r>
          </a:p>
          <a:p>
            <a:pPr algn="ctr"/>
            <a:r>
              <a:rPr lang="fa-IR" sz="2400" b="1"/>
              <a:t>«</a:t>
            </a:r>
            <a:r>
              <a:rPr lang="fa-IR" sz="2400" b="1">
                <a:solidFill>
                  <a:srgbClr val="FF0000"/>
                </a:solidFill>
              </a:rPr>
              <a:t>بازار،بنگاه،زنجیره</a:t>
            </a:r>
            <a:r>
              <a:rPr lang="fa-IR" sz="2400" b="1"/>
              <a:t>»</a:t>
            </a:r>
            <a:endParaRPr lang="fa-IR" sz="2800" b="1"/>
          </a:p>
        </p:txBody>
      </p:sp>
      <p:sp>
        <p:nvSpPr>
          <p:cNvPr id="27651" name="Oval 3"/>
          <p:cNvSpPr>
            <a:spLocks noChangeArrowheads="1"/>
          </p:cNvSpPr>
          <p:nvPr/>
        </p:nvSpPr>
        <p:spPr bwMode="auto">
          <a:xfrm>
            <a:off x="3048000" y="0"/>
            <a:ext cx="3124200" cy="25908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2800" b="1"/>
              <a:t>پاسخگویی بهتر به </a:t>
            </a:r>
          </a:p>
          <a:p>
            <a:pPr algn="ctr"/>
            <a:r>
              <a:rPr lang="fa-IR" sz="2800" b="1"/>
              <a:t>تحولات ونیازمندی ها</a:t>
            </a:r>
          </a:p>
          <a:p>
            <a:pPr algn="ctr"/>
            <a:r>
              <a:rPr lang="fa-IR" sz="2800" b="1"/>
              <a:t>«</a:t>
            </a:r>
            <a:r>
              <a:rPr lang="fa-IR" sz="2800" b="1">
                <a:solidFill>
                  <a:srgbClr val="FF0000"/>
                </a:solidFill>
              </a:rPr>
              <a:t>محیط،بازار،صنعت</a:t>
            </a:r>
            <a:r>
              <a:rPr lang="fa-IR" sz="2800" b="1"/>
              <a:t>»</a:t>
            </a:r>
            <a:endParaRPr lang="en-US" sz="2400" b="1"/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5867400" y="4038600"/>
            <a:ext cx="3124200" cy="25908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2800" b="1"/>
              <a:t>بهبود مستمر</a:t>
            </a:r>
          </a:p>
          <a:p>
            <a:pPr algn="ctr"/>
            <a:r>
              <a:rPr lang="fa-IR" sz="2800" b="1"/>
              <a:t>توانمندی ها </a:t>
            </a:r>
          </a:p>
          <a:p>
            <a:pPr algn="ctr"/>
            <a:r>
              <a:rPr lang="fa-IR" sz="2800" b="1"/>
              <a:t>ورقابتمندی ها</a:t>
            </a:r>
          </a:p>
          <a:p>
            <a:pPr algn="ctr"/>
            <a:r>
              <a:rPr lang="fa-IR" sz="2800" b="1"/>
              <a:t>«</a:t>
            </a:r>
            <a:r>
              <a:rPr lang="fa-IR" sz="2800" b="1">
                <a:solidFill>
                  <a:srgbClr val="FF0000"/>
                </a:solidFill>
              </a:rPr>
              <a:t>زنجیره تأمین بنگاه</a:t>
            </a:r>
            <a:r>
              <a:rPr lang="fa-IR" sz="2800" b="1"/>
              <a:t>»</a:t>
            </a:r>
            <a:endParaRPr lang="en-US" sz="2400" b="1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352800" y="3048000"/>
            <a:ext cx="2667000" cy="13843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762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sz="2800" b="1"/>
              <a:t>ارکان مدیریت زنجیره ارزش </a:t>
            </a:r>
            <a:r>
              <a:rPr lang="fa-IR" sz="2800" b="1">
                <a:solidFill>
                  <a:srgbClr val="FF0000"/>
                </a:solidFill>
              </a:rPr>
              <a:t>هوشیار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4648200" y="2590800"/>
            <a:ext cx="46038" cy="457200"/>
          </a:xfrm>
          <a:prstGeom prst="line">
            <a:avLst/>
          </a:prstGeom>
          <a:noFill/>
          <a:ln w="28575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 flipH="1">
            <a:off x="3200400" y="4419600"/>
            <a:ext cx="609600" cy="381000"/>
          </a:xfrm>
          <a:prstGeom prst="line">
            <a:avLst/>
          </a:prstGeom>
          <a:noFill/>
          <a:ln w="28575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5486400" y="4419600"/>
            <a:ext cx="609600" cy="457200"/>
          </a:xfrm>
          <a:prstGeom prst="line">
            <a:avLst/>
          </a:prstGeom>
          <a:noFill/>
          <a:ln w="28575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1026" name="Clip" r:id="rId5" imgW="1638360" imgH="3468960" progId="">
              <p:embed/>
            </p:oleObj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rgbClr val="800000"/>
                </a:solidFill>
              </a:rPr>
              <a:t>ROOSTA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 animBg="1"/>
      <p:bldP spid="27652" grpId="0" animBg="1"/>
      <p:bldP spid="27653" grpId="0" animBg="1"/>
      <p:bldP spid="27654" grpId="0" animBg="1"/>
      <p:bldP spid="27655" grpId="0" animBg="1"/>
      <p:bldP spid="2765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+mn-cs"/>
              </a:rPr>
              <a:t>اهداف مدیریت زنجیره تأمین </a:t>
            </a:r>
            <a:r>
              <a:rPr lang="fa-IR" b="1" dirty="0" smtClean="0">
                <a:solidFill>
                  <a:srgbClr val="FFFF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+mn-cs"/>
              </a:rPr>
              <a:t>هوشیار</a:t>
            </a:r>
            <a:r>
              <a:rPr lang="fa-IR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+mn-cs"/>
              </a:rPr>
              <a:t>:</a:t>
            </a:r>
            <a:endParaRPr lang="en-US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cs typeface="B Nazanin" pitchFamily="2" charset="-78"/>
              </a:rPr>
              <a:t>1</a:t>
            </a:r>
            <a:r>
              <a:rPr lang="fa-IR" sz="3600" b="1" smtClean="0">
                <a:solidFill>
                  <a:schemeClr val="bg1"/>
                </a:solidFill>
              </a:rPr>
              <a:t>- پیشگیری از بحرانها ومشکلات ناشی از تحولات گوناگون  محیطی وبازار وصنعت</a:t>
            </a:r>
          </a:p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cs typeface="B Nazanin" pitchFamily="2" charset="-78"/>
              </a:rPr>
              <a:t>2</a:t>
            </a:r>
            <a:r>
              <a:rPr lang="fa-IR" sz="3600" b="1" smtClean="0">
                <a:solidFill>
                  <a:schemeClr val="bg1"/>
                </a:solidFill>
              </a:rPr>
              <a:t>- حفظ آمادگی بنگاه ها برای سازگاری با پدیده های جدید</a:t>
            </a:r>
          </a:p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cs typeface="B Nazanin" pitchFamily="2" charset="-78"/>
              </a:rPr>
              <a:t>3</a:t>
            </a:r>
            <a:r>
              <a:rPr lang="fa-IR" sz="3600" b="1" smtClean="0">
                <a:solidFill>
                  <a:schemeClr val="bg1"/>
                </a:solidFill>
              </a:rPr>
              <a:t>-کاهش ریسک وعدم اطمینان در زنجیره تأمین</a:t>
            </a:r>
          </a:p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cs typeface="B Nazanin" pitchFamily="2" charset="-78"/>
              </a:rPr>
              <a:t>4</a:t>
            </a:r>
            <a:r>
              <a:rPr lang="fa-IR" sz="3600" b="1" smtClean="0">
                <a:solidFill>
                  <a:schemeClr val="bg1"/>
                </a:solidFill>
              </a:rPr>
              <a:t>-افزایش انعطاف پذیری ،انطباق پذیری وپاسخگوئی به نیازمندی ها ونیازمندان</a:t>
            </a:r>
            <a:endParaRPr lang="en-US" sz="36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382000" cy="5562600"/>
          </a:xfrm>
        </p:spPr>
        <p:txBody>
          <a:bodyPr/>
          <a:lstStyle/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cs typeface="B Nazanin" pitchFamily="2" charset="-78"/>
              </a:rPr>
              <a:t>5- </a:t>
            </a:r>
            <a:r>
              <a:rPr lang="fa-IR" sz="3600" b="1" smtClean="0">
                <a:solidFill>
                  <a:schemeClr val="bg1"/>
                </a:solidFill>
              </a:rPr>
              <a:t>ارزش آفرینی بیشتر زنجیره تأمین درزنجیره ارزش</a:t>
            </a:r>
          </a:p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cs typeface="B Nazanin" pitchFamily="2" charset="-78"/>
              </a:rPr>
              <a:t>6-</a:t>
            </a:r>
            <a:r>
              <a:rPr lang="fa-IR" sz="3600" b="1" smtClean="0">
                <a:solidFill>
                  <a:schemeClr val="bg1"/>
                </a:solidFill>
              </a:rPr>
              <a:t>بهبود تقویت شایستگی ها وتوانمندی ها درزنجیره تأمین برای رشد وشکوفائی بیشتر</a:t>
            </a:r>
          </a:p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cs typeface="B Nazanin" pitchFamily="2" charset="-78"/>
              </a:rPr>
              <a:t>7-</a:t>
            </a:r>
            <a:r>
              <a:rPr lang="fa-IR" sz="3600" b="1" smtClean="0">
                <a:solidFill>
                  <a:schemeClr val="bg1"/>
                </a:solidFill>
              </a:rPr>
              <a:t>تنظیم واستفاده از استراتژی های چندگانه درزنجیره تأمین برای ارزش آفرینی بیشتر</a:t>
            </a:r>
          </a:p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cs typeface="B Nazanin" pitchFamily="2" charset="-78"/>
              </a:rPr>
              <a:t>8-</a:t>
            </a:r>
            <a:r>
              <a:rPr lang="fa-IR" sz="3600" b="1" smtClean="0">
                <a:solidFill>
                  <a:schemeClr val="bg1"/>
                </a:solidFill>
              </a:rPr>
              <a:t> آگاهی واستفاده از پدیده های نوین در فن آوری ، منابع ،فرایندها درزنجیره تأمین برای منفعت رسانی بیشتر</a:t>
            </a:r>
            <a:endParaRPr lang="en-US" sz="3600" b="1" smtClean="0">
              <a:solidFill>
                <a:schemeClr val="bg1"/>
              </a:solidFill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287963"/>
          </a:xfrm>
        </p:spPr>
        <p:txBody>
          <a:bodyPr/>
          <a:lstStyle/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cs typeface="B Nazanin" pitchFamily="2" charset="-78"/>
              </a:rPr>
              <a:t>9-</a:t>
            </a:r>
            <a:r>
              <a:rPr lang="fa-IR" sz="3600" b="1" smtClean="0">
                <a:solidFill>
                  <a:schemeClr val="bg1"/>
                </a:solidFill>
              </a:rPr>
              <a:t> افزایش هوشمندی ،خلاقیت ونوآوری در زنجیره تأمین برای خلق مزیت های تازه</a:t>
            </a:r>
          </a:p>
          <a:p>
            <a:pPr algn="r" rtl="1">
              <a:buFont typeface="Arial" charset="0"/>
              <a:buNone/>
            </a:pPr>
            <a:endParaRPr lang="fa-IR" sz="3600" b="1" smtClean="0">
              <a:solidFill>
                <a:schemeClr val="bg1"/>
              </a:solidFill>
              <a:cs typeface="B Nazanin" pitchFamily="2" charset="-78"/>
            </a:endParaRPr>
          </a:p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cs typeface="B Nazanin" pitchFamily="2" charset="-78"/>
              </a:rPr>
              <a:t>10- </a:t>
            </a:r>
            <a:r>
              <a:rPr lang="fa-IR" sz="3600" b="1" smtClean="0">
                <a:solidFill>
                  <a:schemeClr val="bg1"/>
                </a:solidFill>
              </a:rPr>
              <a:t>افزایش توان ماندگاری در صحنه رقابت با حساسیت وتحلیل درست هزینه/فایده زنجیره تأمین واستفاده از انواع شیوه های نوین مدیریت جهت زنجیره تأمین مطلوبتر</a:t>
            </a:r>
          </a:p>
          <a:p>
            <a:pPr algn="r" rtl="1">
              <a:buFont typeface="Arial" charset="0"/>
              <a:buNone/>
            </a:pPr>
            <a:endParaRPr lang="en-US" sz="3600" b="1" smtClean="0">
              <a:solidFill>
                <a:srgbClr val="FF0000"/>
              </a:solidFill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915400" cy="1265238"/>
          </a:xfrm>
        </p:spPr>
        <p:txBody>
          <a:bodyPr rtlCol="0">
            <a:normAutofit fontScale="90000"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60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تأمین چابک:</a:t>
            </a:r>
            <a:r>
              <a:rPr lang="en-US" sz="60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fa-IR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a-IR" sz="2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AGILE  </a:t>
            </a:r>
            <a:r>
              <a:rPr lang="en-US" sz="31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SUPPLY  CHAIN   MANAGEMENT       </a:t>
            </a:r>
            <a:r>
              <a:rPr lang="fa-IR" sz="27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a-IR" sz="27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7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a-IR" sz="27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7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 </a:t>
            </a: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عبارتست از اداره کردن زنجیره تأمین از طریق واکنش سریع وآگاهانه به محیط وبازارهای در حال تغییر با استفاده از دانش بازار، تقویت شایستگی و قدرت وسرعت پاسخگوئی به  نیازمندیها</a:t>
            </a:r>
            <a:endParaRPr lang="en-US" sz="40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r>
              <a:rPr lang="en-US"/>
              <a:t>4 | </a:t>
            </a:r>
            <a:fld id="{2D65B259-9AB1-4BB7-9A30-8AACA7FC5124}" type="slidenum">
              <a:rPr lang="en-US"/>
              <a:pPr algn="ctr">
                <a:defRPr/>
              </a:pPr>
              <a:t>2</a:t>
            </a:fld>
            <a:endParaRPr lang="en-US"/>
          </a:p>
        </p:txBody>
      </p:sp>
      <p:pic>
        <p:nvPicPr>
          <p:cNvPr id="6147" name="Picture 4" descr="skd283609sdc Crystal B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04800"/>
            <a:ext cx="8686800" cy="6248400"/>
          </a:xfrm>
          <a:prstGeom prst="rect">
            <a:avLst/>
          </a:prstGeom>
          <a:noFill/>
          <a:ln w="28575">
            <a:solidFill>
              <a:srgbClr val="005A58"/>
            </a:solidFill>
            <a:miter lim="800000"/>
            <a:headEnd/>
            <a:tailEnd/>
          </a:ln>
        </p:spPr>
      </p:pic>
      <p:sp>
        <p:nvSpPr>
          <p:cNvPr id="222213" name="Rectangle 5"/>
          <p:cNvSpPr>
            <a:spLocks noGrp="1" noChangeArrowheads="1"/>
          </p:cNvSpPr>
          <p:nvPr>
            <p:ph type="title"/>
          </p:nvPr>
        </p:nvSpPr>
        <p:spPr>
          <a:xfrm>
            <a:off x="1447800" y="2819400"/>
            <a:ext cx="6324600" cy="32766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i="1" smtClean="0"/>
              <a:t>“There is nothing more difficult, nor dangerous, nor doubtful of success than to institute a new order of things.”</a:t>
            </a:r>
          </a:p>
        </p:txBody>
      </p:sp>
      <p:sp>
        <p:nvSpPr>
          <p:cNvPr id="222214" name="Text Box 6"/>
          <p:cNvSpPr txBox="1">
            <a:spLocks noChangeArrowheads="1"/>
          </p:cNvSpPr>
          <p:nvPr/>
        </p:nvSpPr>
        <p:spPr bwMode="auto">
          <a:xfrm>
            <a:off x="6673850" y="5029200"/>
            <a:ext cx="20891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A50021"/>
                </a:solidFill>
              </a:rPr>
              <a:t> </a:t>
            </a:r>
            <a:r>
              <a:rPr lang="en-US" sz="2600">
                <a:solidFill>
                  <a:srgbClr val="FF0000"/>
                </a:solidFill>
              </a:rPr>
              <a:t>- Machiavelli</a:t>
            </a:r>
          </a:p>
        </p:txBody>
      </p:sp>
      <p:sp>
        <p:nvSpPr>
          <p:cNvPr id="222215" name="Rectangle 7"/>
          <p:cNvSpPr>
            <a:spLocks noChangeArrowheads="1"/>
          </p:cNvSpPr>
          <p:nvPr/>
        </p:nvSpPr>
        <p:spPr bwMode="auto">
          <a:xfrm>
            <a:off x="1524000" y="1447800"/>
            <a:ext cx="6172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>
              <a:lnSpc>
                <a:spcPct val="75000"/>
              </a:lnSpc>
            </a:pPr>
            <a:r>
              <a:rPr lang="en-US" sz="3800" b="1" i="1">
                <a:solidFill>
                  <a:srgbClr val="009999"/>
                </a:solidFill>
              </a:rPr>
              <a:t>“If you want truly to understand something, try to change it.”</a:t>
            </a:r>
            <a:endParaRPr lang="en-US" sz="3800">
              <a:solidFill>
                <a:srgbClr val="009999"/>
              </a:solidFill>
            </a:endParaRPr>
          </a:p>
        </p:txBody>
      </p:sp>
      <p:sp>
        <p:nvSpPr>
          <p:cNvPr id="222216" name="Text Box 8"/>
          <p:cNvSpPr txBox="1">
            <a:spLocks noChangeArrowheads="1"/>
          </p:cNvSpPr>
          <p:nvPr/>
        </p:nvSpPr>
        <p:spPr bwMode="auto">
          <a:xfrm>
            <a:off x="6553200" y="2625725"/>
            <a:ext cx="21336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A50021"/>
                </a:solidFill>
                <a:cs typeface="+mn-cs"/>
              </a:rPr>
              <a:t> </a:t>
            </a:r>
            <a:r>
              <a:rPr lang="en-U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- Kurt 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   </a:t>
            </a:r>
            <a:r>
              <a:rPr lang="en-US" sz="2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cs"/>
              </a:rPr>
              <a:t>Lewin</a:t>
            </a:r>
            <a:endParaRPr lang="en-US" sz="26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cs"/>
            </a:endParaRPr>
          </a:p>
        </p:txBody>
      </p:sp>
      <p:pic>
        <p:nvPicPr>
          <p:cNvPr id="222217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323850"/>
            <a:ext cx="3048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222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0"/>
                                        <p:tgtEl>
                                          <p:spTgt spid="222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3" grpId="0" animBg="1"/>
      <p:bldP spid="222214" grpId="0"/>
      <p:bldP spid="222215" grpId="0"/>
      <p:bldP spid="2222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b="1" smtClean="0"/>
          </a:p>
        </p:txBody>
      </p:sp>
      <p:sp>
        <p:nvSpPr>
          <p:cNvPr id="4" name="Oval 3"/>
          <p:cNvSpPr/>
          <p:nvPr/>
        </p:nvSpPr>
        <p:spPr>
          <a:xfrm>
            <a:off x="3276600" y="228600"/>
            <a:ext cx="2362200" cy="19812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solidFill>
                  <a:schemeClr val="tx1"/>
                </a:solidFill>
                <a:latin typeface="Arial" pitchFamily="34" charset="0"/>
              </a:rPr>
              <a:t>دانش ودرک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solidFill>
                  <a:schemeClr val="tx1"/>
                </a:solidFill>
                <a:latin typeface="Arial" pitchFamily="34" charset="0"/>
              </a:rPr>
              <a:t>محیط وبازارها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505200" y="2743200"/>
            <a:ext cx="1981200" cy="1828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>
                <a:solidFill>
                  <a:schemeClr val="tx1"/>
                </a:solidFill>
              </a:rPr>
              <a:t>زنجیره تأمین </a:t>
            </a:r>
            <a:r>
              <a:rPr lang="fa-IR" sz="3200" b="1" dirty="0">
                <a:solidFill>
                  <a:srgbClr val="FF0000"/>
                </a:solidFill>
              </a:rPr>
              <a:t>چابک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096000" y="4267200"/>
            <a:ext cx="2133600" cy="1828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solidFill>
                  <a:schemeClr val="tx1"/>
                </a:solidFill>
              </a:rPr>
              <a:t>شناخت وتقویت شایستگی ها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990600" y="4343400"/>
            <a:ext cx="2209800" cy="1828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solidFill>
                  <a:schemeClr val="tx1"/>
                </a:solidFill>
              </a:rPr>
              <a:t>واکنش سریع وآگاهانه به نیازها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stCxn id="4" idx="4"/>
            <a:endCxn id="5" idx="0"/>
          </p:cNvCxnSpPr>
          <p:nvPr/>
        </p:nvCxnSpPr>
        <p:spPr>
          <a:xfrm rot="16200000" flipH="1">
            <a:off x="4210050" y="2457450"/>
            <a:ext cx="533400" cy="38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819400" y="4191000"/>
            <a:ext cx="914400" cy="4572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6" idx="1"/>
          </p:cNvCxnSpPr>
          <p:nvPr/>
        </p:nvCxnSpPr>
        <p:spPr>
          <a:xfrm>
            <a:off x="5334000" y="4114800"/>
            <a:ext cx="1074738" cy="4206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60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ویژگیها:</a:t>
            </a:r>
            <a:endParaRPr lang="en-US" sz="6000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 rtlCol="0">
            <a:normAutofit fontScale="92500" lnSpcReduction="10000"/>
          </a:bodyPr>
          <a:lstStyle/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حساسیت به تحولات ومشتریان وپیش بینی تحولات وتحلیل رفتار مصرف کنندگان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تقویت شایستگی های ممتاز ومکمل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مناسب برای محیط وبازارهای بی ثبات ومتغیر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نظام ارتباطات واطلاعات مناسب ومبتنی بر فن آوریهای نوین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 rtlCol="0">
            <a:normAutofit fontScale="92500"/>
          </a:bodyPr>
          <a:lstStyle/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قدرت وسرعت واکنش وانعطاف پذیری</a:t>
            </a:r>
            <a:endParaRPr lang="en-US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a-IR" sz="40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وابستگی به فرایندها ونه افراد 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a-IR" sz="40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تقویت تیمها در سطوح مختلف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a-IR" sz="40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فرهنگ تحول گرائی وتنوع جوئی وتازه پسندی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 rtlCol="0">
            <a:normAutofit fontScale="90000"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زنجیره تأمین ناب: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3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LEAN    </a:t>
            </a:r>
            <a:r>
              <a:rPr lang="en-US" sz="31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SUPPLY   CHAIN  MANAGEMENT</a:t>
            </a:r>
            <a:endParaRPr lang="en-US" sz="31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charset="0"/>
              <a:buNone/>
            </a:pPr>
            <a:endParaRPr lang="fa-IR" sz="4000" b="1" smtClean="0">
              <a:solidFill>
                <a:schemeClr val="bg1"/>
              </a:solidFill>
            </a:endParaRP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</a:rPr>
              <a:t> عبارتست از جریانی ارزشی برای حذف کلیه عوامل زائد وضایعات از جمله زمان وتضمین نوعی برنامه ریزی یکنواخت</a:t>
            </a:r>
            <a:endParaRPr lang="en-US" sz="40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60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ویژگیها:</a:t>
            </a:r>
            <a:endParaRPr lang="en-US" sz="6000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کاهش پیوسته هزینه ها وقیمت ها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سرعت اصلاحات وکایزن ( بهپوئی مستمر)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انتخاب تأمین کنندگان بر اساس قدمت وشهرت ونه قیمت مناسب برای محیط  وبازارهای با ثبات 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کاهش یا حذف فرایندهای اضافی وفاقد ارزش افزوده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توجه به معیارها وپارامترهای رقابتی فراتر از قیمت وکیفیت از جمله تنوع محصولات، تحویل بموقع ،رقابت جهانی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b="1" smtClean="0"/>
          </a:p>
        </p:txBody>
      </p:sp>
      <p:sp>
        <p:nvSpPr>
          <p:cNvPr id="4" name="Oval 3"/>
          <p:cNvSpPr/>
          <p:nvPr/>
        </p:nvSpPr>
        <p:spPr>
          <a:xfrm>
            <a:off x="914400" y="4267200"/>
            <a:ext cx="2286000" cy="1828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b="1" dirty="0">
                <a:solidFill>
                  <a:schemeClr val="tx1"/>
                </a:solidFill>
                <a:latin typeface="Arial" pitchFamily="34" charset="0"/>
              </a:rPr>
              <a:t>کاهش ضایعات وعوامل بازدارنده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429000" y="2743200"/>
            <a:ext cx="2209800" cy="1828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b="1" dirty="0">
                <a:solidFill>
                  <a:schemeClr val="tx1"/>
                </a:solidFill>
              </a:rPr>
              <a:t>زنجیره تأمین </a:t>
            </a:r>
            <a:r>
              <a:rPr lang="fa-IR" sz="3600" b="1" dirty="0">
                <a:solidFill>
                  <a:srgbClr val="FF0000"/>
                </a:solidFill>
              </a:rPr>
              <a:t>ناب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019800" y="4267200"/>
            <a:ext cx="2209800" cy="1828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solidFill>
                  <a:schemeClr val="tx1"/>
                </a:solidFill>
              </a:rPr>
              <a:t>توجه به پارامترهای نوین رقابتی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352800" y="457200"/>
            <a:ext cx="2286000" cy="1828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solidFill>
                  <a:schemeClr val="tx1"/>
                </a:solidFill>
              </a:rPr>
              <a:t>تفکر ناب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800" b="1" dirty="0">
                <a:solidFill>
                  <a:schemeClr val="tx1"/>
                </a:solidFill>
              </a:rPr>
              <a:t>و مدیریت کیفیت جامع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stCxn id="7" idx="4"/>
            <a:endCxn id="5" idx="0"/>
          </p:cNvCxnSpPr>
          <p:nvPr/>
        </p:nvCxnSpPr>
        <p:spPr>
          <a:xfrm rot="16200000" flipH="1">
            <a:off x="4286250" y="2495550"/>
            <a:ext cx="457200" cy="38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895600" y="4191000"/>
            <a:ext cx="715963" cy="4206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6" idx="1"/>
          </p:cNvCxnSpPr>
          <p:nvPr/>
        </p:nvCxnSpPr>
        <p:spPr>
          <a:xfrm>
            <a:off x="5410200" y="4114800"/>
            <a:ext cx="933450" cy="4206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48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زنجیره تأمین یکپارچه:</a:t>
            </a:r>
            <a:r>
              <a:rPr lang="en-US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a-IR" sz="1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INTEGRATED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SUPPLY CHAIN MANAGEMENT</a:t>
            </a:r>
            <a:endParaRPr 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charset="0"/>
              <a:buNone/>
            </a:pPr>
            <a:endParaRPr lang="fa-IR" sz="44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Arial" charset="0"/>
              <a:buNone/>
            </a:pPr>
            <a:r>
              <a:rPr lang="fa-IR" sz="4400" b="1" smtClean="0">
                <a:solidFill>
                  <a:schemeClr val="bg1"/>
                </a:solidFill>
                <a:latin typeface="Arial" charset="0"/>
              </a:rPr>
              <a:t>  انسجام ویکپارچگی منابع ،پتانسیل ها ومزیت ها در داخل وخارج از سازمان برای هم افزائی در تأمین وپاسخگوئی بهتر به نیازمندیها</a:t>
            </a:r>
            <a:endParaRPr lang="en-US" sz="44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66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ویژگیها:</a:t>
            </a:r>
            <a:endParaRPr lang="en-US" sz="6600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algn="r" rtl="1"/>
            <a:r>
              <a:rPr lang="fa-IR" sz="4000" b="1" smtClean="0">
                <a:solidFill>
                  <a:schemeClr val="bg1"/>
                </a:solidFill>
              </a:rPr>
              <a:t>شبکه سازی ،مشارکت وهمکاری با دیگران</a:t>
            </a:r>
          </a:p>
          <a:p>
            <a:pPr algn="r" rtl="1"/>
            <a:endParaRPr lang="fa-IR" sz="4300" b="1" smtClean="0">
              <a:solidFill>
                <a:schemeClr val="bg1"/>
              </a:solidFill>
            </a:endParaRPr>
          </a:p>
          <a:p>
            <a:pPr algn="r" rtl="1"/>
            <a:r>
              <a:rPr lang="fa-IR" sz="4300" b="1" smtClean="0">
                <a:solidFill>
                  <a:schemeClr val="bg1"/>
                </a:solidFill>
              </a:rPr>
              <a:t>استفاده از مزیت های گوناگون برای دستیابی به مزیت مکمل</a:t>
            </a:r>
          </a:p>
          <a:p>
            <a:pPr algn="r" rtl="1"/>
            <a:endParaRPr lang="fa-IR" sz="4400" b="1" smtClean="0">
              <a:solidFill>
                <a:schemeClr val="bg1"/>
              </a:solidFill>
            </a:endParaRPr>
          </a:p>
          <a:p>
            <a:pPr algn="r" rtl="1"/>
            <a:r>
              <a:rPr lang="fa-IR" sz="4400" b="1" smtClean="0">
                <a:solidFill>
                  <a:schemeClr val="bg1"/>
                </a:solidFill>
              </a:rPr>
              <a:t>مناسب برای شرایط رقابت شدید</a:t>
            </a:r>
            <a:endParaRPr lang="en-US" sz="4400" b="1" smtClean="0">
              <a:solidFill>
                <a:schemeClr val="bg1"/>
              </a:solidFill>
            </a:endParaRPr>
          </a:p>
          <a:p>
            <a:pPr algn="r" rtl="1"/>
            <a:endParaRPr lang="fa-IR" sz="4300" b="1" smtClean="0">
              <a:solidFill>
                <a:schemeClr val="bg1"/>
              </a:solidFill>
            </a:endParaRPr>
          </a:p>
          <a:p>
            <a:pPr algn="r" rtl="1"/>
            <a:endParaRPr lang="fa-IR" sz="40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b="1" smtClean="0"/>
          </a:p>
        </p:txBody>
      </p:sp>
      <p:sp>
        <p:nvSpPr>
          <p:cNvPr id="4" name="Oval 3"/>
          <p:cNvSpPr/>
          <p:nvPr/>
        </p:nvSpPr>
        <p:spPr>
          <a:xfrm>
            <a:off x="3352800" y="381000"/>
            <a:ext cx="2286000" cy="1828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>
                <a:solidFill>
                  <a:schemeClr val="tx1"/>
                </a:solidFill>
                <a:latin typeface="Arial" pitchFamily="34" charset="0"/>
              </a:rPr>
              <a:t>مدیریت مالکیتی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505200" y="2667000"/>
            <a:ext cx="2057400" cy="19050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>
                <a:solidFill>
                  <a:schemeClr val="tx1"/>
                </a:solidFill>
              </a:rPr>
              <a:t>زنجیره تأمین </a:t>
            </a:r>
            <a:r>
              <a:rPr lang="fa-IR" sz="3200" b="1" dirty="0">
                <a:solidFill>
                  <a:srgbClr val="FF0000"/>
                </a:solidFill>
              </a:rPr>
              <a:t>یکپارچه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943600" y="4114800"/>
            <a:ext cx="2362200" cy="19812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>
                <a:solidFill>
                  <a:schemeClr val="tx1"/>
                </a:solidFill>
              </a:rPr>
              <a:t>مدیریت ارتباطی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990600" y="4191000"/>
            <a:ext cx="2209800" cy="19812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>
                <a:solidFill>
                  <a:schemeClr val="tx1"/>
                </a:solidFill>
              </a:rPr>
              <a:t>مدیریت شراکتی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stCxn id="4" idx="4"/>
            <a:endCxn id="5" idx="0"/>
          </p:cNvCxnSpPr>
          <p:nvPr/>
        </p:nvCxnSpPr>
        <p:spPr>
          <a:xfrm rot="16200000" flipH="1">
            <a:off x="4286250" y="2419350"/>
            <a:ext cx="457200" cy="38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971800" y="4191000"/>
            <a:ext cx="762000" cy="4572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34000" y="4114800"/>
            <a:ext cx="838200" cy="4572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زنجیره تأمین ارزشمند:</a:t>
            </a:r>
            <a:r>
              <a:rPr lang="fa-IR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a-IR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fa-IR" sz="1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fa-IR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VALUED</a:t>
            </a:r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SUPPLY CHAIN MANAGEMENT</a:t>
            </a:r>
            <a:endParaRPr lang="en-US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charset="0"/>
              <a:buNone/>
            </a:pPr>
            <a:endParaRPr lang="fa-IR" sz="4000" b="1" smtClean="0">
              <a:solidFill>
                <a:schemeClr val="bg1"/>
              </a:solidFill>
            </a:endParaRP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</a:rPr>
              <a:t> عبارتست از کشف ،تأمین وعرضه ارزشها به نیازمندان از طریق شناسائی منابع ،بازارها ومحصولات ارزشمند وویژه</a:t>
            </a:r>
            <a:endParaRPr lang="en-US" sz="40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/>
          <a:lstStyle/>
          <a:p>
            <a:pPr algn="r" rtl="1">
              <a:buFont typeface="Arial" charset="0"/>
              <a:buNone/>
            </a:pPr>
            <a:endParaRPr lang="fa-IR" sz="40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Arial" charset="0"/>
              <a:buNone/>
            </a:pPr>
            <a:endParaRPr lang="fa-IR" sz="40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 برای موفقیت،هیچ چیزی دشوارتر ،خطرناکتر ومشکوک تر از « </a:t>
            </a:r>
            <a:r>
              <a:rPr lang="fa-IR" sz="4000" b="1" smtClean="0">
                <a:solidFill>
                  <a:srgbClr val="FFFF00"/>
                </a:solidFill>
                <a:latin typeface="Arial" charset="0"/>
              </a:rPr>
              <a:t>نظم نوین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» نیست.</a:t>
            </a:r>
          </a:p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  سرآغاز هر </a:t>
            </a:r>
            <a:r>
              <a:rPr lang="fa-IR" sz="4000" b="1" smtClean="0">
                <a:solidFill>
                  <a:srgbClr val="FFFF00"/>
                </a:solidFill>
                <a:latin typeface="Arial" charset="0"/>
              </a:rPr>
              <a:t>نظم نوین 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،نوعی بی نظمی،هرج ومرج و نگرانی است.</a:t>
            </a:r>
          </a:p>
          <a:p>
            <a:pPr algn="ctr" rtl="1">
              <a:buFont typeface="Arial" charset="0"/>
              <a:buNone/>
            </a:pPr>
            <a:r>
              <a:rPr lang="fa-IR" sz="4000" b="1" smtClean="0">
                <a:solidFill>
                  <a:srgbClr val="FFFF00"/>
                </a:solidFill>
                <a:latin typeface="Arial" charset="0"/>
              </a:rPr>
              <a:t>                                </a:t>
            </a:r>
            <a:r>
              <a:rPr lang="fa-IR" b="1" smtClean="0">
                <a:solidFill>
                  <a:srgbClr val="FFFF00"/>
                </a:solidFill>
                <a:latin typeface="Arial" charset="0"/>
              </a:rPr>
              <a:t>احمد روستا</a:t>
            </a:r>
          </a:p>
          <a:p>
            <a:pPr algn="r" rtl="1">
              <a:buFont typeface="Arial" charset="0"/>
              <a:buNone/>
            </a:pPr>
            <a:endParaRPr lang="en-US" sz="40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60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ویژگیها:</a:t>
            </a:r>
            <a:endParaRPr lang="en-US" sz="6000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algn="r" rtl="1"/>
            <a:r>
              <a:rPr lang="fa-IR" sz="4000" b="1" smtClean="0">
                <a:solidFill>
                  <a:schemeClr val="bg1"/>
                </a:solidFill>
              </a:rPr>
              <a:t>تأکید بر تقاضاهای پنهان</a:t>
            </a:r>
          </a:p>
          <a:p>
            <a:pPr algn="r" rtl="1"/>
            <a:r>
              <a:rPr lang="fa-IR" sz="4000" b="1" smtClean="0">
                <a:solidFill>
                  <a:schemeClr val="bg1"/>
                </a:solidFill>
              </a:rPr>
              <a:t>تأکید بر ارزشهای جدید واضافی</a:t>
            </a:r>
          </a:p>
          <a:p>
            <a:pPr algn="r" rtl="1"/>
            <a:r>
              <a:rPr lang="fa-IR" sz="4000" b="1" smtClean="0">
                <a:solidFill>
                  <a:schemeClr val="bg1"/>
                </a:solidFill>
              </a:rPr>
              <a:t>کشف ارزشهای ویژه</a:t>
            </a:r>
          </a:p>
          <a:p>
            <a:pPr algn="r" rtl="1"/>
            <a:r>
              <a:rPr lang="fa-IR" sz="4000" b="1" smtClean="0">
                <a:solidFill>
                  <a:schemeClr val="bg1"/>
                </a:solidFill>
              </a:rPr>
              <a:t>تقویت ارزشها از طریق شناخت حلقه های ارزشمند وارزش آفرین</a:t>
            </a:r>
          </a:p>
          <a:p>
            <a:pPr algn="r" rtl="1"/>
            <a:r>
              <a:rPr lang="fa-IR" sz="4000" b="1" smtClean="0">
                <a:solidFill>
                  <a:schemeClr val="bg1"/>
                </a:solidFill>
              </a:rPr>
              <a:t>مناسب برای بازارها و شرایط ویژه</a:t>
            </a:r>
            <a:endParaRPr lang="en-US" sz="40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2"/>
          <p:cNvSpPr>
            <a:spLocks noChangeArrowheads="1"/>
          </p:cNvSpPr>
          <p:nvPr/>
        </p:nvSpPr>
        <p:spPr bwMode="auto">
          <a:xfrm>
            <a:off x="3635375" y="2492375"/>
            <a:ext cx="2016125" cy="1871663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600" b="1">
                <a:solidFill>
                  <a:srgbClr val="FF0000"/>
                </a:solidFill>
                <a:latin typeface="Calibri" pitchFamily="34" charset="0"/>
              </a:rPr>
              <a:t>ارزش</a:t>
            </a:r>
            <a:r>
              <a:rPr lang="fa-IR" sz="3600" b="1">
                <a:latin typeface="Calibri" pitchFamily="34" charset="0"/>
              </a:rPr>
              <a:t> از</a:t>
            </a:r>
          </a:p>
          <a:p>
            <a:pPr algn="ctr"/>
            <a:r>
              <a:rPr lang="fa-IR" sz="3600" b="1">
                <a:latin typeface="Calibri" pitchFamily="34" charset="0"/>
              </a:rPr>
              <a:t>دید مشتری</a:t>
            </a:r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1295400" y="4191000"/>
            <a:ext cx="1981200" cy="18288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600" b="1">
                <a:latin typeface="Calibri" pitchFamily="34" charset="0"/>
              </a:rPr>
              <a:t>سرعت</a:t>
            </a: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914400" y="1524000"/>
            <a:ext cx="2057400" cy="19050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600" b="1">
                <a:latin typeface="Calibri" pitchFamily="34" charset="0"/>
              </a:rPr>
              <a:t>منفعت</a:t>
            </a:r>
            <a:endParaRPr lang="en-US" sz="3600" b="1">
              <a:latin typeface="Calibri" pitchFamily="34" charset="0"/>
            </a:endParaRP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6324600" y="1371600"/>
            <a:ext cx="1981200" cy="19050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600" b="1">
                <a:latin typeface="Calibri" pitchFamily="34" charset="0"/>
              </a:rPr>
              <a:t>قیمت</a:t>
            </a:r>
            <a:endParaRPr lang="en-US" sz="3600" b="1">
              <a:latin typeface="Calibri" pitchFamily="34" charset="0"/>
            </a:endParaRP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3505200" y="0"/>
            <a:ext cx="2057400" cy="18288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600" b="1">
                <a:latin typeface="Calibri" pitchFamily="34" charset="0"/>
              </a:rPr>
              <a:t>کیفیت</a:t>
            </a:r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3810000" y="5013325"/>
            <a:ext cx="2016125" cy="1844675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600" b="1">
                <a:latin typeface="Calibri" pitchFamily="34" charset="0"/>
              </a:rPr>
              <a:t>  سهولت</a:t>
            </a:r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6324600" y="3962400"/>
            <a:ext cx="1981200" cy="1828800"/>
          </a:xfrm>
          <a:prstGeom prst="ellipse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600" b="1">
                <a:latin typeface="Calibri" pitchFamily="34" charset="0"/>
              </a:rPr>
              <a:t>خدمت</a:t>
            </a:r>
            <a:endParaRPr lang="en-US" sz="3600" b="1">
              <a:latin typeface="Calibri" pitchFamily="34" charset="0"/>
            </a:endParaRP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572000" y="1828800"/>
            <a:ext cx="46038" cy="685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2895600" y="2819400"/>
            <a:ext cx="762000" cy="304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V="1">
            <a:off x="5562600" y="2590800"/>
            <a:ext cx="838200" cy="533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3124200" y="4114800"/>
            <a:ext cx="838200" cy="5334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4716463" y="4365625"/>
            <a:ext cx="0" cy="647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5364163" y="4076700"/>
            <a:ext cx="1036637" cy="4191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/>
      <p:bldP spid="39939" grpId="0" animBg="1"/>
      <p:bldP spid="39940" grpId="0" animBg="1"/>
      <p:bldP spid="39941" grpId="0" animBg="1"/>
      <p:bldP spid="39943" grpId="0" animBg="1"/>
      <p:bldP spid="39944" grpId="0" animBg="1"/>
      <p:bldP spid="39945" grpId="0" animBg="1"/>
      <p:bldP spid="39948" grpId="0" animBg="1"/>
      <p:bldP spid="39949" grpId="0" animBg="1"/>
      <p:bldP spid="39951" grpId="0" animBg="1"/>
      <p:bldP spid="39952" grpId="0" animBg="1"/>
      <p:bldP spid="39953" grpId="0" animBg="1"/>
      <p:bldP spid="3995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z="3600" b="1" smtClean="0"/>
          </a:p>
        </p:txBody>
      </p:sp>
      <p:sp>
        <p:nvSpPr>
          <p:cNvPr id="4" name="Oval 3"/>
          <p:cNvSpPr/>
          <p:nvPr/>
        </p:nvSpPr>
        <p:spPr>
          <a:xfrm>
            <a:off x="3352800" y="304800"/>
            <a:ext cx="2209800" cy="1828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b="1" dirty="0">
                <a:solidFill>
                  <a:schemeClr val="tx1"/>
                </a:solidFill>
                <a:latin typeface="Arial" pitchFamily="34" charset="0"/>
              </a:rPr>
              <a:t>کشف ارزشها</a:t>
            </a:r>
            <a:endParaRPr lang="en-US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52800" y="2590800"/>
            <a:ext cx="2286000" cy="21336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200" b="1" dirty="0">
                <a:solidFill>
                  <a:schemeClr val="tx1"/>
                </a:solidFill>
              </a:rPr>
              <a:t>مدیریت زنجیره تأمین </a:t>
            </a:r>
            <a:r>
              <a:rPr lang="fa-IR" sz="3600" b="1" dirty="0">
                <a:solidFill>
                  <a:srgbClr val="FF0000"/>
                </a:solidFill>
              </a:rPr>
              <a:t>ارزشمند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67400" y="4114800"/>
            <a:ext cx="2438400" cy="19812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b="1" dirty="0">
                <a:solidFill>
                  <a:schemeClr val="tx1"/>
                </a:solidFill>
              </a:rPr>
              <a:t>منبع یابی ارزشها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85800" y="4191000"/>
            <a:ext cx="2438400" cy="19812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b="1" dirty="0">
                <a:solidFill>
                  <a:schemeClr val="tx1"/>
                </a:solidFill>
              </a:rPr>
              <a:t>ارائه ارزشها</a:t>
            </a:r>
            <a:endParaRPr lang="en-US" sz="3600" b="1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stCxn id="4" idx="4"/>
            <a:endCxn id="5" idx="0"/>
          </p:cNvCxnSpPr>
          <p:nvPr/>
        </p:nvCxnSpPr>
        <p:spPr>
          <a:xfrm rot="16200000" flipH="1">
            <a:off x="4248150" y="2343150"/>
            <a:ext cx="457200" cy="38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895600" y="4267200"/>
            <a:ext cx="685800" cy="3048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486400" y="4114800"/>
            <a:ext cx="685800" cy="381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b="1" dirty="0" smtClean="0">
                <a:solidFill>
                  <a:schemeClr val="bg1"/>
                </a:solidFill>
                <a:cs typeface="+mn-cs"/>
              </a:rPr>
              <a:t>م</a:t>
            </a:r>
            <a:r>
              <a:rPr lang="fa-IR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+mn-cs"/>
              </a:rPr>
              <a:t>دیریت زنجیره تأمین سرآمد:</a:t>
            </a:r>
            <a:r>
              <a:rPr lang="fa-IR" b="1" dirty="0" smtClean="0">
                <a:solidFill>
                  <a:schemeClr val="bg1"/>
                </a:solidFill>
                <a:cs typeface="+mn-cs"/>
              </a:rPr>
              <a:t/>
            </a:r>
            <a:br>
              <a:rPr lang="fa-IR" b="1" dirty="0" smtClean="0">
                <a:solidFill>
                  <a:schemeClr val="bg1"/>
                </a:solidFill>
                <a:cs typeface="+mn-cs"/>
              </a:rPr>
            </a:br>
            <a:r>
              <a:rPr lang="en-US" b="1" dirty="0" smtClean="0">
                <a:solidFill>
                  <a:schemeClr val="bg1"/>
                </a:solidFill>
                <a:cs typeface="+mn-cs"/>
              </a:rPr>
              <a:t>  </a:t>
            </a:r>
            <a:r>
              <a:rPr lang="en-US" sz="3100" b="1" dirty="0" smtClean="0">
                <a:solidFill>
                  <a:srgbClr val="FF0000"/>
                </a:solidFill>
                <a:cs typeface="+mn-cs"/>
              </a:rPr>
              <a:t>EXCELLENT</a:t>
            </a:r>
            <a:r>
              <a:rPr lang="en-US" sz="3100" b="1" dirty="0" smtClean="0">
                <a:solidFill>
                  <a:schemeClr val="bg1"/>
                </a:solidFill>
                <a:cs typeface="+mn-cs"/>
              </a:rPr>
              <a:t>    </a:t>
            </a:r>
            <a:r>
              <a:rPr lang="en-US" sz="3100" b="1" dirty="0" smtClean="0">
                <a:solidFill>
                  <a:srgbClr val="FFFF00"/>
                </a:solidFill>
                <a:cs typeface="+mn-cs"/>
              </a:rPr>
              <a:t>SUPPLY    CHAIN   MANAGEMENT     </a:t>
            </a:r>
            <a:endParaRPr lang="en-US" sz="3100" b="1" dirty="0">
              <a:solidFill>
                <a:srgbClr val="FFFF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charset="0"/>
              <a:buNone/>
            </a:pPr>
            <a:r>
              <a:rPr lang="fa-IR" sz="4000" b="1" smtClean="0">
                <a:solidFill>
                  <a:schemeClr val="bg1"/>
                </a:solidFill>
              </a:rPr>
              <a:t> استفاده از انواع تکنیکها واستراتژیها وتلاش   برای تکمیل وتکامل زنجیره تأمین وافزایش  بهره وری تأمین از طریق پاسخگوئی به  تقاضاهای قابل پیش بینی و غیرقابل پیش بینی وفراهم کردن سطح بالائی از خدمات ،ارزش اضافی وکیفیت چشمگیر</a:t>
            </a:r>
            <a:endParaRPr lang="en-US" sz="40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60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ویژگیها :</a:t>
            </a:r>
            <a:endParaRPr lang="en-US" sz="6000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حساسیت به بهره وری تأمین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توجه ویژه به کارائی واثربخشی در تأمین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حفظ ارتباط با مشتریان وارائه سطح بالای خدمات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یادگیری وبکارگیری پدیده های نوین وتکنیکها  وشیوه های مفید وموثر در تأمین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کنار گذاردن وخودداری از شیوه های کهنه غیر موثر وتکراری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198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z="3600" b="1" smtClean="0"/>
          </a:p>
        </p:txBody>
      </p:sp>
      <p:sp>
        <p:nvSpPr>
          <p:cNvPr id="4" name="Oval 3"/>
          <p:cNvSpPr/>
          <p:nvPr/>
        </p:nvSpPr>
        <p:spPr>
          <a:xfrm>
            <a:off x="3352800" y="304800"/>
            <a:ext cx="2209800" cy="18288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b="1" dirty="0">
                <a:solidFill>
                  <a:schemeClr val="tx1"/>
                </a:solidFill>
                <a:latin typeface="Arial" pitchFamily="34" charset="0"/>
              </a:rPr>
              <a:t>کارایی</a:t>
            </a:r>
            <a:endParaRPr lang="en-US" sz="3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52800" y="2590800"/>
            <a:ext cx="2286000" cy="21336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b="1" dirty="0">
                <a:solidFill>
                  <a:schemeClr val="tx1"/>
                </a:solidFill>
              </a:rPr>
              <a:t>مدیریت زنجیره تأمین </a:t>
            </a:r>
            <a:r>
              <a:rPr lang="fa-IR" sz="3600" b="1" dirty="0">
                <a:solidFill>
                  <a:srgbClr val="FF0000"/>
                </a:solidFill>
              </a:rPr>
              <a:t>سرآمد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867400" y="4114800"/>
            <a:ext cx="2438400" cy="19812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b="1" dirty="0">
                <a:solidFill>
                  <a:schemeClr val="tx1"/>
                </a:solidFill>
              </a:rPr>
              <a:t>سودمندی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85800" y="4191000"/>
            <a:ext cx="2438400" cy="19812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b="1" dirty="0">
                <a:solidFill>
                  <a:schemeClr val="tx1"/>
                </a:solidFill>
              </a:rPr>
              <a:t>بهره وری</a:t>
            </a:r>
            <a:endParaRPr lang="en-US" sz="3600" b="1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stCxn id="4" idx="4"/>
            <a:endCxn id="5" idx="0"/>
          </p:cNvCxnSpPr>
          <p:nvPr/>
        </p:nvCxnSpPr>
        <p:spPr>
          <a:xfrm rot="16200000" flipH="1">
            <a:off x="4248150" y="2343150"/>
            <a:ext cx="457200" cy="38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2895600" y="4267200"/>
            <a:ext cx="685800" cy="3048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486400" y="4114800"/>
            <a:ext cx="685800" cy="3810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mtClean="0"/>
          </a:p>
        </p:txBody>
      </p:sp>
      <p:sp>
        <p:nvSpPr>
          <p:cNvPr id="4" name="Oval 3"/>
          <p:cNvSpPr/>
          <p:nvPr/>
        </p:nvSpPr>
        <p:spPr>
          <a:xfrm>
            <a:off x="228600" y="1828800"/>
            <a:ext cx="2133600" cy="1981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ALIVE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chemeClr val="tx1"/>
                </a:solidFill>
              </a:rPr>
              <a:t>SUPPLY CHAIN MANAGEMENT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b="1" dirty="0">
                <a:solidFill>
                  <a:schemeClr val="tx1"/>
                </a:solidFill>
              </a:rPr>
              <a:t>مدیریت زنجیره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b="1" dirty="0">
                <a:solidFill>
                  <a:schemeClr val="tx1"/>
                </a:solidFill>
              </a:rPr>
              <a:t>تأمین هوشیار</a:t>
            </a:r>
            <a:endParaRPr lang="en-US" sz="1600" b="1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endCxn id="10" idx="2"/>
          </p:cNvCxnSpPr>
          <p:nvPr/>
        </p:nvCxnSpPr>
        <p:spPr>
          <a:xfrm flipV="1">
            <a:off x="1981200" y="685800"/>
            <a:ext cx="2514600" cy="12954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648200" y="4038600"/>
            <a:ext cx="2590800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V</a:t>
            </a:r>
            <a:r>
              <a:rPr lang="en-US" sz="1600" b="1" dirty="0">
                <a:solidFill>
                  <a:schemeClr val="tx1"/>
                </a:solidFill>
              </a:rPr>
              <a:t>ALUED	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SUPPLY CHAIN MANAGEMENT</a:t>
            </a: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200" b="1" dirty="0">
                <a:solidFill>
                  <a:schemeClr val="tx1"/>
                </a:solidFill>
              </a:rPr>
              <a:t>مدیریت زنجیره ارزش ارزشمند</a:t>
            </a:r>
            <a:endParaRPr lang="en-US" sz="12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286000" y="1981200"/>
            <a:ext cx="2209800" cy="6477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495800" y="0"/>
            <a:ext cx="2590800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A</a:t>
            </a:r>
            <a:r>
              <a:rPr lang="en-US" sz="1600" b="1" dirty="0">
                <a:solidFill>
                  <a:schemeClr val="tx1"/>
                </a:solidFill>
              </a:rPr>
              <a:t>GILE SUPPLY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tx1"/>
                </a:solidFill>
              </a:rPr>
              <a:t>CHAIN MANAGEMENT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400" b="1" dirty="0">
                <a:solidFill>
                  <a:schemeClr val="tx1"/>
                </a:solidFill>
              </a:rPr>
              <a:t>مدیریت زنجیره ارزش چابک</a:t>
            </a:r>
            <a:endParaRPr lang="en-US" sz="14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286000" y="2971800"/>
            <a:ext cx="2286000" cy="1905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495800" y="1371600"/>
            <a:ext cx="2590800" cy="1295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rgbClr val="FF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L</a:t>
            </a:r>
            <a:r>
              <a:rPr lang="en-US" sz="1600" b="1" dirty="0">
                <a:solidFill>
                  <a:schemeClr val="tx1"/>
                </a:solidFill>
              </a:rPr>
              <a:t>EAN  SUPPLY </a:t>
            </a:r>
            <a:r>
              <a:rPr lang="en-US" sz="1200" b="1" dirty="0">
                <a:solidFill>
                  <a:schemeClr val="tx1"/>
                </a:solidFill>
              </a:rPr>
              <a:t>CHAIN  MANAGEMENT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400" b="1" dirty="0">
                <a:solidFill>
                  <a:schemeClr val="tx1"/>
                </a:solidFill>
              </a:rPr>
              <a:t>مدیریت زنجیره ارزش نا ب</a:t>
            </a:r>
            <a:endParaRPr lang="en-US" sz="1400" b="1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>
            <a:stCxn id="4" idx="5"/>
          </p:cNvCxnSpPr>
          <p:nvPr/>
        </p:nvCxnSpPr>
        <p:spPr>
          <a:xfrm rot="16200000" flipH="1">
            <a:off x="2860676" y="2708275"/>
            <a:ext cx="1052512" cy="2674937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572000" y="2667000"/>
            <a:ext cx="2590800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I</a:t>
            </a:r>
            <a:r>
              <a:rPr lang="en-US" sz="1600" b="1" dirty="0">
                <a:solidFill>
                  <a:schemeClr val="tx1"/>
                </a:solidFill>
              </a:rPr>
              <a:t>NTEGRATED </a:t>
            </a:r>
            <a:r>
              <a:rPr lang="en-US" sz="1400" b="1" dirty="0">
                <a:solidFill>
                  <a:schemeClr val="tx1"/>
                </a:solidFill>
              </a:rPr>
              <a:t>SUPPLY CHAIN MANAGEMENT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400" b="1" dirty="0">
                <a:solidFill>
                  <a:schemeClr val="tx1"/>
                </a:solidFill>
              </a:rPr>
              <a:t>مدیریت زنجیره ارزش یکپارچه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1676400" y="3733800"/>
            <a:ext cx="3124200" cy="22098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4800600" y="5486400"/>
            <a:ext cx="2514600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</a:rPr>
              <a:t>E</a:t>
            </a:r>
            <a:r>
              <a:rPr lang="en-US" sz="1600" b="1" dirty="0">
                <a:solidFill>
                  <a:schemeClr val="tx1"/>
                </a:solidFill>
              </a:rPr>
              <a:t>XCELENT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</a:rPr>
              <a:t>SUPPLY CHAIN  MANAGEMENTY</a:t>
            </a:r>
          </a:p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400" b="1" dirty="0">
                <a:solidFill>
                  <a:schemeClr val="tx1"/>
                </a:solidFill>
              </a:rPr>
              <a:t>مدیریت زنجیره ارزش سرآمد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4" grpId="0" animBg="1"/>
      <p:bldP spid="20" grpId="0" animBg="1"/>
      <p:bldP spid="3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 تعریف مدیریت زنجیره ارزش </a:t>
            </a:r>
            <a:r>
              <a:rPr lang="fa-I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هوشیار</a:t>
            </a:r>
            <a:r>
              <a:rPr lang="fa-I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:</a:t>
            </a: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+mn-cs"/>
              </a:rPr>
              <a:t>ALIVE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Arial" charset="0"/>
              <a:buNone/>
            </a:pPr>
            <a:r>
              <a:rPr lang="fa-IR" sz="4400" b="1" smtClean="0">
                <a:solidFill>
                  <a:schemeClr val="bg1"/>
                </a:solidFill>
              </a:rPr>
              <a:t>استفاده از مدیریت های چندگانه ونوین برای پاسخگوئی بهتر به «</a:t>
            </a:r>
            <a:r>
              <a:rPr lang="fa-IR" sz="4400" b="1" smtClean="0">
                <a:solidFill>
                  <a:srgbClr val="FFFF00"/>
                </a:solidFill>
              </a:rPr>
              <a:t>تحولات ونیازمندی ها</a:t>
            </a:r>
            <a:r>
              <a:rPr lang="fa-IR" sz="4400" b="1" smtClean="0">
                <a:solidFill>
                  <a:schemeClr val="bg1"/>
                </a:solidFill>
              </a:rPr>
              <a:t>»از طریق بهبود مستمر« </a:t>
            </a:r>
            <a:r>
              <a:rPr lang="fa-IR" sz="4400" b="1" smtClean="0">
                <a:solidFill>
                  <a:srgbClr val="FFFF00"/>
                </a:solidFill>
              </a:rPr>
              <a:t>توانمندی ورقابتمندی</a:t>
            </a:r>
            <a:r>
              <a:rPr lang="fa-IR" sz="4400" b="1" smtClean="0">
                <a:solidFill>
                  <a:schemeClr val="bg1"/>
                </a:solidFill>
              </a:rPr>
              <a:t>» وافزایش « </a:t>
            </a:r>
            <a:r>
              <a:rPr lang="fa-IR" sz="4400" b="1" smtClean="0">
                <a:solidFill>
                  <a:srgbClr val="FFFF00"/>
                </a:solidFill>
              </a:rPr>
              <a:t>رضایت مندی وارزشمندی</a:t>
            </a:r>
            <a:r>
              <a:rPr lang="fa-IR" sz="4400" b="1" smtClean="0">
                <a:solidFill>
                  <a:schemeClr val="bg1"/>
                </a:solidFill>
              </a:rPr>
              <a:t>» زنجیره تأمین</a:t>
            </a:r>
            <a:endParaRPr lang="en-US" sz="4400" b="1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91600" cy="1417638"/>
          </a:xfrm>
        </p:spPr>
        <p:txBody>
          <a:bodyPr rtlCol="0">
            <a:normAutofit fontScale="90000"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ارتباط </a:t>
            </a:r>
            <a:r>
              <a:rPr lang="fa-IR" b="1" dirty="0" smtClean="0">
                <a:solidFill>
                  <a:srgbClr val="FF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استراتژی های رقابتی </a:t>
            </a:r>
            <a:r>
              <a:rPr lang="fa-IR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واستراتژیهای زنجیره تأمین</a:t>
            </a:r>
            <a:r>
              <a:rPr lang="fa-IR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:</a:t>
            </a:r>
            <a:endParaRPr lang="en-US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الف: استراتژی « </a:t>
            </a: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مزیت قیمت تمام شده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» با «</a:t>
            </a: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رویکرد زنجیره تأمین ناب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» مرتبط است زیرا:</a:t>
            </a:r>
          </a:p>
          <a:p>
            <a:pPr algn="r" rtl="1">
              <a:buFont typeface="Wingdings" pitchFamily="2" charset="2"/>
              <a:buChar char="ü"/>
            </a:pPr>
            <a:endParaRPr lang="fa-IR" sz="36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دارای ارتباطی بلندمدت ومحکم باتأمین کنندگان است.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محصولاتی استاندارد برای مشتریان تأمین میکند.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به توزیع ارزان قیمت توجه دارد.</a:t>
            </a:r>
            <a:endParaRPr lang="en-US" sz="36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/>
          <a:lstStyle/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ب: 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استراتژی«</a:t>
            </a:r>
            <a:r>
              <a:rPr lang="fa-IR" sz="4000" b="1" smtClean="0">
                <a:solidFill>
                  <a:srgbClr val="FFFF00"/>
                </a:solidFill>
                <a:latin typeface="Arial" charset="0"/>
              </a:rPr>
              <a:t>تمایز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» بارویکرد« </a:t>
            </a:r>
            <a:r>
              <a:rPr lang="fa-IR" sz="4000" b="1" smtClean="0">
                <a:solidFill>
                  <a:srgbClr val="FFFF00"/>
                </a:solidFill>
                <a:latin typeface="Arial" charset="0"/>
              </a:rPr>
              <a:t>زنجیره تأمین چابک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» مرتبط است زیرا:</a:t>
            </a:r>
          </a:p>
          <a:p>
            <a:pPr algn="r" rtl="1">
              <a:buFont typeface="Wingdings" pitchFamily="2" charset="2"/>
              <a:buChar char="ü"/>
            </a:pPr>
            <a:endParaRPr lang="fa-IR" sz="36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انعطاف پذیر وسریع است.</a:t>
            </a:r>
          </a:p>
          <a:p>
            <a:pPr algn="r" rtl="1">
              <a:buFont typeface="Wingdings" pitchFamily="2" charset="2"/>
              <a:buChar char="ü"/>
            </a:pPr>
            <a:endParaRPr lang="fa-IR" sz="40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توان پاسخگوئی به کالاهای سفارشی دارد.</a:t>
            </a:r>
          </a:p>
          <a:p>
            <a:pPr algn="r" rtl="1">
              <a:buFont typeface="Wingdings" pitchFamily="2" charset="2"/>
              <a:buChar char="ü"/>
            </a:pPr>
            <a:endParaRPr lang="fa-IR" sz="40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تحول گرا وتنوع پذیر است.</a:t>
            </a:r>
            <a:endParaRPr lang="en-US" sz="40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/>
          <a:lstStyle/>
          <a:p>
            <a:pPr algn="r" rtl="1">
              <a:buFont typeface="Arial" charset="0"/>
              <a:buNone/>
            </a:pPr>
            <a:endParaRPr lang="fa-IR" sz="36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بسیاری از پدیده ها وتحولات رااز نقطه پایان آن آغاز کنید.</a:t>
            </a:r>
          </a:p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 نقطه پایان تحول  « </a:t>
            </a: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ارزش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» است که شامل: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ا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رزش </a:t>
            </a: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ا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ضافی مادی ومعنوی 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ر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شدو</a:t>
            </a: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ر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ضایت بیشتر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ز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ایش فرصتها و</a:t>
            </a: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ز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ندگی بهتر</a:t>
            </a:r>
          </a:p>
          <a:p>
            <a:pPr algn="r" rtl="1">
              <a:buFont typeface="Wingdings" pitchFamily="2" charset="2"/>
              <a:buChar char="ü"/>
            </a:pP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ش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کوفایی استعدادها و</a:t>
            </a: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ش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ادی بیشتراست.</a:t>
            </a:r>
            <a:endParaRPr lang="fa-IR" sz="3600" b="1" smtClean="0">
              <a:solidFill>
                <a:srgbClr val="FFFF00"/>
              </a:solidFill>
              <a:latin typeface="Arial" charset="0"/>
            </a:endParaRPr>
          </a:p>
          <a:p>
            <a:pPr algn="r" rtl="1">
              <a:buFont typeface="Arial" charset="0"/>
              <a:buNone/>
            </a:pPr>
            <a:endParaRPr lang="fa-IR" sz="3600" b="1" smtClean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/>
          <a:lstStyle/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ج: استراتژی «</a:t>
            </a: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کانون</a:t>
            </a:r>
            <a:r>
              <a:rPr lang="en-US" sz="3600" b="1" smtClean="0">
                <a:solidFill>
                  <a:srgbClr val="FFFF00"/>
                </a:solidFill>
                <a:latin typeface="Arial" charset="0"/>
                <a:cs typeface="Arial" charset="0"/>
              </a:rPr>
              <a:t> </a:t>
            </a:r>
            <a:r>
              <a:rPr lang="en-US" sz="3600" b="1" smtClean="0">
                <a:solidFill>
                  <a:schemeClr val="bg1"/>
                </a:solidFill>
                <a:latin typeface="Arial" charset="0"/>
                <a:cs typeface="Arial" charset="0"/>
              </a:rPr>
              <a:t>FOCUS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»بارویکرد «</a:t>
            </a: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زنجیره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a-IR" sz="3600" b="1" smtClean="0">
                <a:solidFill>
                  <a:srgbClr val="FFFF00"/>
                </a:solidFill>
                <a:latin typeface="Arial" charset="0"/>
              </a:rPr>
              <a:t>تأمین ارزشمند</a:t>
            </a: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» مرتبط است زیرا:</a:t>
            </a:r>
          </a:p>
          <a:p>
            <a:pPr algn="r" rtl="1">
              <a:buFont typeface="Arial" charset="0"/>
              <a:buNone/>
            </a:pPr>
            <a:endParaRPr lang="fa-IR" sz="36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به ارزشهای گروههای خاص توجه دارد.</a:t>
            </a:r>
          </a:p>
          <a:p>
            <a:pPr algn="r" rtl="1">
              <a:buFont typeface="Wingdings" pitchFamily="2" charset="2"/>
              <a:buChar char="ü"/>
            </a:pPr>
            <a:endParaRPr lang="fa-IR" sz="36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برعوامل ویژه (محصول یا بازار خاص) تأکید می کند.</a:t>
            </a:r>
          </a:p>
          <a:p>
            <a:pPr algn="r" rtl="1">
              <a:buFont typeface="Wingdings" pitchFamily="2" charset="2"/>
              <a:buChar char="ü"/>
            </a:pPr>
            <a:endParaRPr lang="fa-IR" sz="3600" b="1" smtClean="0">
              <a:solidFill>
                <a:schemeClr val="bg1"/>
              </a:solidFill>
              <a:latin typeface="Arial" charset="0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به ارزشها وتقاضای پنهان توجه دارد.</a:t>
            </a:r>
            <a:endParaRPr lang="en-US" sz="36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 rtlCol="0">
            <a:normAutofit lnSpcReduction="10000"/>
          </a:bodyPr>
          <a:lstStyle/>
          <a:p>
            <a:pPr algn="r" rtl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د: استراتژی رقابتی «</a:t>
            </a:r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</a:rPr>
              <a:t>مزیت مکمل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»بارویکرد « </a:t>
            </a:r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</a:rPr>
              <a:t>زنجیره تأمین یکپارچه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» مرتبط است زیرا:</a:t>
            </a: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ازپیوند پتانسیل های داخلی وخارجی برای تأمین بیشتر وبهتر استفاده می کند.</a:t>
            </a: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شبکه ای از مزیت ها را بعنوان مزیت مکمل وکامل شناسائی کرده واز آنها بهره مند می شود.</a:t>
            </a: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به هم افزائی،همکاری،همبستگی وهمیاری توجه ویژه دارد.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382000" cy="6096000"/>
          </a:xfrm>
        </p:spPr>
        <p:txBody>
          <a:bodyPr rtlCol="0">
            <a:normAutofit lnSpcReduction="10000"/>
          </a:bodyPr>
          <a:lstStyle/>
          <a:p>
            <a:pPr algn="r" rtl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ه: استراتژی رقابتی چندگانه با « </a:t>
            </a:r>
            <a:r>
              <a:rPr lang="fa-IR" sz="3600" b="1" dirty="0" smtClean="0">
                <a:solidFill>
                  <a:srgbClr val="FFFF00"/>
                </a:solidFill>
                <a:latin typeface="Arial" pitchFamily="34" charset="0"/>
              </a:rPr>
              <a:t>رویکرد زنجیره ای موثر</a:t>
            </a: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» مرتبط است زیرا: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به مفید وموثربودن انواع رویکردها توجه دارد.</a:t>
            </a: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به افزایش منافع وکاهش موانع واستفاده از انواع منابع تأکید می کند.</a:t>
            </a: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fa-IR" sz="36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3600" b="1" dirty="0" smtClean="0">
                <a:solidFill>
                  <a:schemeClr val="bg1"/>
                </a:solidFill>
                <a:latin typeface="Arial" pitchFamily="34" charset="0"/>
              </a:rPr>
              <a:t>با بهره وری زنجیره تأمین به بهره وری بازاریابی کمک می کند.</a:t>
            </a:r>
            <a:endParaRPr lang="en-US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rgbClr val="FF0000"/>
          </a:solidFill>
        </p:spPr>
        <p:txBody>
          <a:bodyPr rtlCol="0">
            <a:normAutofit fontScale="90000"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b="1" dirty="0" smtClean="0">
                <a:solidFill>
                  <a:schemeClr val="bg1"/>
                </a:solidFill>
                <a:cs typeface="+mn-cs"/>
              </a:rPr>
              <a:t>«</a:t>
            </a:r>
            <a:r>
              <a:rPr lang="fa-IR" sz="6000" b="1" dirty="0" smtClean="0">
                <a:solidFill>
                  <a:srgbClr val="FFFF00"/>
                </a:solidFill>
                <a:cs typeface="+mn-cs"/>
              </a:rPr>
              <a:t>اساس واسرار</a:t>
            </a:r>
            <a:r>
              <a:rPr lang="fa-IR" b="1" dirty="0" smtClean="0">
                <a:solidFill>
                  <a:schemeClr val="bg1"/>
                </a:solidFill>
                <a:cs typeface="+mn-cs"/>
              </a:rPr>
              <a:t>» </a:t>
            </a:r>
            <a:r>
              <a:rPr lang="fa-IR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+mn-cs"/>
              </a:rPr>
              <a:t>موفقیت مدیریت زنجیره تأمین </a:t>
            </a:r>
            <a:endParaRPr lang="en-US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/>
          <a:lstStyle/>
          <a:p>
            <a:pPr algn="r" rtl="1">
              <a:buFont typeface="Arial" charset="0"/>
              <a:buNone/>
            </a:pPr>
            <a:r>
              <a:rPr lang="fa-IR" sz="5400" b="1" smtClean="0">
                <a:solidFill>
                  <a:srgbClr val="FFFF00"/>
                </a:solidFill>
                <a:latin typeface="Arial" charset="0"/>
              </a:rPr>
              <a:t>ا : 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استراتژیهای مدیریت زنجیره تأمین را با استراتژیهای رقابتی بنگاه هماهنگ کنید.</a:t>
            </a:r>
          </a:p>
          <a:p>
            <a:pPr algn="r" rtl="1">
              <a:buFont typeface="Arial" charset="0"/>
              <a:buNone/>
            </a:pPr>
            <a:r>
              <a:rPr lang="fa-IR" sz="4400" b="1" smtClean="0">
                <a:solidFill>
                  <a:srgbClr val="FFFF00"/>
                </a:solidFill>
                <a:latin typeface="Arial" charset="0"/>
              </a:rPr>
              <a:t>س</a:t>
            </a:r>
            <a:r>
              <a:rPr lang="fa-IR" sz="5400" b="1" smtClean="0">
                <a:solidFill>
                  <a:srgbClr val="FFFF00"/>
                </a:solidFill>
                <a:latin typeface="Arial" charset="0"/>
              </a:rPr>
              <a:t>: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ساختار لازم برای سرعت وسهولت انجام امور مدیریت زنجیره تأمین ایجاد کنید.</a:t>
            </a:r>
          </a:p>
          <a:p>
            <a:pPr algn="r" rtl="1">
              <a:buFont typeface="Arial" charset="0"/>
              <a:buNone/>
            </a:pPr>
            <a:r>
              <a:rPr lang="fa-IR" sz="5400" b="1" smtClean="0">
                <a:solidFill>
                  <a:srgbClr val="FFFF00"/>
                </a:solidFill>
                <a:latin typeface="Arial" charset="0"/>
              </a:rPr>
              <a:t>ا:</a:t>
            </a:r>
            <a:r>
              <a:rPr lang="fa-IR" sz="4800" b="1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ابزار،امکانات وافراد لازم ومناسب برای دستیابی به اهداف هریک از رویکردهای زنجیره تأمین فراهم کنید.</a:t>
            </a:r>
            <a:endParaRPr lang="en-US" sz="48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705600"/>
          </a:xfrm>
        </p:spPr>
        <p:txBody>
          <a:bodyPr/>
          <a:lstStyle/>
          <a:p>
            <a:pPr algn="r" rtl="1">
              <a:buFont typeface="Arial" charset="0"/>
              <a:buNone/>
            </a:pPr>
            <a:r>
              <a:rPr lang="fa-IR" sz="5400" b="1" smtClean="0">
                <a:solidFill>
                  <a:srgbClr val="FFFF00"/>
                </a:solidFill>
                <a:latin typeface="Arial" charset="0"/>
              </a:rPr>
              <a:t>س: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سیستم ها وسازوکارهای ساده وسنجیده شده ای برای هر یک از امور مرتبط با زنجیره تأمین ارائه دهید.</a:t>
            </a:r>
          </a:p>
          <a:p>
            <a:pPr algn="r" rtl="1">
              <a:buFont typeface="Arial" charset="0"/>
              <a:buNone/>
            </a:pPr>
            <a:endParaRPr lang="fa-IR" sz="5400" b="1" smtClean="0">
              <a:solidFill>
                <a:srgbClr val="FFFF00"/>
              </a:solidFill>
              <a:latin typeface="Arial" charset="0"/>
            </a:endParaRPr>
          </a:p>
          <a:p>
            <a:pPr algn="r" rtl="1">
              <a:buFont typeface="Arial" charset="0"/>
              <a:buNone/>
            </a:pPr>
            <a:r>
              <a:rPr lang="fa-IR" sz="5400" b="1" smtClean="0">
                <a:solidFill>
                  <a:srgbClr val="FFFF00"/>
                </a:solidFill>
                <a:latin typeface="Arial" charset="0"/>
              </a:rPr>
              <a:t>و: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ویژگیها ، وظایف و ورزیدگی های لازم برای انجام هر یک از رویکردها ومدیریت های زنجیره تأمین را مشخص کرده وبا توجه به واقعیت های بنگاه ، شرایط محیطی وبازارها متحول کنید</a:t>
            </a:r>
            <a:r>
              <a:rPr lang="en-US" sz="4000" b="1" smtClean="0">
                <a:solidFill>
                  <a:schemeClr val="bg1"/>
                </a:solidFill>
                <a:latin typeface="Arial" charset="0"/>
                <a:cs typeface="Arial" charset="0"/>
              </a:rPr>
              <a:t>.</a:t>
            </a:r>
            <a:endParaRPr lang="en-US" sz="5400" b="1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400800"/>
          </a:xfrm>
        </p:spPr>
        <p:txBody>
          <a:bodyPr/>
          <a:lstStyle/>
          <a:p>
            <a:pPr algn="r" rtl="1">
              <a:buFont typeface="Arial" charset="0"/>
              <a:buNone/>
            </a:pPr>
            <a:r>
              <a:rPr lang="fa-IR" sz="5400" b="1" smtClean="0">
                <a:solidFill>
                  <a:srgbClr val="FFFF00"/>
                </a:solidFill>
                <a:latin typeface="Arial" charset="0"/>
              </a:rPr>
              <a:t>ا: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الگوهای موفق را بشناسید والگویی مناسب واقتضائی واقتصادی برای مدیریت بهتر زنجیره تأمین بنگاه بسازید.</a:t>
            </a:r>
          </a:p>
          <a:p>
            <a:pPr algn="r" rtl="1">
              <a:buFont typeface="Arial" charset="0"/>
              <a:buNone/>
            </a:pPr>
            <a:r>
              <a:rPr lang="fa-IR" sz="5400" b="1" smtClean="0">
                <a:solidFill>
                  <a:srgbClr val="FFFF00"/>
                </a:solidFill>
                <a:latin typeface="Arial" charset="0"/>
              </a:rPr>
              <a:t>س: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سیاستهای زنجیره تأمین راباتوجه به چالشها وشرایط تنظیم واجرا کنید.</a:t>
            </a:r>
          </a:p>
          <a:p>
            <a:pPr algn="r" rtl="1">
              <a:buFont typeface="Arial" charset="0"/>
              <a:buNone/>
            </a:pPr>
            <a:r>
              <a:rPr lang="fa-IR" sz="5400" b="1" smtClean="0">
                <a:solidFill>
                  <a:srgbClr val="FFFF00"/>
                </a:solidFill>
                <a:latin typeface="Arial" charset="0"/>
              </a:rPr>
              <a:t>ر:</a:t>
            </a:r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رویه ها وروشهای نوین درانجام امور مربوط به زنجیره تأمین را با یادگیری ومطالعه پدیده های نوین در این حوزه بهبود بخشید.</a:t>
            </a:r>
            <a:endParaRPr lang="en-US" sz="5400" b="1" smtClean="0">
              <a:solidFill>
                <a:srgbClr val="FFFF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00800"/>
          </a:xfrm>
        </p:spPr>
        <p:txBody>
          <a:bodyPr rtlCol="0">
            <a:normAutofit lnSpcReduction="10000"/>
          </a:bodyPr>
          <a:lstStyle/>
          <a:p>
            <a:pPr algn="r" rtl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5400" dirty="0" smtClean="0">
                <a:solidFill>
                  <a:srgbClr val="FFFF00"/>
                </a:solidFill>
                <a:latin typeface="Arial" pitchFamily="34" charset="0"/>
              </a:rPr>
              <a:t>ا: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ارزیابی مدیریت زنجیره تأمین بنگاه را از طریق نظام پایش وسنجش عملکرد جدی گرفته واقدامات لازم جهت اصلاح امور وباز مهندسی فرایندها انجام دهید.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5400" b="1" dirty="0" smtClean="0">
                <a:solidFill>
                  <a:srgbClr val="FFFF00"/>
                </a:solidFill>
                <a:latin typeface="Arial" pitchFamily="34" charset="0"/>
              </a:rPr>
              <a:t>ر: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رقابت را بعنوان بستر خلاقیت ونوآوری باور  کنید وبا روحیه ارزش آفرینی وامیدواری، راه   کارهای نوآورانه ،رفتار حرفه ای ورعایت ده   فرمان « </a:t>
            </a:r>
            <a:r>
              <a:rPr lang="fa-IR" sz="4000" b="1" dirty="0" smtClean="0">
                <a:solidFill>
                  <a:srgbClr val="FF0000"/>
                </a:solidFill>
                <a:latin typeface="Arial" pitchFamily="34" charset="0"/>
              </a:rPr>
              <a:t>اساس واسرار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» موفقیت مدیریت زنجیره تأمین ،رضایت و خشنودی ذینفعان  ومشتریان خود را طور دائم بهبود بخشید.</a:t>
            </a:r>
            <a:endParaRPr lang="en-US" sz="5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2"/>
          <p:cNvSpPr>
            <a:spLocks noChangeArrowheads="1"/>
          </p:cNvSpPr>
          <p:nvPr/>
        </p:nvSpPr>
        <p:spPr bwMode="auto">
          <a:xfrm>
            <a:off x="3203575" y="260350"/>
            <a:ext cx="2743200" cy="25146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200" b="1">
                <a:latin typeface="Times New Roman" pitchFamily="18" charset="0"/>
                <a:cs typeface="Times New Roman" pitchFamily="18" charset="0"/>
              </a:rPr>
              <a:t>سازماندهی </a:t>
            </a:r>
          </a:p>
          <a:p>
            <a:pPr algn="ctr"/>
            <a:r>
              <a:rPr lang="fa-IR" sz="3200" b="1">
                <a:latin typeface="Times New Roman" pitchFamily="18" charset="0"/>
                <a:cs typeface="Times New Roman" pitchFamily="18" charset="0"/>
              </a:rPr>
              <a:t>مجدد</a:t>
            </a:r>
          </a:p>
          <a:p>
            <a:pPr algn="ctr"/>
            <a:r>
              <a:rPr lang="en-US" sz="2000" b="1">
                <a:latin typeface="Times New Roman" pitchFamily="18" charset="0"/>
                <a:cs typeface="Times New Roman" pitchFamily="18" charset="0"/>
              </a:rPr>
              <a:t>REORGANIZING</a:t>
            </a:r>
          </a:p>
        </p:txBody>
      </p:sp>
      <p:sp>
        <p:nvSpPr>
          <p:cNvPr id="24579" name="Oval 3"/>
          <p:cNvSpPr>
            <a:spLocks noChangeArrowheads="1"/>
          </p:cNvSpPr>
          <p:nvPr/>
        </p:nvSpPr>
        <p:spPr bwMode="auto">
          <a:xfrm>
            <a:off x="827088" y="3644900"/>
            <a:ext cx="2857500" cy="252095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200" b="1">
                <a:latin typeface="Times New Roman" pitchFamily="18" charset="0"/>
                <a:cs typeface="Times New Roman" pitchFamily="18" charset="0"/>
              </a:rPr>
              <a:t>مهندسی</a:t>
            </a:r>
          </a:p>
          <a:p>
            <a:pPr algn="ctr"/>
            <a:r>
              <a:rPr lang="fa-IR" sz="3200" b="1">
                <a:latin typeface="Times New Roman" pitchFamily="18" charset="0"/>
                <a:cs typeface="Times New Roman" pitchFamily="18" charset="0"/>
              </a:rPr>
              <a:t>مجدد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>
                <a:latin typeface="Times New Roman" pitchFamily="18" charset="0"/>
                <a:cs typeface="Times New Roman" pitchFamily="18" charset="0"/>
              </a:rPr>
              <a:t>REENGINEERING</a:t>
            </a:r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5651500" y="3500438"/>
            <a:ext cx="2743200" cy="2514600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3200" b="1">
                <a:latin typeface="Times New Roman" pitchFamily="18" charset="0"/>
                <a:cs typeface="Times New Roman" pitchFamily="18" charset="0"/>
              </a:rPr>
              <a:t>نوآفرينی</a:t>
            </a:r>
            <a:endParaRPr lang="en-US" sz="3200" b="1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>
                <a:latin typeface="Times New Roman" pitchFamily="18" charset="0"/>
                <a:cs typeface="Times New Roman" pitchFamily="18" charset="0"/>
              </a:rPr>
              <a:t>REINVENTING</a:t>
            </a: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 flipH="1">
            <a:off x="2438400" y="2438400"/>
            <a:ext cx="1112838" cy="12239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5508625" y="2492375"/>
            <a:ext cx="1150938" cy="10810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3635375" y="5084763"/>
            <a:ext cx="2079625" cy="460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3708400" y="3213100"/>
            <a:ext cx="1871663" cy="106680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a-IR" sz="3200" b="1"/>
              <a:t>ارکان رقابت آینده</a:t>
            </a:r>
            <a:endParaRPr lang="en-US" sz="3200" b="1"/>
          </a:p>
        </p:txBody>
      </p:sp>
      <p:graphicFrame>
        <p:nvGraphicFramePr>
          <p:cNvPr id="2050" name="Object 9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2050" name="Clip" r:id="rId5" imgW="1638360" imgH="3468960" progId="">
              <p:embed/>
            </p:oleObj>
          </a:graphicData>
        </a:graphic>
      </p:graphicFrame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Arial Black" pitchFamily="34" charset="0"/>
              </a:rPr>
              <a:t>ROOSTA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0" grpId="0" animBg="1"/>
      <p:bldP spid="24581" grpId="0" animBg="1"/>
      <p:bldP spid="24582" grpId="0" animBg="1"/>
      <p:bldP spid="24583" grpId="0" animBg="1"/>
      <p:bldP spid="2458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2"/>
          <p:cNvSpPr>
            <a:spLocks noChangeArrowheads="1"/>
          </p:cNvSpPr>
          <p:nvPr/>
        </p:nvSpPr>
        <p:spPr bwMode="auto">
          <a:xfrm>
            <a:off x="3635375" y="2492375"/>
            <a:ext cx="2016125" cy="1871663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latin typeface="Calibri" pitchFamily="34" charset="0"/>
              </a:rPr>
              <a:t>حرفه ای 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39939" name="Oval 3"/>
          <p:cNvSpPr>
            <a:spLocks noChangeArrowheads="1"/>
          </p:cNvSpPr>
          <p:nvPr/>
        </p:nvSpPr>
        <p:spPr bwMode="auto">
          <a:xfrm>
            <a:off x="1692275" y="4365625"/>
            <a:ext cx="2016125" cy="1871663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latin typeface="Calibri" pitchFamily="34" charset="0"/>
              </a:rPr>
              <a:t>تداوم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827088" y="2276475"/>
            <a:ext cx="2016125" cy="1871663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latin typeface="Calibri" pitchFamily="34" charset="0"/>
              </a:rPr>
              <a:t>تحول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6516688" y="2276475"/>
            <a:ext cx="2016125" cy="1871663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latin typeface="Calibri" pitchFamily="34" charset="0"/>
              </a:rPr>
              <a:t>تعهد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4932363" y="333375"/>
            <a:ext cx="2016125" cy="1871663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latin typeface="Calibri" pitchFamily="34" charset="0"/>
              </a:rPr>
              <a:t>توکل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2484438" y="188913"/>
            <a:ext cx="2016125" cy="1871662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latin typeface="Calibri" pitchFamily="34" charset="0"/>
              </a:rPr>
              <a:t>تکامل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3779838" y="5013325"/>
            <a:ext cx="2016125" cy="1844675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latin typeface="Calibri" pitchFamily="34" charset="0"/>
              </a:rPr>
              <a:t>تعلق</a:t>
            </a:r>
            <a:endParaRPr lang="en-US" sz="4000" b="1">
              <a:latin typeface="Calibri" pitchFamily="34" charset="0"/>
            </a:endParaRPr>
          </a:p>
        </p:txBody>
      </p:sp>
      <p:sp>
        <p:nvSpPr>
          <p:cNvPr id="39945" name="Oval 9"/>
          <p:cNvSpPr>
            <a:spLocks noChangeArrowheads="1"/>
          </p:cNvSpPr>
          <p:nvPr/>
        </p:nvSpPr>
        <p:spPr bwMode="auto">
          <a:xfrm>
            <a:off x="5795963" y="4149725"/>
            <a:ext cx="2016125" cy="1871663"/>
          </a:xfrm>
          <a:prstGeom prst="ellipse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a-IR" sz="4000" b="1">
                <a:latin typeface="Calibri" pitchFamily="34" charset="0"/>
              </a:rPr>
              <a:t>تخصص</a:t>
            </a:r>
            <a:endParaRPr lang="en-US" sz="4000" b="1">
              <a:latin typeface="Calibri" pitchFamily="34" charset="0"/>
            </a:endParaRPr>
          </a:p>
        </p:txBody>
      </p:sp>
      <p:graphicFrame>
        <p:nvGraphicFramePr>
          <p:cNvPr id="3074" name="Object 10"/>
          <p:cNvGraphicFramePr>
            <a:graphicFrameLocks noChangeAspect="1"/>
          </p:cNvGraphicFramePr>
          <p:nvPr/>
        </p:nvGraphicFramePr>
        <p:xfrm>
          <a:off x="0" y="6019800"/>
          <a:ext cx="838200" cy="838200"/>
        </p:xfrm>
        <a:graphic>
          <a:graphicData uri="http://schemas.openxmlformats.org/presentationml/2006/ole">
            <p:oleObj spid="_x0000_s3074" name="Clip" r:id="rId5" imgW="1638360" imgH="3468960" progId="">
              <p:embed/>
            </p:oleObj>
          </a:graphicData>
        </a:graphic>
      </p:graphicFrame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52400" y="6248400"/>
            <a:ext cx="990600" cy="274638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Arial Black" pitchFamily="34" charset="0"/>
              </a:rPr>
              <a:t>ROOSTA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3851275" y="1989138"/>
            <a:ext cx="360363" cy="576262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2843213" y="3357563"/>
            <a:ext cx="792162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5148263" y="2133600"/>
            <a:ext cx="431800" cy="503238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5651500" y="3284538"/>
            <a:ext cx="865188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3419475" y="4149725"/>
            <a:ext cx="504825" cy="5746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4716463" y="4365625"/>
            <a:ext cx="0" cy="6477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5364163" y="4076700"/>
            <a:ext cx="647700" cy="4318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nimBg="1"/>
      <p:bldP spid="39939" grpId="0" animBg="1"/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 animBg="1"/>
      <p:bldP spid="39948" grpId="0" animBg="1"/>
      <p:bldP spid="39949" grpId="0" animBg="1"/>
      <p:bldP spid="39950" grpId="0" animBg="1"/>
      <p:bldP spid="39951" grpId="0" animBg="1"/>
      <p:bldP spid="39952" grpId="0" animBg="1"/>
      <p:bldP spid="39953" grpId="0" animBg="1"/>
      <p:bldP spid="39954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smtClean="0">
                <a:solidFill>
                  <a:schemeClr val="bg1"/>
                </a:solidFill>
                <a:latin typeface="Arial" charset="0"/>
                <a:cs typeface="Arial" charset="0"/>
              </a:rPr>
              <a:t>Finally…………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7772400" cy="4114800"/>
          </a:xfrm>
        </p:spPr>
        <p:txBody>
          <a:bodyPr/>
          <a:lstStyle/>
          <a:p>
            <a:r>
              <a:rPr lang="en-US" sz="4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Think</a:t>
            </a:r>
            <a:r>
              <a:rPr lang="en-US" sz="4400" b="1" smtClean="0">
                <a:solidFill>
                  <a:schemeClr val="bg1"/>
                </a:solidFill>
                <a:latin typeface="Arial" charset="0"/>
                <a:cs typeface="Arial" charset="0"/>
              </a:rPr>
              <a:t> big</a:t>
            </a:r>
            <a:r>
              <a:rPr lang="fa-IR" sz="4400" b="1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4400" b="1" smtClean="0">
                <a:solidFill>
                  <a:schemeClr val="bg1"/>
                </a:solidFill>
                <a:latin typeface="Arial" charset="0"/>
                <a:cs typeface="Arial" charset="0"/>
              </a:rPr>
              <a:t> and positive </a:t>
            </a:r>
          </a:p>
          <a:p>
            <a:endParaRPr lang="fa-IR" sz="4400" b="1" smtClean="0">
              <a:solidFill>
                <a:schemeClr val="bg1"/>
              </a:solidFill>
              <a:latin typeface="Arial" charset="0"/>
            </a:endParaRPr>
          </a:p>
          <a:p>
            <a:r>
              <a:rPr lang="en-US" sz="4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Do</a:t>
            </a:r>
            <a:r>
              <a:rPr lang="en-US" sz="4400" b="1" smtClean="0">
                <a:solidFill>
                  <a:schemeClr val="bg1"/>
                </a:solidFill>
                <a:latin typeface="Arial" charset="0"/>
                <a:cs typeface="Arial" charset="0"/>
              </a:rPr>
              <a:t> it fast and right</a:t>
            </a:r>
          </a:p>
          <a:p>
            <a:endParaRPr lang="fa-IR" sz="4400" b="1" smtClean="0">
              <a:solidFill>
                <a:schemeClr val="bg1"/>
              </a:solidFill>
              <a:latin typeface="Arial" charset="0"/>
            </a:endParaRPr>
          </a:p>
          <a:p>
            <a:r>
              <a:rPr lang="en-US" sz="4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Keep</a:t>
            </a:r>
            <a:r>
              <a:rPr lang="en-US" sz="4400" b="1" smtClean="0">
                <a:solidFill>
                  <a:schemeClr val="bg1"/>
                </a:solidFill>
                <a:latin typeface="Arial" charset="0"/>
                <a:cs typeface="Arial" charset="0"/>
              </a:rPr>
              <a:t> it simple and safe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rgbClr val="FF0000"/>
          </a:solidFill>
        </p:spPr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54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چالشهای زنجیره تأمین:</a:t>
            </a:r>
            <a:endParaRPr lang="en-US" sz="5400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شدت،وسعت وسرعت تحولات محیطی وشرایط بازارها ورقابت </a:t>
            </a:r>
          </a:p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پیدایش فن آوریها، تکنیکها رویکردهای نوین </a:t>
            </a:r>
          </a:p>
          <a:p>
            <a:pPr algn="r" rtl="1">
              <a:buFont typeface="Arial" charset="0"/>
              <a:buNone/>
            </a:pPr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 مدیریت وگسترش علم</a:t>
            </a:r>
          </a:p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حساس شدن انسانها وسازمانها به اقتصاد ومدیریت ومدیریت اقتصادی وهزینه وفایده  بدلیل محدود بودن منابع افزایش وتنوع نیازها وانتظارات</a:t>
            </a:r>
            <a:endParaRPr lang="en-US" sz="36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559E4-283E-4043-AC89-0F9E5C4DF483}" type="slidenum">
              <a:rPr lang="en-US"/>
              <a:pPr>
                <a:defRPr/>
              </a:pPr>
              <a:t>50</a:t>
            </a:fld>
            <a:endParaRPr lang="en-US"/>
          </a:p>
        </p:txBody>
      </p:sp>
      <p:pic>
        <p:nvPicPr>
          <p:cNvPr id="52227" name="Content Placeholder 4" descr="28133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09600" y="309563"/>
            <a:ext cx="4724400" cy="6299200"/>
          </a:xfr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6583362"/>
          </a:xfrm>
        </p:spPr>
        <p:txBody>
          <a:bodyPr/>
          <a:lstStyle/>
          <a:p>
            <a:pPr algn="r" rtl="1"/>
            <a: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دردرا باید گفت</a:t>
            </a:r>
            <a:b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حرف را باید زد</a:t>
            </a:r>
            <a:b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رودباید شدو رفت</a:t>
            </a:r>
            <a:b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دشت باید شد و خواند</a:t>
            </a:r>
            <a:b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کوه باید شد و ماند</a:t>
            </a:r>
            <a:b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27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fa-IR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fa-IR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fa-IR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fa-IR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32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با سپاس</a:t>
            </a:r>
            <a:br>
              <a:rPr lang="fa-IR" sz="32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fa-IR" sz="3200" b="1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احمد روستا</a:t>
            </a:r>
            <a:endParaRPr lang="en-US" sz="3200" b="1" smtClean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THANKS</a:t>
            </a:r>
            <a:r>
              <a:rPr lang="fa-IR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fa-IR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fa-IR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با سپاس فراوان</a:t>
            </a:r>
            <a:endParaRPr lang="en-US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9700" name="Picture 4" descr="handshake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76400" y="2286000"/>
            <a:ext cx="5486400" cy="3386138"/>
          </a:xfr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فروپاشی مرزها دردادوستد هاوجهانی شدن مبادلات ورقابت</a:t>
            </a:r>
          </a:p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تغییر دائمی ،نیازها،نیازمندان ،عوامل رفع نیاز وشرایط دادوستد والزامات آنها</a:t>
            </a:r>
          </a:p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خودشیفتگی وغرور ناشی از موفقیت ها ومزیت ها</a:t>
            </a:r>
          </a:p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 خود باختگی حاصل از شکست ها یا محرومیت ومحدودیت ها</a:t>
            </a:r>
          </a:p>
          <a:p>
            <a:pPr algn="r" rtl="1"/>
            <a:r>
              <a:rPr lang="fa-IR" sz="3600" b="1" smtClean="0">
                <a:solidFill>
                  <a:schemeClr val="bg1"/>
                </a:solidFill>
                <a:latin typeface="Arial" charset="0"/>
              </a:rPr>
              <a:t>شتاب پیش از شناخت وتوانائی ودرنگ پس از آگاهی ودانائی درزنجیره تأمین </a:t>
            </a:r>
            <a:endParaRPr lang="en-US" sz="36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60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cs typeface="+mn-cs"/>
              </a:rPr>
              <a:t>زنجیره تأمین چیست؟</a:t>
            </a:r>
            <a:endParaRPr lang="en-US" sz="6000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کلیه تسهیلات ،وظائف وفعالیتهای وابسته به جریان وانتقال اطلاعات، کالاها وخدمات از مرحله مواد اولیه تا مصرف</a:t>
            </a:r>
          </a:p>
          <a:p>
            <a:pPr algn="r" rtl="1"/>
            <a:endParaRPr lang="fa-IR" sz="4000" b="1" smtClean="0">
              <a:solidFill>
                <a:schemeClr val="bg1"/>
              </a:solidFill>
              <a:latin typeface="Arial" charset="0"/>
            </a:endParaRPr>
          </a:p>
          <a:p>
            <a:pPr algn="r" rtl="1"/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مجموعه ای یکپارچه از فرایندها برای منبع یابی ،ساختن وحمل محصولات</a:t>
            </a:r>
            <a:endParaRPr lang="en-US" sz="4000" b="1" smtClean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48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مدیریت زنجیره تأمین چیست؟</a:t>
            </a:r>
            <a:endParaRPr lang="en-US" sz="4800" b="1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763000" cy="4419600"/>
          </a:xfrm>
        </p:spPr>
        <p:txBody>
          <a:bodyPr/>
          <a:lstStyle/>
          <a:p>
            <a:pPr algn="r" rtl="1"/>
            <a:endParaRPr lang="fa-IR" sz="4000" b="1" smtClean="0">
              <a:solidFill>
                <a:schemeClr val="bg1"/>
              </a:solidFill>
              <a:latin typeface="Arial" charset="0"/>
            </a:endParaRPr>
          </a:p>
          <a:p>
            <a:pPr algn="r" rtl="1"/>
            <a:r>
              <a:rPr lang="fa-IR" sz="4000" b="1" smtClean="0">
                <a:solidFill>
                  <a:schemeClr val="bg1"/>
                </a:solidFill>
                <a:latin typeface="Arial" charset="0"/>
              </a:rPr>
              <a:t>یک رویکرد سیستمی فراگیر برای اداره کردن جریان کامل اطلاعات ، مواد وخدمات از تأمین کنندگان مواد اولیه ، کارخانه ها وانبارها به مشتریان ومصرف کنندگان نهائی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800" b="1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</a:rPr>
              <a:t>مدیریت زنجیره تأمین چیست؟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a-IR" sz="4000" b="1" dirty="0" smtClean="0">
              <a:solidFill>
                <a:schemeClr val="bg1"/>
              </a:solidFill>
              <a:latin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استفاده از انواع رویکردها برای انسجام ویکپارچگی مفید وموثر «</a:t>
            </a:r>
            <a:r>
              <a:rPr lang="fa-IR" sz="4000" b="1" dirty="0" smtClean="0">
                <a:solidFill>
                  <a:srgbClr val="FFFF00"/>
                </a:solidFill>
                <a:latin typeface="Arial" pitchFamily="34" charset="0"/>
              </a:rPr>
              <a:t>تأمین کنندگان، تولیدکنندگان ،انباردارها ومشتریان</a:t>
            </a:r>
            <a:r>
              <a:rPr lang="fa-IR" sz="4000" b="1" dirty="0" smtClean="0">
                <a:solidFill>
                  <a:schemeClr val="bg1"/>
                </a:solidFill>
                <a:latin typeface="Arial" pitchFamily="34" charset="0"/>
              </a:rPr>
              <a:t>» به گونه ای که فراورده ها به:</a:t>
            </a:r>
          </a:p>
          <a:p>
            <a:pPr algn="r" rtl="1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b="1" dirty="0" smtClean="0">
                <a:solidFill>
                  <a:schemeClr val="bg1"/>
                </a:solidFill>
                <a:latin typeface="Arial" pitchFamily="34" charset="0"/>
              </a:rPr>
              <a:t>  </a:t>
            </a:r>
            <a:endParaRPr lang="en-US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 rt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1674</Words>
  <Application>Microsoft Office PowerPoint</Application>
  <PresentationFormat>On-screen Show (4:3)</PresentationFormat>
  <Paragraphs>325</Paragraphs>
  <Slides>51</Slides>
  <Notes>51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0" baseType="lpstr">
      <vt:lpstr>Calibri</vt:lpstr>
      <vt:lpstr>Arial</vt:lpstr>
      <vt:lpstr>Wingdings</vt:lpstr>
      <vt:lpstr>B Nazanin</vt:lpstr>
      <vt:lpstr>Times New Roman</vt:lpstr>
      <vt:lpstr>Arial Black</vt:lpstr>
      <vt:lpstr>Tahoma</vt:lpstr>
      <vt:lpstr>Office Theme</vt:lpstr>
      <vt:lpstr>Clip</vt:lpstr>
      <vt:lpstr>مدیریت نوین تأمین  و  تدارکات </vt:lpstr>
      <vt:lpstr>“There is nothing more difficult, nor dangerous, nor doubtful of success than to institute a new order of things.”</vt:lpstr>
      <vt:lpstr>Slide 3</vt:lpstr>
      <vt:lpstr>Slide 4</vt:lpstr>
      <vt:lpstr>چالشهای زنجیره تأمین:</vt:lpstr>
      <vt:lpstr>Slide 6</vt:lpstr>
      <vt:lpstr>زنجیره تأمین چیست؟</vt:lpstr>
      <vt:lpstr>مدیریت زنجیره تأمین چیست؟</vt:lpstr>
      <vt:lpstr>Slide 9</vt:lpstr>
      <vt:lpstr>Slide 10</vt:lpstr>
      <vt:lpstr>عوامل کلیدی موثر در مدیریت زنجیره تأمین:</vt:lpstr>
      <vt:lpstr>مدیریت زنجیره تأمین هوشیار  ALIVE         </vt:lpstr>
      <vt:lpstr>ویژگیهای وضرورت ها:</vt:lpstr>
      <vt:lpstr>Slide 14</vt:lpstr>
      <vt:lpstr>Slide 15</vt:lpstr>
      <vt:lpstr>اهداف مدیریت زنجیره تأمین هوشیار:</vt:lpstr>
      <vt:lpstr>Slide 17</vt:lpstr>
      <vt:lpstr>Slide 18</vt:lpstr>
      <vt:lpstr>تأمین چابک:           AGILE  SUPPLY  CHAIN   MANAGEMENT          </vt:lpstr>
      <vt:lpstr>Slide 20</vt:lpstr>
      <vt:lpstr>ویژگیها:</vt:lpstr>
      <vt:lpstr>Slide 22</vt:lpstr>
      <vt:lpstr>زنجیره تأمین ناب:              LEAN    SUPPLY   CHAIN  MANAGEMENT</vt:lpstr>
      <vt:lpstr>ویژگیها:</vt:lpstr>
      <vt:lpstr>Slide 25</vt:lpstr>
      <vt:lpstr>زنجیره تأمین یکپارچه:    INTEGRATED SUPPLY CHAIN MANAGEMENT</vt:lpstr>
      <vt:lpstr>ویژگیها:</vt:lpstr>
      <vt:lpstr>Slide 28</vt:lpstr>
      <vt:lpstr>زنجیره تأمین ارزشمند:            VALUED SUPPLY CHAIN MANAGEMENT</vt:lpstr>
      <vt:lpstr>ویژگیها:</vt:lpstr>
      <vt:lpstr>Slide 31</vt:lpstr>
      <vt:lpstr>Slide 32</vt:lpstr>
      <vt:lpstr>مدیریت زنجیره تأمین سرآمد:   EXCELLENT    SUPPLY    CHAIN   MANAGEMENT     </vt:lpstr>
      <vt:lpstr>ویژگیها :</vt:lpstr>
      <vt:lpstr>Slide 35</vt:lpstr>
      <vt:lpstr>Slide 36</vt:lpstr>
      <vt:lpstr> تعریف مدیریت زنجیره ارزش هوشیار:ALIVE</vt:lpstr>
      <vt:lpstr>ارتباط استراتژی های رقابتی واستراتژیهای زنجیره تأمین:</vt:lpstr>
      <vt:lpstr>Slide 39</vt:lpstr>
      <vt:lpstr>Slide 40</vt:lpstr>
      <vt:lpstr>Slide 41</vt:lpstr>
      <vt:lpstr>Slide 42</vt:lpstr>
      <vt:lpstr>«اساس واسرار» موفقیت مدیریت زنجیره تأمین </vt:lpstr>
      <vt:lpstr>Slide 44</vt:lpstr>
      <vt:lpstr>Slide 45</vt:lpstr>
      <vt:lpstr>Slide 46</vt:lpstr>
      <vt:lpstr>Slide 47</vt:lpstr>
      <vt:lpstr>Slide 48</vt:lpstr>
      <vt:lpstr>Finally…………</vt:lpstr>
      <vt:lpstr>دردرا باید گفت حرف را باید زد  رودباید شدو رفت دشت باید شد و خواند کوه باید شد و ماند     با سپاس     احمد روستا</vt:lpstr>
      <vt:lpstr>THANKS با سپاس فراوان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Rastabin</dc:creator>
  <cp:lastModifiedBy>Administratr</cp:lastModifiedBy>
  <cp:revision>259</cp:revision>
  <dcterms:created xsi:type="dcterms:W3CDTF">2008-07-31T07:41:51Z</dcterms:created>
  <dcterms:modified xsi:type="dcterms:W3CDTF">2008-12-11T08:18:07Z</dcterms:modified>
</cp:coreProperties>
</file>